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changesInfos/changesInfo1.xml" ContentType="application/vnd.ms-powerpoint.changesinfo+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20.3-->
<p:presentation xmlns:r="http://schemas.openxmlformats.org/officeDocument/2006/relationships" xmlns:a="http://schemas.openxmlformats.org/drawingml/2006/main" xmlns:p="http://schemas.openxmlformats.org/presentationml/2006/main" strictFirstAndLastChars="0" saveSubsetFonts="1" autoCompressPictures="0">
  <p:sldMasterIdLst>
    <p:sldMasterId id="2147483653" r:id="rId1"/>
  </p:sldMasterIdLst>
  <p:notesMasterIdLst>
    <p:notesMasterId r:id="rId2"/>
  </p:notesMasterIdLst>
  <p:sldIdLst>
    <p:sldId id="256" r:id="rId3"/>
    <p:sldId id="257" r:id="rId4"/>
    <p:sldId id="272" r:id="rId5"/>
    <p:sldId id="258" r:id="rId6"/>
    <p:sldId id="259" r:id="rId7"/>
    <p:sldId id="260" r:id="rId8"/>
    <p:sldId id="261" r:id="rId9"/>
    <p:sldId id="263" r:id="rId10"/>
    <p:sldId id="269" r:id="rId11"/>
    <p:sldId id="264" r:id="rId12"/>
    <p:sldId id="273" r:id="rId13"/>
    <p:sldId id="274" r:id="rId14"/>
    <p:sldId id="265" r:id="rId15"/>
  </p:sldIdLst>
  <p:sldSz cx="9144000" cy="6858000" type="screen4x3"/>
  <p:notesSz cx="6881813" cy="9296400"/>
  <p:custDataLst>
    <p:tags r:id="rId16"/>
  </p:custDataLst>
  <p:defaultTextStyle>
    <a:defPPr marR="0" lvl="0" algn="l" rtl="0">
      <a:lnSpc>
        <a:spcPct val="100000"/>
      </a:lnSpc>
      <a:spcBef>
        <a:spcPct val="0"/>
      </a:spcBef>
      <a:spcAft>
        <a:spcPct val="0"/>
      </a:spcAft>
    </a:defPPr>
    <a:lvl1pPr marR="0" lvl="0"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97598B8B-18D0-42DA-8BA8-64D15E0E596B}"/>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77199" autoAdjust="0"/>
  </p:normalViewPr>
  <p:slideViewPr>
    <p:cSldViewPr>
      <p:cViewPr varScale="1">
        <p:scale>
          <a:sx n="52" d="100"/>
          <a:sy n="52" d="100"/>
        </p:scale>
        <p:origin x="1700" y="44"/>
      </p:cViewPr>
      <p:guideLst>
        <p:guide orient="horz" pos="2160"/>
        <p:guide pos="2880"/>
      </p:guideLst>
    </p:cSldViewPr>
  </p:slideViewPr>
  <p:notesTextViewPr>
    <p:cViewPr>
      <p:scale>
        <a:sx n="1" d="1"/>
        <a:sy n="1" d="1"/>
      </p:scale>
      <p:origin x="0" y="0"/>
    </p:cViewPr>
  </p:notesTextViewPr>
  <p:notesViewPr>
    <p:cSldViewPr>
      <p:cViewPr>
        <p:scale>
          <a:sx n="1" d="100"/>
          <a:sy n="1"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tags" Target="tags/tag1.xml" /><Relationship Id="rId17" Type="http://schemas.openxmlformats.org/officeDocument/2006/relationships/presProps" Target="presProps.xml" /><Relationship Id="rId18" Type="http://schemas.openxmlformats.org/officeDocument/2006/relationships/viewProps" Target="viewProps.xml" /><Relationship Id="rId19" Type="http://schemas.openxmlformats.org/officeDocument/2006/relationships/theme" Target="theme/theme1.xml" /><Relationship Id="rId2" Type="http://schemas.openxmlformats.org/officeDocument/2006/relationships/notesMaster" Target="notesMasters/notesMaster1.xml" /><Relationship Id="rId20" Type="http://schemas.microsoft.com/office/2016/11/relationships/changesInfo" Target="changesInfos/changesInfo1.xml" /><Relationship Id="rId21" Type="http://schemas.openxmlformats.org/officeDocument/2006/relationships/tableStyles" Target="tableStyles.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an Stewart" userId="07670420a1da6ec3" providerId="LiveId" clId="{2D5AF5F6-BE49-4E46-B3FF-E1CD7FA0D0B5}"/>
    <pc:docChg chg="undo custSel modMainMaster">
      <pc:chgData name="Sean Stewart" userId="07670420a1da6ec3" providerId="LiveId" clId="{2D5AF5F6-BE49-4E46-B3FF-E1CD7FA0D0B5}" dt="2021-07-09T21:39:37.213" v="12" actId="14100"/>
      <pc:docMkLst>
        <pc:docMk/>
      </pc:docMkLst>
      <pc:sldMasterChg chg="modSp mod">
        <pc:chgData name="Sean Stewart" userId="07670420a1da6ec3" providerId="LiveId" clId="{2D5AF5F6-BE49-4E46-B3FF-E1CD7FA0D0B5}" dt="2021-07-09T21:39:37.213" v="12" actId="14100"/>
        <pc:sldMasterMkLst>
          <pc:docMk/>
          <pc:sldMasterMk cId="0" sldId="2147483653"/>
        </pc:sldMasterMkLst>
        <pc:spChg chg="mod">
          <ac:chgData name="Sean Stewart" userId="07670420a1da6ec3" providerId="LiveId" clId="{2D5AF5F6-BE49-4E46-B3FF-E1CD7FA0D0B5}" dt="2021-07-09T21:37:05.088" v="0" actId="14100"/>
          <ac:spMkLst>
            <pc:docMk/>
            <pc:sldMasterMk cId="0" sldId="2147483653"/>
            <ac:spMk id="7" creationId="{00000000-0000-0000-0000-000000000000}"/>
          </ac:spMkLst>
        </pc:spChg>
        <pc:spChg chg="mod">
          <ac:chgData name="Sean Stewart" userId="07670420a1da6ec3" providerId="LiveId" clId="{2D5AF5F6-BE49-4E46-B3FF-E1CD7FA0D0B5}" dt="2021-07-09T21:39:37.213" v="12" actId="14100"/>
          <ac:spMkLst>
            <pc:docMk/>
            <pc:sldMasterMk cId="0" sldId="2147483653"/>
            <ac:spMk id="10" creationId="{00000000-0000-0000-0000-000000000000}"/>
          </ac:spMkLst>
        </pc:spChg>
      </pc:sldMasterChg>
    </pc:docChg>
  </pc:docChgLst>
</pc:chgInfo>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bg>
      <p:bgRef idx="1001">
        <a:schemeClr val="bg1"/>
      </p:bgRef>
    </p:bg>
    <p:spTree>
      <p:nvGrpSpPr>
        <p:cNvPr id="1" name="Shape 2"/>
        <p:cNvGrpSpPr/>
        <p:nvPr/>
      </p:nvGrpSpPr>
      <p:grpSpPr>
        <a:xfrm>
          <a:off x="0" y="0"/>
          <a:ext cx="0" cy="0"/>
        </a:xfrm>
      </p:grpSpPr>
      <p:sp>
        <p:nvSpPr>
          <p:cNvPr id="3" name="Shape 3"/>
          <p:cNvSpPr>
            <a:spLocks noGrp="1" noRot="1" noChangeAspect="1"/>
          </p:cNvSpPr>
          <p:nvPr>
            <p:ph type="sldImg" idx="2"/>
          </p:nvPr>
        </p:nvSpPr>
        <p:spPr>
          <a:xfrm>
            <a:off x="1147175" y="697225"/>
            <a:ext cx="4588075" cy="3486150"/>
          </a:xfrm>
          <a:custGeom>
            <a:rect l="0" t="0" r="0" b="0"/>
            <a:pathLst>
              <a:path w="119999" h="119999"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8175" y="4415775"/>
            <a:ext cx="5505424" cy="4183374"/>
          </a:xfrm>
          <a:prstGeom prst="rect">
            <a:avLst/>
          </a:prstGeom>
          <a:noFill/>
          <a:ln>
            <a:noFill/>
          </a:ln>
        </p:spPr>
        <p:txBody>
          <a:bodyPr lIns="91425" tIns="91425" rIns="91425" bIns="91425" anchor="t" anchorCtr="0"/>
          <a:lstStyle>
            <a:lvl1pPr lvl="0">
              <a:spcBef>
                <a:spcPct val="0"/>
              </a:spcBef>
              <a:defRPr sz="1100"/>
            </a:lvl1pPr>
            <a:lvl2pPr lvl="1">
              <a:spcBef>
                <a:spcPct val="0"/>
              </a:spcBef>
              <a:defRPr sz="1100"/>
            </a:lvl2pPr>
            <a:lvl3pPr lvl="2">
              <a:spcBef>
                <a:spcPct val="0"/>
              </a:spcBef>
              <a:defRPr sz="1100"/>
            </a:lvl3pPr>
            <a:lvl4pPr lvl="3">
              <a:spcBef>
                <a:spcPct val="0"/>
              </a:spcBef>
              <a:defRPr sz="1100"/>
            </a:lvl4pPr>
            <a:lvl5pPr lvl="4">
              <a:spcBef>
                <a:spcPct val="0"/>
              </a:spcBef>
              <a:defRPr sz="1100"/>
            </a:lvl5pPr>
            <a:lvl6pPr lvl="5">
              <a:spcBef>
                <a:spcPct val="0"/>
              </a:spcBef>
              <a:defRPr sz="1100"/>
            </a:lvl6pPr>
            <a:lvl7pPr lvl="6">
              <a:spcBef>
                <a:spcPct val="0"/>
              </a:spcBef>
              <a:defRPr sz="1100"/>
            </a:lvl7pPr>
            <a:lvl8pPr lvl="7">
              <a:spcBef>
                <a:spcPct val="0"/>
              </a:spcBef>
              <a:defRPr sz="1100"/>
            </a:lvl8pPr>
            <a:lvl9pPr lvl="8">
              <a:spcBef>
                <a:spcPct val="0"/>
              </a:spcBef>
              <a:defRPr sz="1100"/>
            </a:lvl9pPr>
          </a:lstStyle>
          <a:p>
            <a:endParaRPr/>
          </a:p>
        </p:txBody>
      </p:sp>
    </p:spTree>
    <p:extLst>
      <p:ext uri="{BB962C8B-B14F-4D97-AF65-F5344CB8AC3E}">
        <p14:creationId xmlns:p14="http://schemas.microsoft.com/office/powerpoint/2010/main" val="265344124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showMasterSp="0" showMasterPhAnim="0">
  <p:cSld>
    <p:spTree>
      <p:nvGrpSpPr>
        <p:cNvPr id="1" name="Shape 30"/>
        <p:cNvGrpSpPr/>
        <p:nvPr/>
      </p:nvGrpSpPr>
      <p:grpSpPr>
        <a:xfrm>
          <a:off x="0" y="0"/>
          <a:ext cx="0" cy="0"/>
        </a:xfrm>
      </p:grpSpPr>
      <p:sp>
        <p:nvSpPr>
          <p:cNvPr id="31" name="Shape 31"/>
          <p:cNvSpPr txBox="1">
            <a:spLocks noGrp="1"/>
          </p:cNvSpPr>
          <p:nvPr>
            <p:ph type="body" idx="1"/>
          </p:nvPr>
        </p:nvSpPr>
        <p:spPr>
          <a:xfrm>
            <a:off x="688175" y="4415775"/>
            <a:ext cx="5505424" cy="4183374"/>
          </a:xfrm>
          <a:prstGeom prst="rect">
            <a:avLst/>
          </a:prstGeom>
          <a:noFill/>
          <a:ln>
            <a:noFill/>
          </a:ln>
        </p:spPr>
        <p:txBody>
          <a:bodyPr lIns="91425" tIns="91425" rIns="91425" bIns="91425" anchor="ctr" anchorCtr="0">
            <a:noAutofit/>
          </a:bodyPr>
          <a:lstStyle/>
          <a:p>
            <a:pPr rtl="0"/>
            <a:r>
              <a:rPr lang="fr" sz="1100" b="0" i="0" u="none" strike="noStrike">
                <a:highlight>
                  <a:srgbClr val="000000">
                    <a:alpha val="0"/>
                  </a:srgbClr>
                </a:highlight>
                <a:latin typeface="Arial"/>
              </a:rPr>
              <a:t>Cette présentation donnera un aperçu de la feuille de route de la gestion des connaissances (GC) pour répondre aux besoins de gestion des connaissances, et présentera un exemple en utilisant le projet d'amélioration de la combinaison de méthodes contraceptives en Indonésie.</a:t>
            </a:r>
          </a:p>
          <a:p>
            <a:endParaRPr lang="en-US" baseline="0"/>
          </a:p>
          <a:p>
            <a:pPr marL="0" marR="0" lvl="0" indent="0" algn="l" defTabSz="914400" rtl="0" eaLnBrk="1" fontAlgn="auto" latinLnBrk="0" hangingPunct="1">
              <a:lnSpc>
                <a:spcPct val="100000"/>
              </a:lnSpc>
              <a:spcBef>
                <a:spcPct val="0"/>
              </a:spcBef>
              <a:spcAft>
                <a:spcPct val="0"/>
              </a:spcAft>
              <a:buClrTx/>
              <a:buSzTx/>
              <a:buFontTx/>
              <a:buNone/>
              <a:defRPr/>
            </a:pPr>
            <a:r>
              <a:rPr lang="fr" sz="1100" b="0" i="0" u="none" strike="noStrike" kern="1200">
                <a:solidFill>
                  <a:srgbClr val="000000"/>
                </a:solidFill>
                <a:highlight>
                  <a:srgbClr val="000000">
                    <a:alpha val="0"/>
                  </a:srgbClr>
                </a:highlight>
                <a:latin typeface="Arial"/>
                <a:ea typeface="+mn-ea"/>
                <a:cs typeface="+mn-cs"/>
              </a:rPr>
              <a:t>Il existe de nombreuses définitions différentes de la GC, mais toutes ont des thèmes communs. Nous définissons la GC comme un processus systématique de collecte des connaissances et de mise en relation des personnes avec celles-ci afin qu'elles puissent agir de manière efficace et efficiente. </a:t>
            </a:r>
          </a:p>
          <a:p>
            <a:pPr lvl="0">
              <a:spcBef>
                <a:spcPct val="0"/>
              </a:spcBef>
              <a:buNone/>
            </a:pPr>
            <a:endParaRPr/>
          </a:p>
        </p:txBody>
      </p:sp>
      <p:sp>
        <p:nvSpPr>
          <p:cNvPr id="32" name="Shape 32"/>
          <p:cNvSpPr>
            <a:spLocks noGrp="1" noRot="1" noChangeAspect="1"/>
          </p:cNvSpPr>
          <p:nvPr>
            <p:ph type="sldImg" idx="2"/>
          </p:nvPr>
        </p:nvSpPr>
        <p:spPr>
          <a:xfrm>
            <a:off x="1117600" y="696913"/>
            <a:ext cx="4648200" cy="3486150"/>
          </a:xfrm>
          <a:custGeom>
            <a:rect l="0" t="0" r="0" b="0"/>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27487258"/>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showMasterSp="0" showMasterPhAnim="0">
  <p:cSld>
    <p:spTree>
      <p:nvGrpSpPr>
        <p:cNvPr id="1" name="Shape 83"/>
        <p:cNvGrpSpPr/>
        <p:nvPr/>
      </p:nvGrpSpPr>
      <p:grpSpPr>
        <a:xfrm>
          <a:off x="0" y="0"/>
          <a:ext cx="0" cy="0"/>
        </a:xfrm>
      </p:grpSpPr>
      <p:sp>
        <p:nvSpPr>
          <p:cNvPr id="84" name="Shape 84"/>
          <p:cNvSpPr>
            <a:spLocks noGrp="1" noRot="1" noChangeAspect="1"/>
          </p:cNvSpPr>
          <p:nvPr>
            <p:ph type="sldImg" idx="2"/>
          </p:nvPr>
        </p:nvSpPr>
        <p:spPr>
          <a:xfrm>
            <a:off x="1117600" y="696913"/>
            <a:ext cx="4648200" cy="3486150"/>
          </a:xfrm>
          <a:custGeom>
            <a:rect l="0" t="0" r="0" b="0"/>
            <a:pathLst>
              <a:path w="119999" h="119999"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8175" y="4415775"/>
            <a:ext cx="5505300" cy="4183500"/>
          </a:xfrm>
          <a:prstGeom prst="rect">
            <a:avLst/>
          </a:prstGeom>
        </p:spPr>
        <p:txBody>
          <a:bodyPr lIns="91425" tIns="91425" rIns="91425" bIns="91425" anchor="t" anchorCtr="0">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lang="fr" sz="1100" b="0" i="0" u="none" strike="noStrike">
                <a:highlight>
                  <a:srgbClr val="000000">
                    <a:alpha val="0"/>
                  </a:srgbClr>
                </a:highlight>
                <a:latin typeface="Arial"/>
              </a:rPr>
              <a:t>L'étape 5 de la feuille de route de la GC consiste à évaluer et à évoluer, afin de déterminer dans quelle mesure vous avez atteint vos objectifs de GC. Cette étape comprend des événements de diffusion et la production de publications sous différents formats, tels que des rapports, des infographies ou des vidéos, pour partager les résultats de votre évaluation, ainsi qu'une discussion sur les prochaines étapes du projet.</a:t>
            </a:r>
          </a:p>
          <a:p>
            <a:pPr marL="0" marR="0" lvl="0" indent="0" algn="l" defTabSz="914400" rtl="0" eaLnBrk="1" fontAlgn="auto" latinLnBrk="0" hangingPunct="1">
              <a:lnSpc>
                <a:spcPct val="100000"/>
              </a:lnSpc>
              <a:spcBef>
                <a:spcPct val="0"/>
              </a:spcBef>
              <a:spcAft>
                <a:spcPct val="0"/>
              </a:spcAft>
              <a:buClrTx/>
              <a:buSzTx/>
              <a:buFontTx/>
              <a:buNone/>
              <a:defRPr/>
            </a:pPr>
            <a:endParaRPr lang="en-US" baseline="0"/>
          </a:p>
          <a:p>
            <a:pPr rtl="0"/>
            <a:r>
              <a:rPr lang="fr" sz="1100" b="0" i="0" u="none" strike="noStrike">
                <a:highlight>
                  <a:srgbClr val="000000">
                    <a:alpha val="0"/>
                  </a:srgbClr>
                </a:highlight>
                <a:latin typeface="Arial"/>
              </a:rPr>
              <a:t>Le</a:t>
            </a:r>
            <a:r>
              <a:rPr lang="fr" sz="1100" b="0" i="0" u="none" strike="noStrike" baseline="0">
                <a:highlight>
                  <a:srgbClr val="000000">
                    <a:alpha val="0"/>
                  </a:srgbClr>
                </a:highlight>
                <a:latin typeface="Arial"/>
              </a:rPr>
              <a:t> projet de l'ICMM a réalisé une évaluation de son projet en utilisant une conception quasi-expérimentale : </a:t>
            </a:r>
            <a:r>
              <a:rPr lang="fr" sz="1100" b="0" i="0" u="none" strike="noStrike" kern="1200">
                <a:solidFill>
                  <a:srgbClr val="000000"/>
                </a:solidFill>
                <a:highlight>
                  <a:srgbClr val="000000">
                    <a:alpha val="0"/>
                  </a:srgbClr>
                </a:highlight>
                <a:latin typeface="Arial"/>
                <a:ea typeface="+mn-ea"/>
                <a:cs typeface="+mn-cs"/>
              </a:rPr>
              <a:t>les six districts du projet del'ICMM ont servi de groupes d'intervention et chaque district a été jumelé avec un groupe de contrôle sélectionné de manière non aléatoire. Des enquêtes quantitatives de base et finales sur les femmes mariées en âge de procréer (15 à 49 ans) ont été menées dans chacune des zones d'intervention et de contrôle. </a:t>
            </a:r>
          </a:p>
          <a:p>
            <a:endParaRPr lang="en-US" sz="1100" b="0" i="0" kern="1200">
              <a:solidFill>
                <a:schemeClr val="tx1"/>
              </a:solidFill>
              <a:effectLst/>
              <a:latin typeface="+mn-lt"/>
              <a:ea typeface="+mn-ea"/>
              <a:cs typeface="+mn-cs"/>
            </a:endParaRPr>
          </a:p>
          <a:p>
            <a:pPr rtl="0"/>
            <a:r>
              <a:rPr lang="fr" sz="1100" b="0" i="0" u="none" strike="noStrike" kern="1200">
                <a:solidFill>
                  <a:srgbClr val="000000"/>
                </a:solidFill>
                <a:highlight>
                  <a:srgbClr val="000000">
                    <a:alpha val="0"/>
                  </a:srgbClr>
                </a:highlight>
                <a:latin typeface="Arial"/>
                <a:ea typeface="+mn-ea"/>
                <a:cs typeface="+mn-cs"/>
              </a:rPr>
              <a:t>Les indicateurs de GC inclus dans l'évaluation concernaient les résultats initiaux du programme : les connaissances, les attitudes et les pratiques des prestataires de services et des décideurs en matière de contraceptifs réversibles à longue durée d'action (LARC) et de méthodes permanentes (MP).</a:t>
            </a:r>
            <a:endParaRPr lang="en-US" sz="1100" b="0" i="0" kern="1200">
              <a:solidFill>
                <a:schemeClr val="tx1"/>
              </a:solidFill>
              <a:effectLst/>
              <a:latin typeface="+mn-lt"/>
              <a:ea typeface="+mn-ea"/>
              <a:cs typeface="+mn-cs"/>
            </a:endParaRPr>
          </a:p>
          <a:p>
            <a:endParaRPr lang="en-US" baseline="0"/>
          </a:p>
          <a:p>
            <a:endParaRPr lang="en-US"/>
          </a:p>
          <a:p>
            <a:pPr marL="0" marR="0" lvl="0" indent="0" algn="l" defTabSz="914400" rtl="0" eaLnBrk="1" fontAlgn="auto" latinLnBrk="0" hangingPunct="1">
              <a:lnSpc>
                <a:spcPct val="100000"/>
              </a:lnSpc>
              <a:spcBef>
                <a:spcPct val="0"/>
              </a:spcBef>
              <a:spcAft>
                <a:spcPct val="0"/>
              </a:spcAft>
              <a:buClrTx/>
              <a:buSzTx/>
              <a:buFontTx/>
              <a:buNone/>
              <a:defRPr/>
            </a:pPr>
            <a:endParaRPr lang="en-US" baseline="0"/>
          </a:p>
          <a:p>
            <a:pPr marL="0" marR="0" lvl="0" indent="0" algn="l" defTabSz="914400" rtl="0" eaLnBrk="1" fontAlgn="auto" latinLnBrk="0" hangingPunct="1">
              <a:lnSpc>
                <a:spcPct val="100000"/>
              </a:lnSpc>
              <a:spcBef>
                <a:spcPct val="0"/>
              </a:spcBef>
              <a:spcAft>
                <a:spcPct val="0"/>
              </a:spcAft>
              <a:buClrTx/>
              <a:buSzTx/>
              <a:buFontTx/>
              <a:buNone/>
              <a:defRPr/>
            </a:pPr>
            <a:endParaRPr lang="en-US" baseline="0"/>
          </a:p>
          <a:p>
            <a:pPr marL="0" marR="0" lvl="0" indent="0" algn="l" defTabSz="914400" rtl="0" eaLnBrk="1" fontAlgn="auto" latinLnBrk="0" hangingPunct="1">
              <a:lnSpc>
                <a:spcPct val="100000"/>
              </a:lnSpc>
              <a:spcBef>
                <a:spcPct val="0"/>
              </a:spcBef>
              <a:spcAft>
                <a:spcPct val="0"/>
              </a:spcAft>
              <a:buClrTx/>
              <a:buSzTx/>
              <a:buFontTx/>
              <a:buNone/>
              <a:defRPr/>
            </a:pPr>
            <a:endParaRPr lang="en-US"/>
          </a:p>
          <a:p>
            <a:pPr lvl="0">
              <a:spcBef>
                <a:spcPct val="0"/>
              </a:spcBef>
              <a:buNone/>
            </a:pPr>
            <a:endParaRPr/>
          </a:p>
        </p:txBody>
      </p:sp>
    </p:spTree>
    <p:extLst>
      <p:ext uri="{BB962C8B-B14F-4D97-AF65-F5344CB8AC3E}">
        <p14:creationId xmlns:p14="http://schemas.microsoft.com/office/powerpoint/2010/main" val="4206228340"/>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showMasterSp="0" showMasterPhAnim="0">
  <p:cSld>
    <p:spTree>
      <p:nvGrpSpPr>
        <p:cNvPr id="1" name="Shape 83"/>
        <p:cNvGrpSpPr/>
        <p:nvPr/>
      </p:nvGrpSpPr>
      <p:grpSpPr>
        <a:xfrm>
          <a:off x="0" y="0"/>
          <a:ext cx="0" cy="0"/>
        </a:xfrm>
      </p:grpSpPr>
      <p:sp>
        <p:nvSpPr>
          <p:cNvPr id="84" name="Shape 84"/>
          <p:cNvSpPr>
            <a:spLocks noGrp="1" noRot="1" noChangeAspect="1"/>
          </p:cNvSpPr>
          <p:nvPr>
            <p:ph type="sldImg" idx="2"/>
          </p:nvPr>
        </p:nvSpPr>
        <p:spPr>
          <a:xfrm>
            <a:off x="1117600" y="696913"/>
            <a:ext cx="4648200" cy="3486150"/>
          </a:xfrm>
          <a:custGeom>
            <a:rect l="0" t="0" r="0" b="0"/>
            <a:pathLst>
              <a:path w="119999" h="119999"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8175" y="4415775"/>
            <a:ext cx="5505300" cy="4183500"/>
          </a:xfrm>
          <a:prstGeom prst="rect">
            <a:avLst/>
          </a:prstGeom>
        </p:spPr>
        <p:txBody>
          <a:bodyPr lIns="91425" tIns="91425" rIns="91425" bIns="91425" anchor="t" anchorCtr="0">
            <a:noAutofit/>
          </a:bodyPr>
          <a:lstStyle/>
          <a:p>
            <a:pPr rtl="0"/>
            <a:r>
              <a:rPr lang="fr" sz="1100" b="0" i="0" u="none" strike="noStrike" kern="1200">
                <a:solidFill>
                  <a:srgbClr val="000000"/>
                </a:solidFill>
                <a:highlight>
                  <a:srgbClr val="000000">
                    <a:alpha val="0"/>
                  </a:srgbClr>
                </a:highlight>
                <a:latin typeface="Arial"/>
                <a:ea typeface="+mn-ea"/>
                <a:cs typeface="+mn-cs"/>
              </a:rPr>
              <a:t>Voici quelques-unes des principales conclusions de l'ICMM :</a:t>
            </a:r>
          </a:p>
          <a:p>
            <a:endParaRPr lang="en-US" baseline="0"/>
          </a:p>
          <a:p>
            <a:pPr rtl="0"/>
            <a:r>
              <a:rPr lang="fr" sz="1100" b="0" i="0" u="none" strike="noStrike">
                <a:highlight>
                  <a:srgbClr val="000000">
                    <a:alpha val="0"/>
                  </a:srgbClr>
                </a:highlight>
                <a:latin typeface="Arial"/>
              </a:rPr>
              <a:t>-</a:t>
            </a:r>
            <a:r>
              <a:rPr lang="fr" sz="1100" b="0" i="0" u="none" strike="noStrike">
                <a:solidFill>
                  <a:srgbClr val="007EA5"/>
                </a:solidFill>
                <a:highlight>
                  <a:srgbClr val="000000">
                    <a:alpha val="0"/>
                  </a:srgbClr>
                </a:highlight>
                <a:latin typeface="Gill Sans MT"/>
                <a:ea typeface="Gill Sans MT"/>
                <a:cs typeface="Gill Sans MT"/>
              </a:rPr>
              <a:t>Les femmes des groupes d'intervention étaient plus susceptibles que celles des groupes de comparaison de se souvenir des messages corrects sur la planification familiale et d'identifier correctement que les LARC et les MP étaient des méthodes appropriées pour limiter les naissances.</a:t>
            </a:r>
          </a:p>
          <a:p>
            <a:pPr rtl="0"/>
            <a:r>
              <a:rPr lang="fr" sz="1100" b="0" i="0" u="none" strike="noStrike">
                <a:highlight>
                  <a:srgbClr val="000000">
                    <a:alpha val="0"/>
                  </a:srgbClr>
                </a:highlight>
                <a:latin typeface="Arial"/>
              </a:rPr>
              <a:t>- Il</a:t>
            </a:r>
            <a:r>
              <a:rPr lang="fr" sz="1100" b="0" i="0" u="none" strike="noStrike" baseline="0">
                <a:highlight>
                  <a:srgbClr val="000000">
                    <a:alpha val="0"/>
                  </a:srgbClr>
                </a:highlight>
                <a:latin typeface="Arial"/>
              </a:rPr>
              <a:t> semble également y avoir des changements dans les comportements des prestataires : les femmes des groupes d'intervention étaient plus susceptibles d'avoir</a:t>
            </a:r>
            <a:r>
              <a:rPr lang="fr" sz="1100" b="0" i="0" u="none" strike="noStrike">
                <a:highlight>
                  <a:srgbClr val="000000">
                    <a:alpha val="0"/>
                  </a:srgbClr>
                </a:highlight>
                <a:latin typeface="Gill Sans MT"/>
                <a:ea typeface="Gill Sans MT"/>
                <a:cs typeface="Gill Sans MT"/>
              </a:rPr>
              <a:t> des LARC et des MP recommandés par un prestataire de planification familiale, ce qui suggère une amélioration des connaissances des prestataires après l'intervention de l'ICMM.</a:t>
            </a:r>
          </a:p>
          <a:p>
            <a:pPr rtl="0"/>
            <a:r>
              <a:rPr lang="fr" sz="1100" b="0" i="0" u="none" strike="noStrike" baseline="0">
                <a:highlight>
                  <a:srgbClr val="000000">
                    <a:alpha val="0"/>
                  </a:srgbClr>
                </a:highlight>
                <a:latin typeface="Gill Sans MT"/>
              </a:rPr>
              <a:t>- Les preuves anecdotiques ont également suggéré des résultats positifs des interventions de GC du projet. Par exemple, </a:t>
            </a:r>
            <a:r>
              <a:rPr lang="fr" sz="1100" b="0" i="0" u="none" strike="noStrike" baseline="0">
                <a:highlight>
                  <a:srgbClr val="000000">
                    <a:alpha val="0"/>
                  </a:srgbClr>
                </a:highlight>
                <a:latin typeface="Arial"/>
              </a:rPr>
              <a:t>les groupes de travail de district ont déclaré avoir utilisé les notes de recherche pour plaider en faveur d'un meilleur accès aux LARC et aux MP, notamment en travaillant avec les chefs religieux pour améliorer leurs connaissances des différentes méthodes de planification familiale.</a:t>
            </a:r>
            <a:endParaRPr lang="en-US"/>
          </a:p>
          <a:p>
            <a:pPr marL="0" marR="0" lvl="0" indent="0" algn="l" defTabSz="914400" rtl="0" eaLnBrk="1" fontAlgn="auto" latinLnBrk="0" hangingPunct="1">
              <a:lnSpc>
                <a:spcPct val="100000"/>
              </a:lnSpc>
              <a:spcBef>
                <a:spcPct val="0"/>
              </a:spcBef>
              <a:spcAft>
                <a:spcPct val="0"/>
              </a:spcAft>
              <a:buClrTx/>
              <a:buSzTx/>
              <a:buFontTx/>
              <a:buNone/>
              <a:defRPr/>
            </a:pPr>
            <a:endParaRPr lang="en-US" baseline="0"/>
          </a:p>
          <a:p>
            <a:pPr marL="0" marR="0" lvl="0" indent="0" algn="l" defTabSz="914400" rtl="0" eaLnBrk="1" fontAlgn="auto" latinLnBrk="0" hangingPunct="1">
              <a:lnSpc>
                <a:spcPct val="100000"/>
              </a:lnSpc>
              <a:spcBef>
                <a:spcPct val="0"/>
              </a:spcBef>
              <a:spcAft>
                <a:spcPct val="0"/>
              </a:spcAft>
              <a:buClrTx/>
              <a:buSzTx/>
              <a:buFontTx/>
              <a:buNone/>
              <a:defRPr/>
            </a:pPr>
            <a:endParaRPr lang="en-US" baseline="0"/>
          </a:p>
          <a:p>
            <a:pPr marL="0" marR="0" lvl="0" indent="0" algn="l" defTabSz="914400" rtl="0" eaLnBrk="1" fontAlgn="auto" latinLnBrk="0" hangingPunct="1">
              <a:lnSpc>
                <a:spcPct val="100000"/>
              </a:lnSpc>
              <a:spcBef>
                <a:spcPct val="0"/>
              </a:spcBef>
              <a:spcAft>
                <a:spcPct val="0"/>
              </a:spcAft>
              <a:buClrTx/>
              <a:buSzTx/>
              <a:buFontTx/>
              <a:buNone/>
              <a:defRPr/>
            </a:pPr>
            <a:endParaRPr lang="en-US"/>
          </a:p>
          <a:p>
            <a:pPr lvl="0">
              <a:spcBef>
                <a:spcPct val="0"/>
              </a:spcBef>
              <a:buNone/>
            </a:pPr>
            <a:endParaRPr/>
          </a:p>
        </p:txBody>
      </p:sp>
    </p:spTree>
    <p:extLst>
      <p:ext uri="{BB962C8B-B14F-4D97-AF65-F5344CB8AC3E}">
        <p14:creationId xmlns:p14="http://schemas.microsoft.com/office/powerpoint/2010/main" val="3298776632"/>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showMasterSp="0" showMasterPhAnim="0">
  <p:cSld>
    <p:spTree>
      <p:nvGrpSpPr>
        <p:cNvPr id="1" name="Shape 83"/>
        <p:cNvGrpSpPr/>
        <p:nvPr/>
      </p:nvGrpSpPr>
      <p:grpSpPr>
        <a:xfrm>
          <a:off x="0" y="0"/>
          <a:ext cx="0" cy="0"/>
        </a:xfrm>
      </p:grpSpPr>
      <p:sp>
        <p:nvSpPr>
          <p:cNvPr id="84" name="Shape 84"/>
          <p:cNvSpPr>
            <a:spLocks noGrp="1" noRot="1" noChangeAspect="1"/>
          </p:cNvSpPr>
          <p:nvPr>
            <p:ph type="sldImg" idx="2"/>
          </p:nvPr>
        </p:nvSpPr>
        <p:spPr>
          <a:xfrm>
            <a:off x="1117600" y="696913"/>
            <a:ext cx="4648200" cy="3486150"/>
          </a:xfrm>
          <a:custGeom>
            <a:rect l="0" t="0" r="0" b="0"/>
            <a:pathLst>
              <a:path w="119999" h="119999"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8175" y="4415775"/>
            <a:ext cx="5505300" cy="4183500"/>
          </a:xfrm>
          <a:prstGeom prst="rect">
            <a:avLst/>
          </a:prstGeom>
        </p:spPr>
        <p:txBody>
          <a:bodyPr lIns="91425" tIns="91425" rIns="91425" bIns="91425" anchor="t" anchorCtr="0">
            <a:noAutofit/>
          </a:bodyPr>
          <a:lstStyle/>
          <a:p>
            <a:pPr lvl="0" rtl="0">
              <a:spcBef>
                <a:spcPct val="0"/>
              </a:spcBef>
              <a:buNone/>
            </a:pPr>
            <a:r>
              <a:rPr lang="fr" sz="1100" b="0" i="0" u="none" strike="noStrike">
                <a:highlight>
                  <a:srgbClr val="000000">
                    <a:alpha val="0"/>
                  </a:srgbClr>
                </a:highlight>
                <a:latin typeface="Arial"/>
              </a:rPr>
              <a:t>L'ICMM a utilisé une variété de formats pour partager les résultats de son évaluation :</a:t>
            </a:r>
          </a:p>
          <a:p>
            <a:pPr lvl="0" rtl="0">
              <a:spcBef>
                <a:spcPct val="0"/>
              </a:spcBef>
              <a:buNone/>
            </a:pPr>
            <a:r>
              <a:rPr lang="fr" sz="1100" b="0" i="0" u="none" strike="noStrike" baseline="0">
                <a:highlight>
                  <a:srgbClr val="000000">
                    <a:alpha val="0"/>
                  </a:srgbClr>
                </a:highlight>
                <a:latin typeface="Arial"/>
              </a:rPr>
              <a:t>Réunion de diffusion nationale : Toutes les parties prenantes clés impliquées dans le projet ont été invitées (par ex. les groupes de travail de district, les champions du ministère de la Santé, le Conseil national de la population et de la planification familiale, d'autres organismes gouvernementaux). Les participants ont discuté de la manière d'appliquer les meilleures pratiques du projet (par ex. l'engagement des chefs religieux, des organisations de jeunes) aux futurs projets de planification familiale en Indonésie.</a:t>
            </a:r>
          </a:p>
          <a:p>
            <a:pPr lvl="0" rtl="0">
              <a:spcBef>
                <a:spcPct val="0"/>
              </a:spcBef>
              <a:buNone/>
            </a:pPr>
            <a:r>
              <a:rPr lang="fr" sz="1100" b="0" i="0" u="none" strike="noStrike" baseline="0">
                <a:highlight>
                  <a:srgbClr val="000000">
                    <a:alpha val="0"/>
                  </a:srgbClr>
                </a:highlight>
                <a:latin typeface="Arial"/>
              </a:rPr>
              <a:t>- Autres formats tels qu'indiqués sur la diapositive</a:t>
            </a:r>
            <a:endParaRPr/>
          </a:p>
        </p:txBody>
      </p:sp>
    </p:spTree>
    <p:extLst>
      <p:ext uri="{BB962C8B-B14F-4D97-AF65-F5344CB8AC3E}">
        <p14:creationId xmlns:p14="http://schemas.microsoft.com/office/powerpoint/2010/main" val="1779662624"/>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showMasterSp="0" showMasterPhAnim="0">
  <p:cSld>
    <p:spTree>
      <p:nvGrpSpPr>
        <p:cNvPr id="1" name="Shape 90"/>
        <p:cNvGrpSpPr/>
        <p:nvPr/>
      </p:nvGrpSpPr>
      <p:grpSpPr>
        <a:xfrm>
          <a:off x="0" y="0"/>
          <a:ext cx="0" cy="0"/>
        </a:xfrm>
      </p:grpSpPr>
      <p:sp>
        <p:nvSpPr>
          <p:cNvPr id="91" name="Shape 91"/>
          <p:cNvSpPr>
            <a:spLocks noGrp="1" noRot="1" noChangeAspect="1"/>
          </p:cNvSpPr>
          <p:nvPr>
            <p:ph type="sldImg" idx="2"/>
          </p:nvPr>
        </p:nvSpPr>
        <p:spPr>
          <a:xfrm>
            <a:off x="1117600" y="696913"/>
            <a:ext cx="4648200" cy="3486150"/>
          </a:xfrm>
          <a:custGeom>
            <a:rect l="0" t="0" r="0" b="0"/>
            <a:pathLst>
              <a:path w="119999" h="119999"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8175" y="4415775"/>
            <a:ext cx="5505300" cy="4183500"/>
          </a:xfrm>
          <a:prstGeom prst="rect">
            <a:avLst/>
          </a:prstGeom>
        </p:spPr>
        <p:txBody>
          <a:bodyPr lIns="91425" tIns="91425" rIns="91425" bIns="91425" anchor="t" anchorCtr="0">
            <a:noAutofit/>
          </a:bodyPr>
          <a:lstStyle/>
          <a:p>
            <a:pPr lvl="0">
              <a:spcBef>
                <a:spcPct val="0"/>
              </a:spcBef>
              <a:buNone/>
            </a:pPr>
            <a:endParaRPr/>
          </a:p>
        </p:txBody>
      </p:sp>
    </p:spTree>
    <p:extLst>
      <p:ext uri="{BB962C8B-B14F-4D97-AF65-F5344CB8AC3E}">
        <p14:creationId xmlns:p14="http://schemas.microsoft.com/office/powerpoint/2010/main" val="4286929782"/>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showMasterSp="0" showMasterPhAnim="0">
  <p:cSld>
    <p:spTree>
      <p:nvGrpSpPr>
        <p:cNvPr id="1" name="Shape 36"/>
        <p:cNvGrpSpPr/>
        <p:nvPr/>
      </p:nvGrpSpPr>
      <p:grpSpPr>
        <a:xfrm>
          <a:off x="0" y="0"/>
          <a:ext cx="0" cy="0"/>
        </a:xfrm>
      </p:grpSpPr>
      <p:sp>
        <p:nvSpPr>
          <p:cNvPr id="37" name="Shape 37"/>
          <p:cNvSpPr>
            <a:spLocks noGrp="1" noRot="1" noChangeAspect="1"/>
          </p:cNvSpPr>
          <p:nvPr>
            <p:ph type="sldImg" idx="2"/>
          </p:nvPr>
        </p:nvSpPr>
        <p:spPr>
          <a:xfrm>
            <a:off x="1117600" y="696913"/>
            <a:ext cx="4648200" cy="3486150"/>
          </a:xfrm>
          <a:custGeom>
            <a:rect l="0" t="0" r="0" b="0"/>
            <a:pathLst>
              <a:path w="119999" h="119999" extrusionOk="0">
                <a:moveTo>
                  <a:pt x="0" y="0"/>
                </a:moveTo>
                <a:lnTo>
                  <a:pt x="120000" y="0"/>
                </a:lnTo>
                <a:lnTo>
                  <a:pt x="120000" y="120000"/>
                </a:lnTo>
                <a:lnTo>
                  <a:pt x="0" y="120000"/>
                </a:lnTo>
                <a:close/>
              </a:path>
            </a:pathLst>
          </a:custGeom>
        </p:spPr>
      </p:sp>
      <p:sp>
        <p:nvSpPr>
          <p:cNvPr id="38" name="Shape 38"/>
          <p:cNvSpPr txBox="1">
            <a:spLocks noGrp="1"/>
          </p:cNvSpPr>
          <p:nvPr>
            <p:ph type="body" idx="1"/>
          </p:nvPr>
        </p:nvSpPr>
        <p:spPr>
          <a:xfrm>
            <a:off x="688175" y="4415775"/>
            <a:ext cx="5505300" cy="4183500"/>
          </a:xfrm>
          <a:prstGeom prst="rect">
            <a:avLst/>
          </a:prstGeom>
        </p:spPr>
        <p:txBody>
          <a:bodyPr lIns="91425" tIns="91425" rIns="91425" bIns="91425" anchor="t" anchorCtr="0">
            <a:noAutofit/>
          </a:bodyPr>
          <a:lstStyle/>
          <a:p>
            <a:pPr rtl="0"/>
            <a:r>
              <a:rPr lang="fr" sz="1100" b="0" i="0" u="none" strike="noStrike" kern="1200">
                <a:solidFill>
                  <a:srgbClr val="000000"/>
                </a:solidFill>
                <a:highlight>
                  <a:srgbClr val="000000">
                    <a:alpha val="0"/>
                  </a:srgbClr>
                </a:highlight>
                <a:latin typeface="Arial"/>
                <a:ea typeface="+mn-ea"/>
                <a:cs typeface="+mn-cs"/>
              </a:rPr>
              <a:t>Comment s'y prendre pour faire de la GC ? Le projet K4Health a défini un processus en cinq étapes pour appliquer la GC aux programmes de santé mondiale. Ce processus en cinq étapes s'appelle la feuille de route de la GC.</a:t>
            </a:r>
            <a:endParaRPr lang="en-US" sz="1100" kern="1200">
              <a:solidFill>
                <a:schemeClr val="tx1"/>
              </a:solidFill>
              <a:effectLst/>
              <a:latin typeface="+mn-lt"/>
              <a:ea typeface="+mn-ea"/>
              <a:cs typeface="+mn-cs"/>
            </a:endParaRPr>
          </a:p>
        </p:txBody>
      </p:sp>
    </p:spTree>
    <p:extLst>
      <p:ext uri="{BB962C8B-B14F-4D97-AF65-F5344CB8AC3E}">
        <p14:creationId xmlns:p14="http://schemas.microsoft.com/office/powerpoint/2010/main" val="250773725"/>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117600" y="696913"/>
            <a:ext cx="46482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 sz="1100" b="0" i="0" u="none" strike="noStrike">
                <a:highlight>
                  <a:srgbClr val="000000">
                    <a:alpha val="0"/>
                  </a:srgbClr>
                </a:highlight>
                <a:latin typeface="Arial"/>
              </a:rPr>
              <a:t>Le projet d'amélioration de la combinaison de méthodes contraceptives « Improving Contraceptive Method Mix (ICMM) » en Indonésie a été mis en œuvre dans 2 provinces entre octobre 2012 et novembre 2016. Le projet a été conçu pour déterminer l'efficacité de l'utilisation d'un plaidoyer fondé sur des données probantes, destiné aux dirigeants du gouvernement et des ONG, pour améliorer l'accès et l'utilisation des contraceptifs réversibles à longue durée d'action (LARC) et des méthodes permanentes (MP) au niveau du district. </a:t>
            </a:r>
          </a:p>
          <a:p>
            <a:endParaRPr lang="en-US"/>
          </a:p>
        </p:txBody>
      </p:sp>
    </p:spTree>
    <p:extLst>
      <p:ext uri="{BB962C8B-B14F-4D97-AF65-F5344CB8AC3E}">
        <p14:creationId xmlns:p14="http://schemas.microsoft.com/office/powerpoint/2010/main" val="3285338138"/>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showMasterSp="0" showMasterPhAnim="0">
  <p:cSld>
    <p:spTree>
      <p:nvGrpSpPr>
        <p:cNvPr id="1" name="Shape 41"/>
        <p:cNvGrpSpPr/>
        <p:nvPr/>
      </p:nvGrpSpPr>
      <p:grpSpPr>
        <a:xfrm>
          <a:off x="0" y="0"/>
          <a:ext cx="0" cy="0"/>
        </a:xfrm>
      </p:grpSpPr>
      <p:sp>
        <p:nvSpPr>
          <p:cNvPr id="42" name="Shape 42"/>
          <p:cNvSpPr>
            <a:spLocks noGrp="1" noRot="1" noChangeAspect="1"/>
          </p:cNvSpPr>
          <p:nvPr>
            <p:ph type="sldImg" idx="2"/>
          </p:nvPr>
        </p:nvSpPr>
        <p:spPr>
          <a:xfrm>
            <a:off x="1117600" y="696913"/>
            <a:ext cx="4648200" cy="3486150"/>
          </a:xfrm>
          <a:custGeom>
            <a:rect l="0" t="0" r="0" b="0"/>
            <a:pathLst>
              <a:path w="119999" h="119999" extrusionOk="0">
                <a:moveTo>
                  <a:pt x="0" y="0"/>
                </a:moveTo>
                <a:lnTo>
                  <a:pt x="120000" y="0"/>
                </a:lnTo>
                <a:lnTo>
                  <a:pt x="120000" y="120000"/>
                </a:lnTo>
                <a:lnTo>
                  <a:pt x="0" y="120000"/>
                </a:lnTo>
                <a:close/>
              </a:path>
            </a:pathLst>
          </a:custGeom>
        </p:spPr>
      </p:sp>
      <p:sp>
        <p:nvSpPr>
          <p:cNvPr id="43" name="Shape 43"/>
          <p:cNvSpPr txBox="1">
            <a:spLocks noGrp="1"/>
          </p:cNvSpPr>
          <p:nvPr>
            <p:ph type="body" idx="1"/>
          </p:nvPr>
        </p:nvSpPr>
        <p:spPr>
          <a:xfrm>
            <a:off x="688175" y="4415775"/>
            <a:ext cx="5505300" cy="4183500"/>
          </a:xfrm>
          <a:prstGeom prst="rect">
            <a:avLst/>
          </a:prstGeom>
        </p:spPr>
        <p:txBody>
          <a:bodyPr lIns="91425" tIns="91425" rIns="91425" bIns="91425" anchor="t" anchorCtr="0">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lang="fr" sz="1100" b="0" i="0" u="none" strike="noStrike">
                <a:highlight>
                  <a:srgbClr val="000000">
                    <a:alpha val="0"/>
                  </a:srgbClr>
                </a:highlight>
                <a:latin typeface="Arial"/>
              </a:rPr>
              <a:t>La première étape de la feuille de route de la GC consiste à évaluer les besoins liés au problème ou au défi de santé. Il s'agit de comprendre le défi ou le problème à travers une variété de mécanismes, d'identifier si et comment la GC pourrait être en mesure d'aider, et de produire un rapport d'évaluation des besoins et un énoncé du problème.  Toutes les autres étapes progressent à partir des résultats de l'évaluation des besoins. Il convient donc de consacrer à cette étape le temps nécessaire pour avoir une vision complète du problème de santé et des solutions possibles. Mais même si vous disposez d'un temps et d'un budget limités, vous pouvez prendre le temps de réfléchir à tous les problèmes, obstacles et facteurs facilitant l'utilisation et le partage des connaissances, par exemple en examinant les données existantes et en consultant les principales parties prenantes.</a:t>
            </a:r>
          </a:p>
          <a:p>
            <a:pPr marL="0" marR="0" lvl="0" indent="0" algn="l" defTabSz="914400" rtl="0" eaLnBrk="1" fontAlgn="auto" latinLnBrk="0" hangingPunct="1">
              <a:lnSpc>
                <a:spcPct val="100000"/>
              </a:lnSpc>
              <a:spcBef>
                <a:spcPct val="0"/>
              </a:spcBef>
              <a:spcAft>
                <a:spcPct val="0"/>
              </a:spcAft>
              <a:buClrTx/>
              <a:buSzTx/>
              <a:buFontTx/>
              <a:buNone/>
              <a:defRPr/>
            </a:pPr>
            <a:endParaRPr lang="en-US" baseline="0"/>
          </a:p>
          <a:p>
            <a:pPr rtl="0"/>
            <a:r>
              <a:rPr lang="fr" sz="1100" b="0" i="0" u="none" strike="noStrike" baseline="0">
                <a:highlight>
                  <a:srgbClr val="000000">
                    <a:alpha val="0"/>
                  </a:srgbClr>
                </a:highlight>
                <a:latin typeface="Arial"/>
              </a:rPr>
              <a:t>Le projet de l'ICMM a commencé par une évaluation des besoins pour identifier le problème de santé et la manière dont la GC pourrait aider à le résoudre. Le plaidoyer a été identifié comme une stratégie importante pour redynamiser les efforts des programmes de planification familiale, qui s'étaient arrêtés au niveau des districts et des villages, en partie à cause de la décentralisation des services de santé. Des données sur les attitudes des femmes et des couples à l'égard de la planification familiale et leurs préférences pour certaines méthodes étaient également nécessaires. La GC a été considérée comme un pont entre ces activités de plaidoyer et de recherche. </a:t>
            </a:r>
          </a:p>
          <a:p>
            <a:endParaRPr lang="en-US" baseline="0"/>
          </a:p>
          <a:p>
            <a:pPr marL="0" marR="0" lvl="0" indent="0" algn="l" defTabSz="914400" rtl="0" eaLnBrk="1" fontAlgn="auto" latinLnBrk="0" hangingPunct="1">
              <a:lnSpc>
                <a:spcPct val="100000"/>
              </a:lnSpc>
              <a:spcBef>
                <a:spcPct val="0"/>
              </a:spcBef>
              <a:spcAft>
                <a:spcPct val="0"/>
              </a:spcAft>
              <a:buClrTx/>
              <a:buSzTx/>
              <a:buFontTx/>
              <a:buNone/>
              <a:defRPr/>
            </a:pPr>
            <a:r>
              <a:rPr lang="fr" sz="1100" b="0" i="0" u="none" strike="noStrike" baseline="0">
                <a:highlight>
                  <a:srgbClr val="000000">
                    <a:alpha val="0"/>
                  </a:srgbClr>
                </a:highlight>
                <a:latin typeface="Arial"/>
              </a:rPr>
              <a:t>Le projet visait à identifier les types d'informations relatives à la planification familiale dont les prestataires de services et les décideurs avaient besoin. Ils voulaient également comprendre les canaux de GC existants utilisés par ces publics clés pour partager les connaissances. Et les facteurs facilitant et les obstacles à l'accès, au partage et à l'utilisation des connaissances. Le projet a évalué les besoins par le biais de plusieurs méthodes, notamment : </a:t>
            </a:r>
          </a:p>
          <a:p>
            <a:pPr marL="0" marR="0" lvl="0" indent="0" algn="l" defTabSz="914400" rtl="0" eaLnBrk="1" fontAlgn="auto" latinLnBrk="0" hangingPunct="1">
              <a:lnSpc>
                <a:spcPct val="100000"/>
              </a:lnSpc>
              <a:spcBef>
                <a:spcPct val="0"/>
              </a:spcBef>
              <a:spcAft>
                <a:spcPct val="0"/>
              </a:spcAft>
              <a:buClrTx/>
              <a:buSzTx/>
              <a:buFontTx/>
              <a:buNone/>
              <a:defRPr/>
            </a:pPr>
            <a:r>
              <a:rPr lang="fr" sz="1100" b="0" i="0" u="none" strike="noStrike" baseline="0">
                <a:highlight>
                  <a:srgbClr val="000000">
                    <a:alpha val="0"/>
                  </a:srgbClr>
                </a:highlight>
                <a:latin typeface="Arial"/>
              </a:rPr>
              <a:t>L'évaluation de base du projet pour examiner les connaissances, les attitudes et les pratiques liées aux LARC et aux MP parmi les clients, les prestataires et les décideurs.  </a:t>
            </a:r>
          </a:p>
          <a:p>
            <a:pPr marL="0" marR="0" lvl="0" indent="0" algn="l" defTabSz="914400" rtl="0" eaLnBrk="1" fontAlgn="auto" latinLnBrk="0" hangingPunct="1">
              <a:lnSpc>
                <a:spcPct val="100000"/>
              </a:lnSpc>
              <a:spcBef>
                <a:spcPct val="0"/>
              </a:spcBef>
              <a:spcAft>
                <a:spcPct val="0"/>
              </a:spcAft>
              <a:buClrTx/>
              <a:buSzTx/>
              <a:buFontTx/>
              <a:buNone/>
              <a:defRPr/>
            </a:pPr>
            <a:r>
              <a:rPr lang="fr" sz="1100" b="0" i="0" u="none" strike="noStrike" baseline="0">
                <a:highlight>
                  <a:srgbClr val="000000">
                    <a:alpha val="0"/>
                  </a:srgbClr>
                </a:highlight>
                <a:latin typeface="Arial"/>
              </a:rPr>
              <a:t>- Consultations avec des collègues et des partenaires au niveau national et au niveau des districts pour mieux comprendre les besoins en connaissances des décideurs au niveau communautaire.</a:t>
            </a:r>
          </a:p>
          <a:p>
            <a:pPr marL="0" marR="0" lvl="0" indent="0" algn="l" defTabSz="914400" rtl="0" eaLnBrk="1" fontAlgn="auto" latinLnBrk="0" hangingPunct="1">
              <a:lnSpc>
                <a:spcPct val="100000"/>
              </a:lnSpc>
              <a:spcBef>
                <a:spcPct val="0"/>
              </a:spcBef>
              <a:spcAft>
                <a:spcPct val="0"/>
              </a:spcAft>
              <a:buClrTx/>
              <a:buSzTx/>
              <a:buFontTx/>
              <a:buNone/>
              <a:defRPr/>
            </a:pPr>
            <a:r>
              <a:rPr lang="fr" sz="1100" b="0" i="0" u="none" strike="noStrike" baseline="0">
                <a:highlight>
                  <a:srgbClr val="000000">
                    <a:alpha val="0"/>
                  </a:srgbClr>
                </a:highlight>
                <a:latin typeface="Arial"/>
              </a:rPr>
              <a:t>- Examen de la documentation existante, comme les données de l'enquête démographique et sanitaire, les données sur les services provenant du bureau de santé du district et des établissements de santé, et les rapports de projet pertinents.</a:t>
            </a:r>
          </a:p>
          <a:p>
            <a:endParaRPr lang="en-US" baseline="0"/>
          </a:p>
          <a:p>
            <a:endParaRPr lang="en-US" baseline="0"/>
          </a:p>
          <a:p>
            <a:endParaRPr lang="en-US"/>
          </a:p>
          <a:p>
            <a:pPr lvl="0">
              <a:spcBef>
                <a:spcPct val="0"/>
              </a:spcBef>
              <a:buNone/>
            </a:pPr>
            <a:endParaRPr/>
          </a:p>
        </p:txBody>
      </p:sp>
    </p:spTree>
    <p:extLst>
      <p:ext uri="{BB962C8B-B14F-4D97-AF65-F5344CB8AC3E}">
        <p14:creationId xmlns:p14="http://schemas.microsoft.com/office/powerpoint/2010/main" val="765431662"/>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showMasterSp="0" showMasterPhAnim="0">
  <p:cSld>
    <p:spTree>
      <p:nvGrpSpPr>
        <p:cNvPr id="1" name="Shape 48"/>
        <p:cNvGrpSpPr/>
        <p:nvPr/>
      </p:nvGrpSpPr>
      <p:grpSpPr>
        <a:xfrm>
          <a:off x="0" y="0"/>
          <a:ext cx="0" cy="0"/>
        </a:xfrm>
      </p:grpSpPr>
      <p:sp>
        <p:nvSpPr>
          <p:cNvPr id="49" name="Shape 49"/>
          <p:cNvSpPr>
            <a:spLocks noGrp="1" noRot="1" noChangeAspect="1"/>
          </p:cNvSpPr>
          <p:nvPr>
            <p:ph type="sldImg" idx="2"/>
          </p:nvPr>
        </p:nvSpPr>
        <p:spPr>
          <a:xfrm>
            <a:off x="1117600" y="696913"/>
            <a:ext cx="4648200" cy="3486150"/>
          </a:xfrm>
          <a:custGeom>
            <a:rect l="0" t="0" r="0" b="0"/>
            <a:pathLst>
              <a:path w="119999" h="119999"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8175" y="4415775"/>
            <a:ext cx="5505300" cy="4183500"/>
          </a:xfrm>
          <a:prstGeom prst="rect">
            <a:avLst/>
          </a:prstGeom>
        </p:spPr>
        <p:txBody>
          <a:bodyPr lIns="91425" tIns="91425" rIns="91425" bIns="91425" anchor="t" anchorCtr="0">
            <a:noAutofit/>
          </a:bodyPr>
          <a:lstStyle/>
          <a:p>
            <a:pPr rtl="0"/>
            <a:r>
              <a:rPr lang="fr" sz="1100" b="0" i="0" u="none" strike="noStrike" baseline="0">
                <a:highlight>
                  <a:srgbClr val="000000">
                    <a:alpha val="0"/>
                  </a:srgbClr>
                </a:highlight>
                <a:latin typeface="Arial"/>
              </a:rPr>
              <a:t>L'évaluation des besoins a permis d'identifier les obstacles à la GC et les facteurs facilitants.</a:t>
            </a:r>
          </a:p>
          <a:p>
            <a:pPr rtl="0"/>
            <a:r>
              <a:rPr lang="fr" sz="1100" b="0" i="0" u="none" strike="noStrike" baseline="0">
                <a:highlight>
                  <a:srgbClr val="000000">
                    <a:alpha val="0"/>
                  </a:srgbClr>
                </a:highlight>
                <a:latin typeface="Arial"/>
              </a:rPr>
              <a:t>Les obstacles à la GC comprenaient l'absence d'un système de partage de l'information entre les parties prenantes au niveau du district, la connectivité Internet limitée et les ressources limitées dans la plupart des régions qui ont empêché la mise en place d'une plateforme de partage en ligne. </a:t>
            </a:r>
          </a:p>
          <a:p>
            <a:pPr rtl="0"/>
            <a:r>
              <a:rPr lang="fr" sz="1100" b="0" i="0" u="none" strike="noStrike" baseline="0">
                <a:highlight>
                  <a:srgbClr val="000000">
                    <a:alpha val="0"/>
                  </a:srgbClr>
                </a:highlight>
                <a:latin typeface="Arial"/>
              </a:rPr>
              <a:t>Les facteurs de facilitation comprenaient l'existence de réseaux informels au sein de chaque district qui permettaient aux décideurs de partager des informations entre eux.</a:t>
            </a:r>
          </a:p>
          <a:p>
            <a:endParaRPr lang="en-US" baseline="0"/>
          </a:p>
          <a:p>
            <a:pPr rtl="0"/>
            <a:r>
              <a:rPr lang="fr" sz="1100" b="0" i="0" u="none" strike="noStrike" baseline="0">
                <a:highlight>
                  <a:srgbClr val="000000">
                    <a:alpha val="0"/>
                  </a:srgbClr>
                </a:highlight>
                <a:latin typeface="Arial"/>
              </a:rPr>
              <a:t>L'évaluation des besoins a également identifié des canaux de GC actifs pour les prestataires et les gestionnaires de programmes. Il s'agit notamment des réunions régionales des parties prenantes, des bulletins d'information, des communautés de pratique en ligne et des sites Web des partenaires. Les décideurs locaux ont préféré échanger des informations lors de réunions en personne. Elles ont été efficaces mais coûteuses et pas toujours pratiques à organiser. Le courrier électronique et les téléphones portables ont été utilisés pour échanger des fichiers et planifier des réunions.</a:t>
            </a:r>
            <a:endParaRPr lang="en-US"/>
          </a:p>
          <a:p>
            <a:pPr lvl="0">
              <a:spcBef>
                <a:spcPct val="0"/>
              </a:spcBef>
              <a:buNone/>
            </a:pPr>
            <a:endParaRPr/>
          </a:p>
        </p:txBody>
      </p:sp>
    </p:spTree>
    <p:extLst>
      <p:ext uri="{BB962C8B-B14F-4D97-AF65-F5344CB8AC3E}">
        <p14:creationId xmlns:p14="http://schemas.microsoft.com/office/powerpoint/2010/main" val="4121870920"/>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showMasterSp="0" showMasterPhAnim="0">
  <p:cSld>
    <p:spTree>
      <p:nvGrpSpPr>
        <p:cNvPr id="1" name="Shape 55"/>
        <p:cNvGrpSpPr/>
        <p:nvPr/>
      </p:nvGrpSpPr>
      <p:grpSpPr>
        <a:xfrm>
          <a:off x="0" y="0"/>
          <a:ext cx="0" cy="0"/>
        </a:xfrm>
      </p:grpSpPr>
      <p:sp>
        <p:nvSpPr>
          <p:cNvPr id="56" name="Shape 56"/>
          <p:cNvSpPr>
            <a:spLocks noGrp="1" noRot="1" noChangeAspect="1"/>
          </p:cNvSpPr>
          <p:nvPr>
            <p:ph type="sldImg" idx="2"/>
          </p:nvPr>
        </p:nvSpPr>
        <p:spPr>
          <a:xfrm>
            <a:off x="1117600" y="696913"/>
            <a:ext cx="4648200" cy="3486150"/>
          </a:xfrm>
          <a:custGeom>
            <a:rect l="0" t="0" r="0" b="0"/>
            <a:pathLst>
              <a:path w="119999" h="119999"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8175" y="4415775"/>
            <a:ext cx="5505300" cy="4183500"/>
          </a:xfrm>
          <a:prstGeom prst="rect">
            <a:avLst/>
          </a:prstGeom>
        </p:spPr>
        <p:txBody>
          <a:bodyPr lIns="91425" tIns="91425" rIns="91425" bIns="91425" anchor="t" anchorCtr="0">
            <a:noAutofit/>
          </a:bodyPr>
          <a:lstStyle/>
          <a:p>
            <a:endParaRPr lang="en-US"/>
          </a:p>
        </p:txBody>
      </p:sp>
    </p:spTree>
    <p:extLst>
      <p:ext uri="{BB962C8B-B14F-4D97-AF65-F5344CB8AC3E}">
        <p14:creationId xmlns:p14="http://schemas.microsoft.com/office/powerpoint/2010/main" val="1195988847"/>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showMasterSp="0" showMasterPhAnim="0">
  <p:cSld>
    <p:spTree>
      <p:nvGrpSpPr>
        <p:cNvPr id="1" name="Shape 62"/>
        <p:cNvGrpSpPr/>
        <p:nvPr/>
      </p:nvGrpSpPr>
      <p:grpSpPr>
        <a:xfrm>
          <a:off x="0" y="0"/>
          <a:ext cx="0" cy="0"/>
        </a:xfrm>
      </p:grpSpPr>
      <p:sp>
        <p:nvSpPr>
          <p:cNvPr id="63" name="Shape 63"/>
          <p:cNvSpPr>
            <a:spLocks noGrp="1" noRot="1" noChangeAspect="1"/>
          </p:cNvSpPr>
          <p:nvPr>
            <p:ph type="sldImg" idx="2"/>
          </p:nvPr>
        </p:nvSpPr>
        <p:spPr>
          <a:xfrm>
            <a:off x="1117600" y="696913"/>
            <a:ext cx="4648200" cy="3486150"/>
          </a:xfrm>
          <a:custGeom>
            <a:rect l="0" t="0" r="0" b="0"/>
            <a:pathLst>
              <a:path w="119999" h="119999"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8175" y="4415775"/>
            <a:ext cx="5505300" cy="4183500"/>
          </a:xfrm>
          <a:prstGeom prst="rect">
            <a:avLst/>
          </a:prstGeom>
        </p:spPr>
        <p:txBody>
          <a:bodyPr lIns="91425" tIns="91425" rIns="91425" bIns="91425" anchor="t" anchorCtr="0">
            <a:noAutofit/>
          </a:bodyPr>
          <a:lstStyle/>
          <a:p>
            <a:pPr rtl="0"/>
            <a:r>
              <a:rPr lang="fr" sz="1100" b="0" i="0" u="none" strike="noStrike">
                <a:highlight>
                  <a:srgbClr val="000000">
                    <a:alpha val="0"/>
                  </a:srgbClr>
                </a:highlight>
                <a:latin typeface="Arial"/>
              </a:rPr>
              <a:t>L'étape 2 de la feuille de route de la GC consiste à concevoir une stratégie de GC. Une stratégie de GC doit définir les principaux destinataires des outils et techniques de GC que vous allez développer, vos objectifs de GC, les approches spécifiques de GC que vous allez utiliser, un plan de travail ou un plan de mise en œuvre, un plan de suivi et d'évaluation, et un budget.</a:t>
            </a:r>
          </a:p>
          <a:p>
            <a:endParaRPr lang="en-US" baseline="0"/>
          </a:p>
          <a:p>
            <a:pPr rtl="0"/>
            <a:r>
              <a:rPr lang="fr" sz="1100" b="0" i="0" u="none" strike="noStrike">
                <a:highlight>
                  <a:srgbClr val="000000">
                    <a:alpha val="0"/>
                  </a:srgbClr>
                </a:highlight>
                <a:latin typeface="Arial"/>
              </a:rPr>
              <a:t>Le projet de l'ICMM a créé un plan stratégique qui les aiderait à répondre à leurs besoins en matière de GC.</a:t>
            </a:r>
          </a:p>
          <a:p>
            <a:endParaRPr lang="en-US" baseline="0"/>
          </a:p>
          <a:p>
            <a:pPr rtl="0"/>
            <a:r>
              <a:rPr lang="fr" sz="1100" b="0" i="0" u="none" strike="noStrike" baseline="0">
                <a:highlight>
                  <a:srgbClr val="000000">
                    <a:alpha val="0"/>
                  </a:srgbClr>
                </a:highlight>
                <a:latin typeface="Arial"/>
              </a:rPr>
              <a:t>Le projet a créé plusieurs objectifs de GC. Par exemple, l'un des objectifs de la GC était de créer/revitaliser, d'ici avril 2013, six groupes de travail au niveau des districts, composés chacun de cinq à sept champions de la planification familiale, afin de partager les connaissances et d'aider les membres à plaider pour un financement et des politiques de soutien, comme par exemple encourager les sages-femmes à suivre une formation sur l'insertion de dispositifs intra-utérins et d'implants. Un autre objectif était de tenir 6 réunions de diffusion de la recherche d'ici septembre 2013 pour expliquer et discuter des résultats de la recherche de base et aider les groupes de travail de district à déterminer les priorités pour répondre à la demande de contraceptifs. Un autre objectif précoce était de mener 6 exercices de cartographie du réseau d'ici octobre 2013 qui pourraient être utilisés pour développer des plans de travail de plaidoyer adaptés.</a:t>
            </a:r>
          </a:p>
          <a:p>
            <a:endParaRPr lang="en-US" baseline="0"/>
          </a:p>
          <a:p>
            <a:pPr rtl="0"/>
            <a:r>
              <a:rPr lang="fr" sz="1100" b="0" i="0" u="none" strike="noStrike" baseline="0">
                <a:highlight>
                  <a:srgbClr val="000000">
                    <a:alpha val="0"/>
                  </a:srgbClr>
                </a:highlight>
                <a:latin typeface="Arial"/>
              </a:rPr>
              <a:t>Le principal public identifié pour les activités de GC était les autorités gouvernementales, notamment le ministère de la santé, le conseil de planification familiale au niveau du district et le ministère des finances.</a:t>
            </a:r>
          </a:p>
          <a:p>
            <a:endParaRPr lang="en-US" baseline="0"/>
          </a:p>
          <a:p>
            <a:pPr rtl="0"/>
            <a:r>
              <a:rPr lang="fr" sz="1100" b="0" i="0" u="none" strike="noStrike" baseline="0">
                <a:highlight>
                  <a:srgbClr val="000000">
                    <a:alpha val="0"/>
                  </a:srgbClr>
                </a:highlight>
                <a:latin typeface="Arial"/>
              </a:rPr>
              <a:t>Les outils et techniques de GC qu'ils ont voulu utiliser sont les suivants : </a:t>
            </a:r>
          </a:p>
          <a:p>
            <a:pPr marL="171450" indent="-171450" rtl="0">
              <a:buFont typeface="Arial"/>
              <a:buChar char="•"/>
            </a:pPr>
            <a:r>
              <a:rPr lang="fr" sz="1100" b="0" i="0" u="none" strike="noStrike" baseline="0">
                <a:highlight>
                  <a:srgbClr val="000000">
                    <a:alpha val="0"/>
                  </a:srgbClr>
                </a:highlight>
                <a:latin typeface="Arial"/>
              </a:rPr>
              <a:t>La cartographie du réseau pour comprendre les flux d'information entre les acteurs communautaires et faciliter le partage de l'information.</a:t>
            </a:r>
          </a:p>
          <a:p>
            <a:pPr marL="171450" indent="-171450" rtl="0">
              <a:buFont typeface="Arial"/>
              <a:buChar char="•"/>
            </a:pPr>
            <a:r>
              <a:rPr lang="fr" sz="1100" b="0" i="0" u="none" strike="noStrike" baseline="0">
                <a:highlight>
                  <a:srgbClr val="000000">
                    <a:alpha val="0"/>
                  </a:srgbClr>
                </a:highlight>
                <a:latin typeface="Arial"/>
              </a:rPr>
              <a:t>Réunions régulières du groupe de travail du district</a:t>
            </a:r>
          </a:p>
          <a:p>
            <a:pPr marL="171450" indent="-171450" rtl="0">
              <a:buFont typeface="Arial"/>
              <a:buChar char="•"/>
            </a:pPr>
            <a:r>
              <a:rPr lang="fr" sz="1100" b="0" i="0" u="none" strike="noStrike" baseline="0">
                <a:highlight>
                  <a:srgbClr val="000000">
                    <a:alpha val="0"/>
                  </a:srgbClr>
                </a:highlight>
                <a:latin typeface="Arial"/>
              </a:rPr>
              <a:t>Des fiches d'information et des dossiers de recherche, adaptés au niveau du district/de la communauté, pour aider les décideurs à comprendre les indicateurs de planification familiale et à prendre des décisions en conséquence.</a:t>
            </a:r>
          </a:p>
          <a:p>
            <a:pPr marL="171450" indent="-171450" rtl="0">
              <a:buFont typeface="Arial"/>
              <a:buChar char="•"/>
            </a:pPr>
            <a:r>
              <a:rPr lang="fr" sz="1100" b="0" i="0" u="none" strike="noStrike" baseline="0">
                <a:highlight>
                  <a:srgbClr val="000000">
                    <a:alpha val="0"/>
                  </a:srgbClr>
                </a:highlight>
                <a:latin typeface="Arial"/>
              </a:rPr>
              <a:t>Mises à jour de chaque district de projet, envoyées via des listes de diffusion et des portails en ligne.</a:t>
            </a:r>
          </a:p>
          <a:p>
            <a:pPr marL="0" indent="0" rtl="0">
              <a:buFont typeface="Arial"/>
              <a:buNone/>
            </a:pPr>
            <a:r>
              <a:rPr lang="fr" sz="1100" b="0" i="0" u="none" strike="noStrike" baseline="0">
                <a:highlight>
                  <a:srgbClr val="000000">
                    <a:alpha val="0"/>
                  </a:srgbClr>
                </a:highlight>
                <a:latin typeface="Arial"/>
              </a:rPr>
              <a:t>Dans l'ensemble, les technologies de l'information et de la communication sur lesquelles le projet prévoyait de s'appuyer étaient très peu sophistiquées, se concentrant sur les listes de diffusion par courriel et les sites web. Il était prévu qu'une grande partie de la communication de la GC se fasse par le biais de réunions en face à face.</a:t>
            </a:r>
          </a:p>
          <a:p>
            <a:pPr marL="0" indent="0">
              <a:buFont typeface="Arial"/>
              <a:buNone/>
            </a:pPr>
            <a:endParaRPr lang="en-US" baseline="0"/>
          </a:p>
          <a:p>
            <a:pPr marL="0" indent="0" rtl="0">
              <a:buFont typeface="Arial"/>
              <a:buNone/>
            </a:pPr>
            <a:r>
              <a:rPr lang="fr" sz="1100" b="0" i="0" u="none" strike="noStrike" baseline="0">
                <a:highlight>
                  <a:srgbClr val="000000">
                    <a:alpha val="0"/>
                  </a:srgbClr>
                </a:highlight>
                <a:latin typeface="Arial"/>
              </a:rPr>
              <a:t>En termes de budget, environ 10 % du budget du projet a été consacré aux activités de GC. </a:t>
            </a:r>
          </a:p>
          <a:p>
            <a:pPr marL="0" indent="0" rtl="0">
              <a:buFont typeface="Arial"/>
              <a:buNone/>
            </a:pPr>
            <a:r>
              <a:rPr lang="fr" sz="1100" b="0" i="0" u="none" strike="noStrike" baseline="0">
                <a:highlight>
                  <a:srgbClr val="000000">
                    <a:alpha val="0"/>
                  </a:srgbClr>
                </a:highlight>
                <a:latin typeface="Arial"/>
              </a:rPr>
              <a:t>Le projet a développé un plan de travail annuel ainsi qu'un plan de suivi et d'évaluation. Parmi les indicateurs de suivi des activités de GC, citons le nombre de réunions de diffusion organisées et le nombre de mémoires de recherche produits.</a:t>
            </a:r>
          </a:p>
          <a:p>
            <a:pPr marL="0" indent="0" rtl="0">
              <a:buFont typeface="Arial"/>
              <a:buNone/>
            </a:pPr>
            <a:r>
              <a:rPr lang="fr" sz="1100" b="0" i="0" u="none" strike="noStrike" baseline="0">
                <a:highlight>
                  <a:srgbClr val="000000">
                    <a:alpha val="0"/>
                  </a:srgbClr>
                </a:highlight>
                <a:latin typeface="Arial"/>
              </a:rPr>
              <a:t>Enfin, le projet a organisé des événements de lancement dans chaque district du projet pour présenter les composantes de recherche, de plaidoyer et de GC du projet aux groupes de travail du district.</a:t>
            </a:r>
            <a:endParaRPr lang="en-US"/>
          </a:p>
          <a:p>
            <a:pPr lvl="0">
              <a:spcBef>
                <a:spcPct val="0"/>
              </a:spcBef>
              <a:buNone/>
            </a:pPr>
            <a:endParaRPr lang="en-US"/>
          </a:p>
          <a:p>
            <a:endParaRPr lang="en-US" baseline="0"/>
          </a:p>
        </p:txBody>
      </p:sp>
    </p:spTree>
    <p:extLst>
      <p:ext uri="{BB962C8B-B14F-4D97-AF65-F5344CB8AC3E}">
        <p14:creationId xmlns:p14="http://schemas.microsoft.com/office/powerpoint/2010/main" val="2915451323"/>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showMasterSp="0" showMasterPhAnim="0">
  <p:cSld>
    <p:spTree>
      <p:nvGrpSpPr>
        <p:cNvPr id="1" name="Shape 76"/>
        <p:cNvGrpSpPr/>
        <p:nvPr/>
      </p:nvGrpSpPr>
      <p:grpSpPr>
        <a:xfrm>
          <a:off x="0" y="0"/>
          <a:ext cx="0" cy="0"/>
        </a:xfrm>
      </p:grpSpPr>
      <p:sp>
        <p:nvSpPr>
          <p:cNvPr id="77" name="Shape 77"/>
          <p:cNvSpPr>
            <a:spLocks noGrp="1" noRot="1" noChangeAspect="1"/>
          </p:cNvSpPr>
          <p:nvPr>
            <p:ph type="sldImg" idx="2"/>
          </p:nvPr>
        </p:nvSpPr>
        <p:spPr>
          <a:xfrm>
            <a:off x="1117600" y="696913"/>
            <a:ext cx="4648200" cy="3486150"/>
          </a:xfrm>
          <a:custGeom>
            <a:rect l="0" t="0" r="0" b="0"/>
            <a:pathLst>
              <a:path w="119999" h="119999"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8175" y="4415775"/>
            <a:ext cx="5505300" cy="4183500"/>
          </a:xfrm>
          <a:prstGeom prst="rect">
            <a:avLst/>
          </a:prstGeom>
        </p:spPr>
        <p:txBody>
          <a:bodyPr lIns="91425" tIns="91425" rIns="91425" bIns="91425" anchor="t" anchorCtr="0">
            <a:noAutofit/>
          </a:bodyPr>
          <a:lstStyle/>
          <a:p>
            <a:pPr rtl="0"/>
            <a:r>
              <a:rPr lang="fr" sz="1100" b="0" i="0" u="none" strike="noStrike" kern="1200">
                <a:solidFill>
                  <a:srgbClr val="000000"/>
                </a:solidFill>
                <a:highlight>
                  <a:srgbClr val="000000">
                    <a:alpha val="0"/>
                  </a:srgbClr>
                </a:highlight>
                <a:latin typeface="Arial"/>
                <a:ea typeface="+mn-ea"/>
                <a:cs typeface="+mn-cs"/>
              </a:rPr>
              <a:t>L'</a:t>
            </a:r>
            <a:r>
              <a:rPr lang="fr" sz="1100" b="0" i="0" u="none" strike="noStrike">
                <a:highlight>
                  <a:srgbClr val="000000">
                    <a:alpha val="0"/>
                  </a:srgbClr>
                </a:highlight>
                <a:latin typeface="Arial"/>
              </a:rPr>
              <a:t>étape 3 de la feuille de route de GC</a:t>
            </a:r>
            <a:r>
              <a:rPr lang="fr" sz="1100" b="0" i="0" u="none" strike="noStrike" kern="1200">
                <a:solidFill>
                  <a:srgbClr val="000000"/>
                </a:solidFill>
                <a:highlight>
                  <a:srgbClr val="000000">
                    <a:alpha val="0"/>
                  </a:srgbClr>
                </a:highlight>
                <a:latin typeface="Arial"/>
                <a:ea typeface="+mn-ea"/>
                <a:cs typeface="+mn-cs"/>
              </a:rPr>
              <a:t> </a:t>
            </a:r>
            <a:r>
              <a:rPr lang="fr" sz="1100" b="0" i="0" u="none" strike="noStrike" baseline="0">
                <a:highlight>
                  <a:srgbClr val="000000">
                    <a:alpha val="0"/>
                  </a:srgbClr>
                </a:highlight>
                <a:latin typeface="Arial"/>
              </a:rPr>
              <a:t> est de créer et d'itérer. </a:t>
            </a:r>
            <a:r>
              <a:rPr lang="fr" sz="1100" b="0" i="0" u="none" strike="noStrike" kern="1200">
                <a:solidFill>
                  <a:srgbClr val="000000"/>
                </a:solidFill>
                <a:highlight>
                  <a:srgbClr val="000000">
                    <a:alpha val="0"/>
                  </a:srgbClr>
                </a:highlight>
                <a:latin typeface="Arial"/>
                <a:ea typeface="+mn-ea"/>
                <a:cs typeface="+mn-cs"/>
              </a:rPr>
              <a:t>L'objectif de l'étape 3 est de développer de nouveaux outils et techniques de GC, ou d'adapter ceux qui existent déjà, qui vous aideront à atteindre les objectifs que vous avez fixés dans votre stratégie de GC. </a:t>
            </a:r>
          </a:p>
          <a:p>
            <a:endParaRPr lang="en-US" sz="1100" b="0" i="0" kern="1200">
              <a:solidFill>
                <a:schemeClr val="tx1"/>
              </a:solidFill>
              <a:effectLst/>
              <a:latin typeface="+mn-lt"/>
              <a:ea typeface="+mn-ea"/>
              <a:cs typeface="+mn-cs"/>
            </a:endParaRPr>
          </a:p>
          <a:p>
            <a:pPr rtl="0"/>
            <a:r>
              <a:rPr lang="fr" sz="1100" b="0" i="0" u="none" strike="noStrike">
                <a:highlight>
                  <a:srgbClr val="000000">
                    <a:alpha val="0"/>
                  </a:srgbClr>
                </a:highlight>
                <a:latin typeface="Arial"/>
              </a:rPr>
              <a:t>Le projet de l'ICMM </a:t>
            </a:r>
            <a:r>
              <a:rPr lang="fr" sz="1100" b="0" i="0" u="none" strike="noStrike" baseline="0">
                <a:highlight>
                  <a:srgbClr val="000000">
                    <a:alpha val="0"/>
                  </a:srgbClr>
                </a:highlight>
                <a:latin typeface="Arial"/>
              </a:rPr>
              <a:t>a identifié son équipe de GC comme étant composée de membres des équipes de recherche et de plaidoyer. L'</a:t>
            </a:r>
            <a:r>
              <a:rPr lang="fr" sz="1100" b="0" i="0" u="none" strike="noStrike" kern="1200">
                <a:solidFill>
                  <a:srgbClr val="000000"/>
                </a:solidFill>
                <a:highlight>
                  <a:srgbClr val="000000">
                    <a:alpha val="0"/>
                  </a:srgbClr>
                </a:highlight>
                <a:latin typeface="Arial"/>
                <a:ea typeface="+mn-ea"/>
                <a:cs typeface="+mn-cs"/>
              </a:rPr>
              <a:t>équipe de recherche a fourni les données, tandis que les experts en plaidoyer ont fourni des informations sur les formats les plus préférés par l'audience primaire. Le gestionnaire du projet de l'ICMM, en tant que responsable de la GC, a travaillé avec le directeur du projet et les deux chercheurs principaux (basés à Baltimore et en Indonésie) pour synthétiser et produire les documents. </a:t>
            </a:r>
          </a:p>
          <a:p>
            <a:endParaRPr lang="en-US" sz="1100" b="0" i="0" kern="1200">
              <a:solidFill>
                <a:schemeClr val="tx1"/>
              </a:solidFill>
              <a:effectLst/>
              <a:latin typeface="+mn-lt"/>
              <a:ea typeface="+mn-ea"/>
              <a:cs typeface="+mn-cs"/>
            </a:endParaRPr>
          </a:p>
          <a:p>
            <a:pPr rtl="0"/>
            <a:r>
              <a:rPr lang="fr" sz="1100" b="0" i="0" u="none" strike="noStrike" kern="1200">
                <a:solidFill>
                  <a:srgbClr val="000000"/>
                </a:solidFill>
                <a:highlight>
                  <a:srgbClr val="000000">
                    <a:alpha val="0"/>
                  </a:srgbClr>
                </a:highlight>
                <a:latin typeface="Arial"/>
                <a:ea typeface="+mn-ea"/>
                <a:cs typeface="+mn-cs"/>
              </a:rPr>
              <a:t>Les principaux outils et techniques de GC qu'ils ont développés sont les suivants :</a:t>
            </a:r>
          </a:p>
          <a:p>
            <a:pPr rtl="0"/>
            <a:r>
              <a:rPr lang="fr" sz="1100" b="0" i="0" u="none" strike="noStrike" kern="1200" baseline="0">
                <a:solidFill>
                  <a:srgbClr val="000000"/>
                </a:solidFill>
                <a:highlight>
                  <a:srgbClr val="000000">
                    <a:alpha val="0"/>
                  </a:srgbClr>
                </a:highlight>
                <a:latin typeface="Arial"/>
                <a:ea typeface="+mn-ea"/>
                <a:cs typeface="+mn-cs"/>
              </a:rPr>
              <a:t>- Des fiches d'information et des mémoires qui résument les principaux indicateurs de planification familiale et de financement pour chaque district et les messages que les autorités gouvernementales peuvent utiliser pour promouvoir la planification familiale. </a:t>
            </a:r>
          </a:p>
          <a:p>
            <a:pPr rtl="0"/>
            <a:r>
              <a:rPr lang="fr" sz="1100" b="0" i="0" u="none" strike="noStrike" kern="1200" baseline="0">
                <a:solidFill>
                  <a:srgbClr val="000000"/>
                </a:solidFill>
                <a:highlight>
                  <a:srgbClr val="000000">
                    <a:alpha val="0"/>
                  </a:srgbClr>
                </a:highlight>
                <a:latin typeface="Arial"/>
                <a:ea typeface="+mn-ea"/>
                <a:cs typeface="+mn-cs"/>
              </a:rPr>
              <a:t>- Des études de cas mettant en évidence les défis et les solutions, distribuées aux parties prenantes de planification familiale, telles que les responsables de la santé au niveau des districts.</a:t>
            </a:r>
          </a:p>
          <a:p>
            <a:pPr rtl="0"/>
            <a:r>
              <a:rPr lang="fr" sz="1100" b="0" i="0" u="none" strike="noStrike" kern="1200" baseline="0">
                <a:solidFill>
                  <a:srgbClr val="000000"/>
                </a:solidFill>
                <a:highlight>
                  <a:srgbClr val="000000">
                    <a:alpha val="0"/>
                  </a:srgbClr>
                </a:highlight>
                <a:latin typeface="Arial"/>
                <a:ea typeface="+mn-ea"/>
                <a:cs typeface="+mn-cs"/>
              </a:rPr>
              <a:t>Des ateliers et des sessions de discussion, adaptés à chaque district, pour développer leurs capacités dans les domaines techniques de la planification familiale, tels que le dividende démographique.</a:t>
            </a:r>
          </a:p>
          <a:p>
            <a:pPr rtl="0"/>
            <a:r>
              <a:rPr lang="fr" sz="1100" b="0" i="0" u="none" strike="noStrike" kern="1200" baseline="0">
                <a:solidFill>
                  <a:srgbClr val="000000"/>
                </a:solidFill>
                <a:highlight>
                  <a:srgbClr val="000000">
                    <a:alpha val="0"/>
                  </a:srgbClr>
                </a:highlight>
                <a:latin typeface="Arial"/>
                <a:ea typeface="+mn-ea"/>
                <a:cs typeface="+mn-cs"/>
              </a:rPr>
              <a:t>- Listserv pour partager des informations pratiques avec chaque groupe de travail du district.</a:t>
            </a:r>
          </a:p>
          <a:p>
            <a:pPr rtl="0"/>
            <a:r>
              <a:rPr lang="fr" sz="1100" b="0" i="0" u="none" strike="noStrike" kern="1200" baseline="0">
                <a:solidFill>
                  <a:srgbClr val="000000"/>
                </a:solidFill>
                <a:highlight>
                  <a:srgbClr val="000000">
                    <a:alpha val="0"/>
                  </a:srgbClr>
                </a:highlight>
                <a:latin typeface="Arial"/>
                <a:ea typeface="+mn-ea"/>
                <a:cs typeface="+mn-cs"/>
              </a:rPr>
              <a:t>- Des foires annuelles pour partager les leçons apprises en matière de plaidoyer.</a:t>
            </a:r>
          </a:p>
          <a:p>
            <a:pPr rtl="0"/>
            <a:r>
              <a:rPr lang="fr" sz="1100" b="0" i="0" u="none" strike="noStrike" kern="1200" baseline="0">
                <a:solidFill>
                  <a:srgbClr val="000000"/>
                </a:solidFill>
                <a:highlight>
                  <a:srgbClr val="000000">
                    <a:alpha val="0"/>
                  </a:srgbClr>
                </a:highlight>
                <a:latin typeface="Arial"/>
                <a:ea typeface="+mn-ea"/>
                <a:cs typeface="+mn-cs"/>
              </a:rPr>
              <a:t>- Les entretiens narratifs « Family Planning Voices » avec 22 personnes impliquées dans le travail de plaidoyer du projet.</a:t>
            </a:r>
          </a:p>
          <a:p>
            <a:endParaRPr lang="en-US" sz="1100" b="0" i="0" kern="1200" baseline="0">
              <a:solidFill>
                <a:schemeClr val="tx1"/>
              </a:solidFill>
              <a:effectLst/>
              <a:latin typeface="+mn-lt"/>
              <a:ea typeface="+mn-ea"/>
              <a:cs typeface="+mn-cs"/>
            </a:endParaRPr>
          </a:p>
          <a:p>
            <a:pPr rtl="0"/>
            <a:r>
              <a:rPr lang="fr" sz="1100" b="0" i="0" u="none" strike="noStrike" kern="1200" baseline="0">
                <a:solidFill>
                  <a:srgbClr val="000000"/>
                </a:solidFill>
                <a:highlight>
                  <a:srgbClr val="000000">
                    <a:alpha val="0"/>
                  </a:srgbClr>
                </a:highlight>
                <a:latin typeface="Arial"/>
                <a:ea typeface="+mn-ea"/>
                <a:cs typeface="+mn-cs"/>
              </a:rPr>
              <a:t>Le projet a travaillé directement avec les groupes de travail du district pour s'assurer que les divers outils et techniques de GC répondent à leurs besoins. Par exemple, le personnel du projet a obtenu leurs commentaires sur les outils lors des réunions mensuelles des groupes de travail du district. L'idée de développer un portail en ligne pour partager les informations n'a pas été retenue car le groupe de travail du district a exprimé sa préférence pour les réunions en personne. Ce retour d'information a incité le projet à utiliser des mécanismes de partage plus interactifs, comme les foires au partage.</a:t>
            </a:r>
          </a:p>
          <a:p>
            <a:pPr rtl="0"/>
            <a:r>
              <a:rPr lang="fr" sz="1100" b="0" i="0" u="none" strike="noStrike" kern="1200" baseline="0">
                <a:solidFill>
                  <a:srgbClr val="000000"/>
                </a:solidFill>
                <a:highlight>
                  <a:srgbClr val="000000">
                    <a:alpha val="0"/>
                  </a:srgbClr>
                </a:highlight>
                <a:latin typeface="Arial"/>
                <a:ea typeface="+mn-ea"/>
                <a:cs typeface="+mn-cs"/>
              </a:rPr>
              <a:t>]</a:t>
            </a:r>
          </a:p>
          <a:p>
            <a:endParaRPr lang="en-US" sz="1100" b="0" i="0" kern="1200" baseline="0">
              <a:solidFill>
                <a:schemeClr val="tx1"/>
              </a:solidFill>
              <a:effectLst/>
              <a:latin typeface="+mn-lt"/>
              <a:ea typeface="+mn-ea"/>
              <a:cs typeface="+mn-cs"/>
            </a:endParaRPr>
          </a:p>
          <a:p>
            <a:endParaRPr lang="en-US" sz="1100" b="0" i="0" kern="1200" baseline="0">
              <a:solidFill>
                <a:schemeClr val="tx1"/>
              </a:solidFill>
              <a:effectLst/>
              <a:latin typeface="+mn-lt"/>
              <a:ea typeface="+mn-ea"/>
              <a:cs typeface="+mn-cs"/>
            </a:endParaRPr>
          </a:p>
          <a:p>
            <a:endParaRPr lang="en-US" sz="1100" b="0" i="0" kern="1200" baseline="0">
              <a:solidFill>
                <a:schemeClr val="tx1"/>
              </a:solidFill>
              <a:effectLst/>
              <a:latin typeface="+mn-lt"/>
              <a:ea typeface="+mn-ea"/>
              <a:cs typeface="+mn-cs"/>
            </a:endParaRPr>
          </a:p>
          <a:p>
            <a:pPr rtl="0"/>
            <a:r>
              <a:rPr lang="fr" sz="1100" b="0" i="0" u="none" strike="noStrike" kern="1200" baseline="0">
                <a:solidFill>
                  <a:srgbClr val="000000"/>
                </a:solidFill>
                <a:highlight>
                  <a:srgbClr val="000000">
                    <a:alpha val="0"/>
                  </a:srgbClr>
                </a:highlight>
                <a:latin typeface="Arial"/>
                <a:ea typeface="+mn-ea"/>
                <a:cs typeface="+mn-cs"/>
              </a:rPr>
              <a:t>Sur la base des commentaires du public, l'équipe a adapté les produits pour inclure davantage d'informations au niveau des districts, telles que des données sur le financement de la planification familiale par district, et des messages clés que les responsables gouvernementaux pourraient utiliser pour promouvoir la planification familiale auprès de leurs collègues.</a:t>
            </a:r>
            <a:endParaRPr lang="en-US" sz="1100" b="0" i="0" kern="1200">
              <a:solidFill>
                <a:schemeClr val="tx1"/>
              </a:solidFill>
              <a:effectLst/>
              <a:latin typeface="+mn-lt"/>
              <a:ea typeface="+mn-ea"/>
              <a:cs typeface="+mn-cs"/>
            </a:endParaRPr>
          </a:p>
          <a:p>
            <a:endParaRPr lang="en-US" sz="1100" b="0" i="0" kern="1200">
              <a:solidFill>
                <a:schemeClr val="tx1"/>
              </a:solidFill>
              <a:effectLst/>
              <a:latin typeface="+mn-lt"/>
              <a:ea typeface="+mn-ea"/>
              <a:cs typeface="+mn-cs"/>
            </a:endParaRPr>
          </a:p>
          <a:p>
            <a:endParaRPr lang="en-US"/>
          </a:p>
          <a:p>
            <a:endParaRPr lang="en-US"/>
          </a:p>
          <a:p>
            <a:endParaRPr lang="en-US" sz="1100" b="0" i="0" kern="1200">
              <a:solidFill>
                <a:schemeClr val="tx1"/>
              </a:solidFill>
              <a:effectLst/>
              <a:latin typeface="+mn-lt"/>
              <a:ea typeface="+mn-ea"/>
              <a:cs typeface="+mn-cs"/>
            </a:endParaRPr>
          </a:p>
        </p:txBody>
      </p:sp>
    </p:spTree>
    <p:extLst>
      <p:ext uri="{BB962C8B-B14F-4D97-AF65-F5344CB8AC3E}">
        <p14:creationId xmlns:p14="http://schemas.microsoft.com/office/powerpoint/2010/main" val="3022568226"/>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1117600" y="696913"/>
            <a:ext cx="4648200" cy="3486150"/>
          </a:xfrm>
        </p:spPr>
      </p:sp>
      <p:sp>
        <p:nvSpPr>
          <p:cNvPr id="3" name="Notes Placeholder 2"/>
          <p:cNvSpPr>
            <a:spLocks noGrp="1"/>
          </p:cNvSpPr>
          <p:nvPr>
            <p:ph type="body" idx="1"/>
          </p:nvPr>
        </p:nvSpPr>
        <p:spPr/>
        <p:txBody>
          <a:bodyPr/>
          <a:lstStyle/>
          <a:p>
            <a:pPr rtl="0"/>
            <a:r>
              <a:rPr lang="fr" sz="1100" b="0" i="0" u="none" strike="noStrike">
                <a:highlight>
                  <a:srgbClr val="000000">
                    <a:alpha val="0"/>
                  </a:srgbClr>
                </a:highlight>
                <a:latin typeface="Arial"/>
              </a:rPr>
              <a:t>L'étape 4 de la feuille de route de la GC est la mobilisation et le suivi.  Cela comprend la mise en œuvre de méthodes, d'outils et d'événements de GC et le suivi des activités. L'adaptation des activités, des méthodes et des outils en fonction des besoins est un mécanisme de retour d'information important de cette étape. Les objectifs de cette étape sont de créer un ensemble intégré d'activités de GC et un plan d'adaptation. </a:t>
            </a:r>
          </a:p>
          <a:p>
            <a:endParaRPr lang="en-US" baseline="0"/>
          </a:p>
          <a:p>
            <a:pPr rtl="0"/>
            <a:r>
              <a:rPr lang="fr" sz="1100" b="0" i="0" u="none" strike="noStrike">
                <a:highlight>
                  <a:srgbClr val="000000">
                    <a:alpha val="0"/>
                  </a:srgbClr>
                </a:highlight>
                <a:latin typeface="Arial"/>
              </a:rPr>
              <a:t>Le</a:t>
            </a:r>
            <a:r>
              <a:rPr lang="fr" sz="1100" b="0" i="0" u="none" strike="noStrike" baseline="0">
                <a:highlight>
                  <a:srgbClr val="000000">
                    <a:alpha val="0"/>
                  </a:srgbClr>
                </a:highlight>
                <a:latin typeface="Arial"/>
              </a:rPr>
              <a:t> projet de l'ICMM a mis en œuvre l'étape 4 en </a:t>
            </a:r>
            <a:r>
              <a:rPr lang="fr" sz="1100" b="0" i="0" u="none" strike="noStrike" kern="1200">
                <a:solidFill>
                  <a:srgbClr val="000000"/>
                </a:solidFill>
                <a:highlight>
                  <a:srgbClr val="000000">
                    <a:alpha val="0"/>
                  </a:srgbClr>
                </a:highlight>
                <a:latin typeface="Arial"/>
                <a:ea typeface="+mn-ea"/>
                <a:cs typeface="+mn-cs"/>
              </a:rPr>
              <a:t>évaluant ce qui fonctionnait bien et ce qui devait être amélioré. Ils ont organisé plusieurs types de réunions tout au long du projet avec différentes parties prenantes afin de tenir tout le monde au courant de l'avancement de la mise en œuvre.  </a:t>
            </a:r>
          </a:p>
          <a:p>
            <a:endParaRPr lang="en-US" sz="1100" b="0" i="0" kern="1200" baseline="0">
              <a:solidFill>
                <a:schemeClr val="tx1"/>
              </a:solidFill>
              <a:effectLst/>
              <a:latin typeface="+mn-lt"/>
              <a:ea typeface="+mn-ea"/>
              <a:cs typeface="+mn-cs"/>
            </a:endParaRPr>
          </a:p>
          <a:p>
            <a:pPr rtl="0"/>
            <a:r>
              <a:rPr lang="fr" sz="1100" b="0" i="0" u="none" strike="noStrike" kern="1200" baseline="0">
                <a:solidFill>
                  <a:srgbClr val="000000"/>
                </a:solidFill>
                <a:highlight>
                  <a:srgbClr val="000000">
                    <a:alpha val="0"/>
                  </a:srgbClr>
                </a:highlight>
                <a:latin typeface="Arial"/>
                <a:ea typeface="+mn-ea"/>
                <a:cs typeface="+mn-cs"/>
              </a:rPr>
              <a:t>Le projet a recueilli des données de suivi tous les 6 mois pour évaluer les progrès. La plupart des indicateurs de GC concernaient des données de processus, comme le nombre de fiches d'information produites ou le nombre de participants aux foires de partage. À l'aide des données de suivi, l'équipe de l'ICMM a décidé de se concentrer sur les événements d'échange de connaissances en personne plutôt que sur les forums en ligne, et a donc organisé des foires de partage annuelles en s'appuyant sur le succès de la première foire de partage. Lors des foires au partage suivantes, l'équipe a prévu plus de temps pour la planification du travail du district en fonction des commentaires reçus lors de la première foire au partage. </a:t>
            </a:r>
          </a:p>
          <a:p>
            <a:endParaRPr lang="en-US" sz="1100" b="0" i="0" kern="1200" baseline="0">
              <a:solidFill>
                <a:schemeClr val="tx1"/>
              </a:solidFill>
              <a:effectLst/>
              <a:latin typeface="+mn-lt"/>
              <a:ea typeface="+mn-ea"/>
              <a:cs typeface="+mn-cs"/>
            </a:endParaRPr>
          </a:p>
          <a:p>
            <a:pPr rtl="0"/>
            <a:r>
              <a:rPr lang="fr" sz="1100" b="0" i="0" u="none" strike="noStrike" kern="1200" baseline="0">
                <a:solidFill>
                  <a:srgbClr val="000000"/>
                </a:solidFill>
                <a:highlight>
                  <a:srgbClr val="000000">
                    <a:alpha val="0"/>
                  </a:srgbClr>
                </a:highlight>
                <a:latin typeface="Arial"/>
                <a:ea typeface="+mn-ea"/>
                <a:cs typeface="+mn-cs"/>
              </a:rPr>
              <a:t>Il est à noter que cette étape s'adapte aux conditions changeantes sur le terrain et reconnaît qu'un projet reste rarement statique pendant sa mise en œuvre. </a:t>
            </a:r>
          </a:p>
          <a:p>
            <a:endParaRPr lang="en-US"/>
          </a:p>
          <a:p>
            <a:endParaRPr lang="en-US"/>
          </a:p>
          <a:p>
            <a:endParaRPr lang="en-US"/>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fld id="{A3E29EAB-0F77-4D80-8248-61129A435184}" type="slidenum">
              <a:rPr lang="en-US" smtClean="0"/>
              <a:t>9</a:t>
            </a:fld>
            <a:endParaRPr lang="en-US"/>
          </a:p>
        </p:txBody>
      </p:sp>
    </p:spTree>
    <p:extLst>
      <p:ext uri="{BB962C8B-B14F-4D97-AF65-F5344CB8AC3E}">
        <p14:creationId xmlns:p14="http://schemas.microsoft.com/office/powerpoint/2010/main" val="3816089790"/>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type="title">
  <p:cSld name="Title Slide">
    <p:spTree>
      <p:nvGrpSpPr>
        <p:cNvPr id="1" name="Shape 11"/>
        <p:cNvGrpSpPr/>
        <p:nvPr/>
      </p:nvGrpSpPr>
      <p:grpSpPr>
        <a:xfrm>
          <a:off x="0" y="0"/>
          <a:ext cx="0" cy="0"/>
        </a:xfrm>
      </p:grpSpPr>
      <p:sp>
        <p:nvSpPr>
          <p:cNvPr id="12" name="Shape 12"/>
          <p:cNvSpPr txBox="1">
            <a:spLocks noGrp="1"/>
          </p:cNvSpPr>
          <p:nvPr>
            <p:ph type="ctrTitle"/>
          </p:nvPr>
        </p:nvSpPr>
        <p:spPr>
          <a:xfrm>
            <a:off x="685800" y="1122362"/>
            <a:ext cx="7772400" cy="2387600"/>
          </a:xfrm>
          <a:prstGeom prst="rect">
            <a:avLst/>
          </a:prstGeom>
          <a:noFill/>
          <a:ln>
            <a:noFill/>
          </a:ln>
        </p:spPr>
        <p:txBody>
          <a:bodyPr lIns="91425" tIns="91425" rIns="91425" bIns="91425" anchor="b" anchorCtr="0"/>
          <a:lstStyle>
            <a:lvl1pPr marL="0" marR="0" lvl="0" indent="0" algn="ctr" rtl="0">
              <a:lnSpc>
                <a:spcPct val="90000"/>
              </a:lnSpc>
              <a:spcBef>
                <a:spcPct val="0"/>
              </a:spcBef>
              <a:buClr>
                <a:srgbClr val="007EA5"/>
              </a:buClr>
              <a:buFont typeface="Cabin"/>
              <a:buNone/>
              <a:defRPr sz="6000" b="0" i="0" u="none" strike="noStrike" cap="none">
                <a:solidFill>
                  <a:srgbClr val="007EA5"/>
                </a:solidFill>
                <a:latin typeface="Gill Sans MT" charset="0"/>
                <a:ea typeface="Gill Sans MT" charset="0"/>
                <a:cs typeface="Gill Sans MT" charset="0"/>
                <a:sym typeface="Cabin"/>
              </a:defRPr>
            </a:lvl1pPr>
            <a:lvl2pPr lvl="1" indent="0">
              <a:spcBef>
                <a:spcPct val="0"/>
              </a:spcBef>
              <a:buNone/>
              <a:defRPr sz="1800"/>
            </a:lvl2pPr>
            <a:lvl3pPr lvl="2" indent="0">
              <a:spcBef>
                <a:spcPct val="0"/>
              </a:spcBef>
              <a:buNone/>
              <a:defRPr sz="1800"/>
            </a:lvl3pPr>
            <a:lvl4pPr lvl="3" indent="0">
              <a:spcBef>
                <a:spcPct val="0"/>
              </a:spcBef>
              <a:buNone/>
              <a:defRPr sz="1800"/>
            </a:lvl4pPr>
            <a:lvl5pPr lvl="4" indent="0">
              <a:spcBef>
                <a:spcPct val="0"/>
              </a:spcBef>
              <a:buNone/>
              <a:defRPr sz="1800"/>
            </a:lvl5pPr>
            <a:lvl6pPr lvl="5" indent="0">
              <a:spcBef>
                <a:spcPct val="0"/>
              </a:spcBef>
              <a:buNone/>
              <a:defRPr sz="1800"/>
            </a:lvl6pPr>
            <a:lvl7pPr lvl="6" indent="0">
              <a:spcBef>
                <a:spcPct val="0"/>
              </a:spcBef>
              <a:buNone/>
              <a:defRPr sz="1800"/>
            </a:lvl7pPr>
            <a:lvl8pPr lvl="7" indent="0">
              <a:spcBef>
                <a:spcPct val="0"/>
              </a:spcBef>
              <a:buNone/>
              <a:defRPr sz="1800"/>
            </a:lvl8pPr>
            <a:lvl9pPr lvl="8" indent="0">
              <a:spcBef>
                <a:spcPct val="0"/>
              </a:spcBef>
              <a:buNone/>
              <a:defRPr sz="1800"/>
            </a:lvl9pPr>
          </a:lstStyle>
          <a:p>
            <a:endParaRPr/>
          </a:p>
        </p:txBody>
      </p:sp>
      <p:sp>
        <p:nvSpPr>
          <p:cNvPr id="13" name="Shape 13"/>
          <p:cNvSpPr txBox="1">
            <a:spLocks noGrp="1"/>
          </p:cNvSpPr>
          <p:nvPr>
            <p:ph type="subTitle" idx="1"/>
          </p:nvPr>
        </p:nvSpPr>
        <p:spPr>
          <a:xfrm>
            <a:off x="1143000" y="3602037"/>
            <a:ext cx="6858000" cy="1655761"/>
          </a:xfrm>
          <a:prstGeom prst="rect">
            <a:avLst/>
          </a:prstGeom>
          <a:noFill/>
          <a:ln>
            <a:noFill/>
          </a:ln>
        </p:spPr>
        <p:txBody>
          <a:bodyPr lIns="91425" tIns="91425" rIns="91425" bIns="91425" anchor="t" anchorCtr="0"/>
          <a:lstStyle>
            <a:lvl1pPr marL="0" marR="0" lvl="0" indent="0" algn="ctr" rtl="0">
              <a:lnSpc>
                <a:spcPct val="90000"/>
              </a:lnSpc>
              <a:spcBef>
                <a:spcPts val="1000"/>
              </a:spcBef>
              <a:buClr>
                <a:srgbClr val="007EA5"/>
              </a:buClr>
              <a:buFont typeface="Arial"/>
              <a:buNone/>
              <a:defRPr sz="2400" b="0" i="0" u="none" strike="noStrike" cap="none">
                <a:solidFill>
                  <a:srgbClr val="007EA5"/>
                </a:solidFill>
                <a:latin typeface="Arial"/>
                <a:ea typeface="Arial"/>
                <a:cs typeface="Arial"/>
                <a:sym typeface="Arial"/>
              </a:defRPr>
            </a:lvl1pPr>
            <a:lvl2pPr marL="457200" marR="0" lvl="1" indent="0" algn="ctr" rtl="0">
              <a:lnSpc>
                <a:spcPct val="90000"/>
              </a:lnSpc>
              <a:spcBef>
                <a:spcPts val="500"/>
              </a:spcBef>
              <a:buClr>
                <a:srgbClr val="007EA5"/>
              </a:buClr>
              <a:buFont typeface="Arial"/>
              <a:buNone/>
              <a:defRPr sz="2000" b="0" i="0" u="none" strike="noStrike" cap="none">
                <a:solidFill>
                  <a:srgbClr val="007EA5"/>
                </a:solidFill>
                <a:latin typeface="Arial"/>
                <a:ea typeface="Arial"/>
                <a:cs typeface="Arial"/>
                <a:sym typeface="Arial"/>
              </a:defRPr>
            </a:lvl2pPr>
            <a:lvl3pPr marL="914400" marR="0" lvl="2" indent="0" algn="ctr" rtl="0">
              <a:lnSpc>
                <a:spcPct val="90000"/>
              </a:lnSpc>
              <a:spcBef>
                <a:spcPts val="500"/>
              </a:spcBef>
              <a:buClr>
                <a:srgbClr val="007EA5"/>
              </a:buClr>
              <a:buFont typeface="Arial"/>
              <a:buNone/>
              <a:defRPr sz="1800" b="0" i="0" u="none" strike="noStrike" cap="none">
                <a:solidFill>
                  <a:srgbClr val="007EA5"/>
                </a:solidFill>
                <a:latin typeface="Arial"/>
                <a:ea typeface="Arial"/>
                <a:cs typeface="Arial"/>
                <a:sym typeface="Arial"/>
              </a:defRPr>
            </a:lvl3pPr>
            <a:lvl4pPr marL="1371600" marR="0" lvl="3" indent="0" algn="ctr" rtl="0">
              <a:lnSpc>
                <a:spcPct val="90000"/>
              </a:lnSpc>
              <a:spcBef>
                <a:spcPts val="500"/>
              </a:spcBef>
              <a:buClr>
                <a:srgbClr val="007EA5"/>
              </a:buClr>
              <a:buFont typeface="Arial"/>
              <a:buNone/>
              <a:defRPr sz="1600" b="0" i="0" u="none" strike="noStrike" cap="none">
                <a:solidFill>
                  <a:srgbClr val="007EA5"/>
                </a:solidFill>
                <a:latin typeface="Arial"/>
                <a:ea typeface="Arial"/>
                <a:cs typeface="Arial"/>
                <a:sym typeface="Arial"/>
              </a:defRPr>
            </a:lvl4pPr>
            <a:lvl5pPr marL="1828800" marR="0" lvl="4" indent="0" algn="ctr" rtl="0">
              <a:lnSpc>
                <a:spcPct val="90000"/>
              </a:lnSpc>
              <a:spcBef>
                <a:spcPts val="500"/>
              </a:spcBef>
              <a:buClr>
                <a:srgbClr val="007EA5"/>
              </a:buClr>
              <a:buFont typeface="Arial"/>
              <a:buNone/>
              <a:defRPr sz="1600" b="0" i="0" u="none" strike="noStrike" cap="none">
                <a:solidFill>
                  <a:srgbClr val="007EA5"/>
                </a:solidFill>
                <a:latin typeface="Arial"/>
                <a:ea typeface="Arial"/>
                <a:cs typeface="Arial"/>
                <a:sym typeface="Arial"/>
              </a:defRPr>
            </a:lvl5pPr>
            <a:lvl6pPr marL="2286000" marR="0" lvl="5"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ct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type="obj">
  <p:cSld name="Title and Content">
    <p:spTree>
      <p:nvGrpSpPr>
        <p:cNvPr id="1" name="Shape 15"/>
        <p:cNvGrpSpPr/>
        <p:nvPr/>
      </p:nvGrpSpPr>
      <p:grpSpPr>
        <a:xfrm>
          <a:off x="0" y="0"/>
          <a:ext cx="0" cy="0"/>
        </a:xfrm>
      </p:grpSpPr>
      <p:sp>
        <p:nvSpPr>
          <p:cNvPr id="16" name="Shape 16"/>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ct val="0"/>
              </a:spcBef>
              <a:buClr>
                <a:srgbClr val="007EA5"/>
              </a:buClr>
              <a:buFont typeface="Cabin"/>
              <a:buNone/>
              <a:defRPr sz="4400" b="0" i="0" u="none" strike="noStrike" cap="none">
                <a:solidFill>
                  <a:srgbClr val="007EA5"/>
                </a:solidFill>
                <a:latin typeface="Gill Sans MT" charset="0"/>
                <a:ea typeface="Gill Sans MT" charset="0"/>
                <a:cs typeface="Gill Sans MT" charset="0"/>
                <a:sym typeface="Cabin"/>
              </a:defRPr>
            </a:lvl1pPr>
            <a:lvl2pPr lvl="1" indent="0">
              <a:spcBef>
                <a:spcPct val="0"/>
              </a:spcBef>
              <a:buNone/>
              <a:defRPr sz="1800"/>
            </a:lvl2pPr>
            <a:lvl3pPr lvl="2" indent="0">
              <a:spcBef>
                <a:spcPct val="0"/>
              </a:spcBef>
              <a:buNone/>
              <a:defRPr sz="1800"/>
            </a:lvl3pPr>
            <a:lvl4pPr lvl="3" indent="0">
              <a:spcBef>
                <a:spcPct val="0"/>
              </a:spcBef>
              <a:buNone/>
              <a:defRPr sz="1800"/>
            </a:lvl4pPr>
            <a:lvl5pPr lvl="4" indent="0">
              <a:spcBef>
                <a:spcPct val="0"/>
              </a:spcBef>
              <a:buNone/>
              <a:defRPr sz="1800"/>
            </a:lvl5pPr>
            <a:lvl6pPr lvl="5" indent="0">
              <a:spcBef>
                <a:spcPct val="0"/>
              </a:spcBef>
              <a:buNone/>
              <a:defRPr sz="1800"/>
            </a:lvl6pPr>
            <a:lvl7pPr lvl="6" indent="0">
              <a:spcBef>
                <a:spcPct val="0"/>
              </a:spcBef>
              <a:buNone/>
              <a:defRPr sz="1800"/>
            </a:lvl7pPr>
            <a:lvl8pPr lvl="7" indent="0">
              <a:spcBef>
                <a:spcPct val="0"/>
              </a:spcBef>
              <a:buNone/>
              <a:defRPr sz="1800"/>
            </a:lvl8pPr>
            <a:lvl9pPr lvl="8" indent="0">
              <a:spcBef>
                <a:spcPct val="0"/>
              </a:spcBef>
              <a:buNone/>
              <a:defRPr sz="1800"/>
            </a:lvl9pPr>
          </a:lstStyle>
          <a:p>
            <a:endParaRPr/>
          </a:p>
        </p:txBody>
      </p:sp>
      <p:sp>
        <p:nvSpPr>
          <p:cNvPr id="17" name="Shape 17"/>
          <p:cNvSpPr txBox="1">
            <a:spLocks noGrp="1"/>
          </p:cNvSpPr>
          <p:nvPr>
            <p:ph type="body" idx="1"/>
          </p:nvPr>
        </p:nvSpPr>
        <p:spPr>
          <a:xfrm>
            <a:off x="628650" y="1825625"/>
            <a:ext cx="7886700" cy="4207622"/>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rgbClr val="007EA5"/>
              </a:buClr>
              <a:buSzTx/>
              <a:buFont typeface="Arial"/>
              <a:buChar char="•"/>
              <a:defRPr sz="2800" b="0" i="0" u="none" strike="noStrike" cap="none">
                <a:solidFill>
                  <a:srgbClr val="007EA5"/>
                </a:solidFill>
                <a:latin typeface="Arial"/>
                <a:ea typeface="Arial"/>
                <a:cs typeface="Arial"/>
                <a:sym typeface="Arial"/>
              </a:defRPr>
            </a:lvl1pPr>
            <a:lvl2pPr marL="685800" marR="0" lvl="1" indent="-76200" algn="l" rtl="0">
              <a:lnSpc>
                <a:spcPct val="90000"/>
              </a:lnSpc>
              <a:spcBef>
                <a:spcPts val="500"/>
              </a:spcBef>
              <a:buClr>
                <a:srgbClr val="007EA5"/>
              </a:buClr>
              <a:buSzTx/>
              <a:buFont typeface="Arial"/>
              <a:buChar char="•"/>
              <a:defRPr sz="2400" b="0" i="0" u="none" strike="noStrike" cap="none">
                <a:solidFill>
                  <a:srgbClr val="007EA5"/>
                </a:solidFill>
                <a:latin typeface="Arial"/>
                <a:ea typeface="Arial"/>
                <a:cs typeface="Arial"/>
                <a:sym typeface="Arial"/>
              </a:defRPr>
            </a:lvl2pPr>
            <a:lvl3pPr marL="1143000" marR="0" lvl="2" indent="-101600" algn="l" rtl="0">
              <a:lnSpc>
                <a:spcPct val="90000"/>
              </a:lnSpc>
              <a:spcBef>
                <a:spcPts val="500"/>
              </a:spcBef>
              <a:buClr>
                <a:srgbClr val="007EA5"/>
              </a:buClr>
              <a:buSzTx/>
              <a:buFont typeface="Arial"/>
              <a:buChar char="•"/>
              <a:defRPr sz="2000" b="0" i="0" u="none" strike="noStrike" cap="none">
                <a:solidFill>
                  <a:srgbClr val="007EA5"/>
                </a:solidFill>
                <a:latin typeface="Arial"/>
                <a:ea typeface="Arial"/>
                <a:cs typeface="Arial"/>
                <a:sym typeface="Arial"/>
              </a:defRPr>
            </a:lvl3pPr>
            <a:lvl4pPr marL="1600200" marR="0" lvl="3" indent="-114300" algn="l" rtl="0">
              <a:lnSpc>
                <a:spcPct val="90000"/>
              </a:lnSpc>
              <a:spcBef>
                <a:spcPts val="500"/>
              </a:spcBef>
              <a:buClr>
                <a:srgbClr val="007EA5"/>
              </a:buClr>
              <a:buSzTx/>
              <a:buFont typeface="Arial"/>
              <a:buChar char="•"/>
              <a:defRPr sz="1800" b="0" i="0" u="none" strike="noStrike" cap="none">
                <a:solidFill>
                  <a:srgbClr val="007EA5"/>
                </a:solidFill>
                <a:latin typeface="Arial"/>
                <a:ea typeface="Arial"/>
                <a:cs typeface="Arial"/>
                <a:sym typeface="Arial"/>
              </a:defRPr>
            </a:lvl4pPr>
            <a:lvl5pPr marL="2057400" marR="0" lvl="4" indent="-114300" algn="l" rtl="0">
              <a:lnSpc>
                <a:spcPct val="90000"/>
              </a:lnSpc>
              <a:spcBef>
                <a:spcPts val="500"/>
              </a:spcBef>
              <a:buClr>
                <a:srgbClr val="007EA5"/>
              </a:buClr>
              <a:buSzTx/>
              <a:buFont typeface="Arial"/>
              <a:buChar char="•"/>
              <a:defRPr sz="1800" b="0" i="0" u="none" strike="noStrike" cap="none">
                <a:solidFill>
                  <a:srgbClr val="007EA5"/>
                </a:solidFill>
                <a:latin typeface="Arial"/>
                <a:ea typeface="Arial"/>
                <a:cs typeface="Arial"/>
                <a:sym typeface="Arial"/>
              </a:defRPr>
            </a:lvl5pPr>
            <a:lvl6pPr marL="2514600" marR="0" lvl="5" indent="-114300" algn="l" rtl="0">
              <a:lnSpc>
                <a:spcPct val="90000"/>
              </a:lnSpc>
              <a:spcBef>
                <a:spcPts val="500"/>
              </a:spcBef>
              <a:buClr>
                <a:schemeClr val="dk1"/>
              </a:buClr>
              <a:buSzTx/>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Tx/>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Tx/>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Tx/>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sldNum" idx="12"/>
          </p:nvPr>
        </p:nvSpPr>
        <p:spPr>
          <a:xfrm>
            <a:off x="6457950" y="6347385"/>
            <a:ext cx="2057400" cy="365125"/>
          </a:xfrm>
          <a:prstGeom prst="rect">
            <a:avLst/>
          </a:prstGeom>
          <a:noFill/>
          <a:ln>
            <a:noFill/>
          </a:ln>
        </p:spPr>
        <p:txBody>
          <a:bodyPr lIns="91425" tIns="45700" rIns="91425" bIns="45700" anchor="ctr" anchorCtr="0">
            <a:noAutofit/>
          </a:bodyPr>
          <a:lstStyle/>
          <a:p>
            <a:pPr marL="0" marR="0" lvl="0" indent="0" algn="r" rtl="0">
              <a:spcBef>
                <a:spcPct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type="secHead">
  <p:cSld name="Section Header">
    <p:spTree>
      <p:nvGrpSpPr>
        <p:cNvPr id="1" name="Shape 19"/>
        <p:cNvGrpSpPr/>
        <p:nvPr/>
      </p:nvGrpSpPr>
      <p:grpSpPr>
        <a:xfrm>
          <a:off x="0" y="0"/>
          <a:ext cx="0" cy="0"/>
        </a:xfrm>
      </p:grpSpPr>
      <p:sp>
        <p:nvSpPr>
          <p:cNvPr id="20" name="Shape 20"/>
          <p:cNvSpPr txBox="1">
            <a:spLocks noGrp="1"/>
          </p:cNvSpPr>
          <p:nvPr>
            <p:ph type="title"/>
          </p:nvPr>
        </p:nvSpPr>
        <p:spPr>
          <a:xfrm>
            <a:off x="623887" y="1709739"/>
            <a:ext cx="7886700" cy="2852737"/>
          </a:xfrm>
          <a:prstGeom prst="rect">
            <a:avLst/>
          </a:prstGeom>
          <a:noFill/>
          <a:ln>
            <a:noFill/>
          </a:ln>
        </p:spPr>
        <p:txBody>
          <a:bodyPr lIns="91425" tIns="91425" rIns="91425" bIns="91425" anchor="b" anchorCtr="0"/>
          <a:lstStyle>
            <a:lvl1pPr marL="0" marR="0" lvl="0" indent="0" algn="l" rtl="0">
              <a:lnSpc>
                <a:spcPct val="90000"/>
              </a:lnSpc>
              <a:spcBef>
                <a:spcPct val="0"/>
              </a:spcBef>
              <a:buClr>
                <a:srgbClr val="007EA5"/>
              </a:buClr>
              <a:buFont typeface="Cabin"/>
              <a:buNone/>
              <a:defRPr sz="6000" b="0" i="0" u="none" strike="noStrike" cap="none">
                <a:solidFill>
                  <a:srgbClr val="007EA5"/>
                </a:solidFill>
                <a:latin typeface="Gill Sans MT" charset="0"/>
                <a:ea typeface="Gill Sans MT" charset="0"/>
                <a:cs typeface="Gill Sans MT" charset="0"/>
                <a:sym typeface="Cabin"/>
              </a:defRPr>
            </a:lvl1pPr>
            <a:lvl2pPr lvl="1" indent="0">
              <a:spcBef>
                <a:spcPct val="0"/>
              </a:spcBef>
              <a:buNone/>
              <a:defRPr sz="1800"/>
            </a:lvl2pPr>
            <a:lvl3pPr lvl="2" indent="0">
              <a:spcBef>
                <a:spcPct val="0"/>
              </a:spcBef>
              <a:buNone/>
              <a:defRPr sz="1800"/>
            </a:lvl3pPr>
            <a:lvl4pPr lvl="3" indent="0">
              <a:spcBef>
                <a:spcPct val="0"/>
              </a:spcBef>
              <a:buNone/>
              <a:defRPr sz="1800"/>
            </a:lvl4pPr>
            <a:lvl5pPr lvl="4" indent="0">
              <a:spcBef>
                <a:spcPct val="0"/>
              </a:spcBef>
              <a:buNone/>
              <a:defRPr sz="1800"/>
            </a:lvl5pPr>
            <a:lvl6pPr lvl="5" indent="0">
              <a:spcBef>
                <a:spcPct val="0"/>
              </a:spcBef>
              <a:buNone/>
              <a:defRPr sz="1800"/>
            </a:lvl6pPr>
            <a:lvl7pPr lvl="6" indent="0">
              <a:spcBef>
                <a:spcPct val="0"/>
              </a:spcBef>
              <a:buNone/>
              <a:defRPr sz="1800"/>
            </a:lvl7pPr>
            <a:lvl8pPr lvl="7" indent="0">
              <a:spcBef>
                <a:spcPct val="0"/>
              </a:spcBef>
              <a:buNone/>
              <a:defRPr sz="1800"/>
            </a:lvl8pPr>
            <a:lvl9pPr lvl="8" indent="0">
              <a:spcBef>
                <a:spcPct val="0"/>
              </a:spcBef>
              <a:buNone/>
              <a:defRPr sz="1800"/>
            </a:lvl9pPr>
          </a:lstStyle>
          <a:p>
            <a:endParaRPr/>
          </a:p>
        </p:txBody>
      </p:sp>
      <p:sp>
        <p:nvSpPr>
          <p:cNvPr id="21" name="Shape 21"/>
          <p:cNvSpPr txBox="1">
            <a:spLocks noGrp="1"/>
          </p:cNvSpPr>
          <p:nvPr>
            <p:ph type="body" idx="1"/>
          </p:nvPr>
        </p:nvSpPr>
        <p:spPr>
          <a:xfrm>
            <a:off x="623887" y="4589464"/>
            <a:ext cx="7886700" cy="1500187"/>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2400" b="0" i="0" u="none" strike="noStrike" cap="none">
                <a:solidFill>
                  <a:schemeClr val="dk1"/>
                </a:solidFill>
                <a:latin typeface="Arial"/>
                <a:ea typeface="Arial"/>
                <a:cs typeface="Arial"/>
                <a:sym typeface="Arial"/>
              </a:defRPr>
            </a:lvl1pPr>
            <a:lvl2pPr marL="457200" marR="0" lvl="1" indent="0" algn="l" rtl="0">
              <a:lnSpc>
                <a:spcPct val="90000"/>
              </a:lnSpc>
              <a:spcBef>
                <a:spcPts val="500"/>
              </a:spcBef>
              <a:buClr>
                <a:srgbClr val="888888"/>
              </a:buClr>
              <a:buFont typeface="Arial"/>
              <a:buNone/>
              <a:defRPr sz="2000" b="0" i="0" u="none" strike="noStrike" cap="none">
                <a:solidFill>
                  <a:srgbClr val="888888"/>
                </a:solidFill>
                <a:latin typeface="Arial"/>
                <a:ea typeface="Arial"/>
                <a:cs typeface="Arial"/>
                <a:sym typeface="Arial"/>
              </a:defRPr>
            </a:lvl2pPr>
            <a:lvl3pPr marL="914400" marR="0" lvl="2" indent="0" algn="l" rtl="0">
              <a:lnSpc>
                <a:spcPct val="90000"/>
              </a:lnSpc>
              <a:spcBef>
                <a:spcPts val="500"/>
              </a:spcBef>
              <a:buClr>
                <a:srgbClr val="888888"/>
              </a:buClr>
              <a:buFont typeface="Arial"/>
              <a:buNone/>
              <a:defRPr sz="1800" b="0" i="0" u="none" strike="noStrike" cap="none">
                <a:solidFill>
                  <a:srgbClr val="888888"/>
                </a:solidFill>
                <a:latin typeface="Arial"/>
                <a:ea typeface="Arial"/>
                <a:cs typeface="Arial"/>
                <a:sym typeface="Arial"/>
              </a:defRPr>
            </a:lvl3pPr>
            <a:lvl4pPr marL="1371600" marR="0" lvl="3" indent="0" algn="l" rtl="0">
              <a:lnSpc>
                <a:spcPct val="90000"/>
              </a:lnSpc>
              <a:spcBef>
                <a:spcPts val="500"/>
              </a:spcBef>
              <a:buClr>
                <a:srgbClr val="888888"/>
              </a:buClr>
              <a:buFont typeface="Arial"/>
              <a:buNone/>
              <a:defRPr sz="1600" b="0" i="0" u="none" strike="noStrike" cap="none">
                <a:solidFill>
                  <a:srgbClr val="888888"/>
                </a:solidFill>
                <a:latin typeface="Arial"/>
                <a:ea typeface="Arial"/>
                <a:cs typeface="Arial"/>
                <a:sym typeface="Arial"/>
              </a:defRPr>
            </a:lvl4pPr>
            <a:lvl5pPr marL="1828800" marR="0" lvl="4" indent="0" algn="l" rtl="0">
              <a:lnSpc>
                <a:spcPct val="90000"/>
              </a:lnSpc>
              <a:spcBef>
                <a:spcPts val="500"/>
              </a:spcBef>
              <a:buClr>
                <a:srgbClr val="888888"/>
              </a:buClr>
              <a:buFont typeface="Arial"/>
              <a:buNone/>
              <a:defRPr sz="1600" b="0" i="0" u="none" strike="noStrike" cap="none">
                <a:solidFill>
                  <a:srgbClr val="888888"/>
                </a:solidFill>
                <a:latin typeface="Arial"/>
                <a:ea typeface="Arial"/>
                <a:cs typeface="Arial"/>
                <a:sym typeface="Arial"/>
              </a:defRPr>
            </a:lvl5pPr>
            <a:lvl6pPr marL="2286000" marR="0" lvl="5"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6pPr>
            <a:lvl7pPr marL="2743200" marR="0" lvl="6"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7pPr>
            <a:lvl8pPr marL="3200400" marR="0" lvl="7"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8pPr>
            <a:lvl9pPr marL="3657600" marR="0" lvl="8"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ct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type="twoObj">
  <p:cSld name="Two Content">
    <p:spTree>
      <p:nvGrpSpPr>
        <p:cNvPr id="1" name="Shape 23"/>
        <p:cNvGrpSpPr/>
        <p:nvPr/>
      </p:nvGrpSpPr>
      <p:grpSpPr>
        <a:xfrm>
          <a:off x="0" y="0"/>
          <a:ext cx="0" cy="0"/>
        </a:xfrm>
      </p:grpSpPr>
      <p:sp>
        <p:nvSpPr>
          <p:cNvPr id="24" name="Shape 24"/>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ct val="0"/>
              </a:spcBef>
              <a:buClr>
                <a:srgbClr val="007EA5"/>
              </a:buClr>
              <a:buFont typeface="Cabin"/>
              <a:buNone/>
              <a:defRPr sz="4400" b="0" i="0" u="none" strike="noStrike" cap="none">
                <a:solidFill>
                  <a:srgbClr val="007EA5"/>
                </a:solidFill>
                <a:latin typeface="Gill Sans MT" charset="0"/>
                <a:ea typeface="Gill Sans MT" charset="0"/>
                <a:cs typeface="Gill Sans MT" charset="0"/>
                <a:sym typeface="Cabin"/>
              </a:defRPr>
            </a:lvl1pPr>
            <a:lvl2pPr lvl="1" indent="0">
              <a:spcBef>
                <a:spcPct val="0"/>
              </a:spcBef>
              <a:buNone/>
              <a:defRPr sz="1800"/>
            </a:lvl2pPr>
            <a:lvl3pPr lvl="2" indent="0">
              <a:spcBef>
                <a:spcPct val="0"/>
              </a:spcBef>
              <a:buNone/>
              <a:defRPr sz="1800"/>
            </a:lvl3pPr>
            <a:lvl4pPr lvl="3" indent="0">
              <a:spcBef>
                <a:spcPct val="0"/>
              </a:spcBef>
              <a:buNone/>
              <a:defRPr sz="1800"/>
            </a:lvl4pPr>
            <a:lvl5pPr lvl="4" indent="0">
              <a:spcBef>
                <a:spcPct val="0"/>
              </a:spcBef>
              <a:buNone/>
              <a:defRPr sz="1800"/>
            </a:lvl5pPr>
            <a:lvl6pPr lvl="5" indent="0">
              <a:spcBef>
                <a:spcPct val="0"/>
              </a:spcBef>
              <a:buNone/>
              <a:defRPr sz="1800"/>
            </a:lvl6pPr>
            <a:lvl7pPr lvl="6" indent="0">
              <a:spcBef>
                <a:spcPct val="0"/>
              </a:spcBef>
              <a:buNone/>
              <a:defRPr sz="1800"/>
            </a:lvl7pPr>
            <a:lvl8pPr lvl="7" indent="0">
              <a:spcBef>
                <a:spcPct val="0"/>
              </a:spcBef>
              <a:buNone/>
              <a:defRPr sz="1800"/>
            </a:lvl8pPr>
            <a:lvl9pPr lvl="8" indent="0">
              <a:spcBef>
                <a:spcPct val="0"/>
              </a:spcBef>
              <a:buNone/>
              <a:defRPr sz="1800"/>
            </a:lvl9pPr>
          </a:lstStyle>
          <a:p>
            <a:endParaRPr/>
          </a:p>
        </p:txBody>
      </p:sp>
      <p:sp>
        <p:nvSpPr>
          <p:cNvPr id="25" name="Shape 25"/>
          <p:cNvSpPr txBox="1">
            <a:spLocks noGrp="1"/>
          </p:cNvSpPr>
          <p:nvPr>
            <p:ph type="body" idx="1"/>
          </p:nvPr>
        </p:nvSpPr>
        <p:spPr>
          <a:xfrm>
            <a:off x="628650" y="1825625"/>
            <a:ext cx="3886200" cy="4234516"/>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rgbClr val="007EA5"/>
              </a:buClr>
              <a:buSzTx/>
              <a:buFont typeface="Arial"/>
              <a:buChar char="•"/>
              <a:defRPr sz="2800" b="0" i="0" u="none" strike="noStrike" cap="none">
                <a:solidFill>
                  <a:srgbClr val="007EA5"/>
                </a:solidFill>
                <a:latin typeface="Gill Sans MT" charset="0"/>
                <a:ea typeface="Gill Sans MT" charset="0"/>
                <a:cs typeface="Gill Sans MT" charset="0"/>
                <a:sym typeface="Arial"/>
              </a:defRPr>
            </a:lvl1pPr>
            <a:lvl2pPr marL="685800" marR="0" lvl="1" indent="-76200" algn="l" rtl="0">
              <a:lnSpc>
                <a:spcPct val="90000"/>
              </a:lnSpc>
              <a:spcBef>
                <a:spcPts val="500"/>
              </a:spcBef>
              <a:buClr>
                <a:srgbClr val="007EA5"/>
              </a:buClr>
              <a:buSzTx/>
              <a:buFont typeface="Arial"/>
              <a:buChar char="•"/>
              <a:defRPr sz="2400" b="0" i="0" u="none" strike="noStrike" cap="none">
                <a:solidFill>
                  <a:srgbClr val="007EA5"/>
                </a:solidFill>
                <a:latin typeface="Arial"/>
                <a:ea typeface="Arial"/>
                <a:cs typeface="Arial"/>
                <a:sym typeface="Arial"/>
              </a:defRPr>
            </a:lvl2pPr>
            <a:lvl3pPr marL="1143000" marR="0" lvl="2" indent="-101600" algn="l" rtl="0">
              <a:lnSpc>
                <a:spcPct val="90000"/>
              </a:lnSpc>
              <a:spcBef>
                <a:spcPts val="500"/>
              </a:spcBef>
              <a:buClr>
                <a:srgbClr val="007EA5"/>
              </a:buClr>
              <a:buSzTx/>
              <a:buFont typeface="Arial"/>
              <a:buChar char="•"/>
              <a:defRPr sz="2000" b="0" i="0" u="none" strike="noStrike" cap="none">
                <a:solidFill>
                  <a:srgbClr val="007EA5"/>
                </a:solidFill>
                <a:latin typeface="Arial"/>
                <a:ea typeface="Arial"/>
                <a:cs typeface="Arial"/>
                <a:sym typeface="Arial"/>
              </a:defRPr>
            </a:lvl3pPr>
            <a:lvl4pPr marL="1600200" marR="0" lvl="3" indent="-114300" algn="l" rtl="0">
              <a:lnSpc>
                <a:spcPct val="90000"/>
              </a:lnSpc>
              <a:spcBef>
                <a:spcPts val="500"/>
              </a:spcBef>
              <a:buClr>
                <a:srgbClr val="007EA5"/>
              </a:buClr>
              <a:buSzTx/>
              <a:buFont typeface="Arial"/>
              <a:buChar char="•"/>
              <a:defRPr sz="1800" b="0" i="0" u="none" strike="noStrike" cap="none">
                <a:solidFill>
                  <a:srgbClr val="007EA5"/>
                </a:solidFill>
                <a:latin typeface="Arial"/>
                <a:ea typeface="Arial"/>
                <a:cs typeface="Arial"/>
                <a:sym typeface="Arial"/>
              </a:defRPr>
            </a:lvl4pPr>
            <a:lvl5pPr marL="2057400" marR="0" lvl="4" indent="-114300" algn="l" rtl="0">
              <a:lnSpc>
                <a:spcPct val="90000"/>
              </a:lnSpc>
              <a:spcBef>
                <a:spcPts val="500"/>
              </a:spcBef>
              <a:buClr>
                <a:srgbClr val="007EA5"/>
              </a:buClr>
              <a:buSzTx/>
              <a:buFont typeface="Arial"/>
              <a:buChar char="•"/>
              <a:defRPr sz="1800" b="0" i="0" u="none" strike="noStrike" cap="none">
                <a:solidFill>
                  <a:srgbClr val="007EA5"/>
                </a:solidFill>
                <a:latin typeface="Arial"/>
                <a:ea typeface="Arial"/>
                <a:cs typeface="Arial"/>
                <a:sym typeface="Arial"/>
              </a:defRPr>
            </a:lvl5pPr>
            <a:lvl6pPr marL="2514600" marR="0" lvl="5" indent="-114300" algn="l" rtl="0">
              <a:lnSpc>
                <a:spcPct val="90000"/>
              </a:lnSpc>
              <a:spcBef>
                <a:spcPts val="500"/>
              </a:spcBef>
              <a:buClr>
                <a:schemeClr val="dk1"/>
              </a:buClr>
              <a:buSzTx/>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Tx/>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Tx/>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Tx/>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body" idx="2"/>
          </p:nvPr>
        </p:nvSpPr>
        <p:spPr>
          <a:xfrm>
            <a:off x="4629150" y="1825625"/>
            <a:ext cx="3886200" cy="4234516"/>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rgbClr val="007EA5"/>
              </a:buClr>
              <a:buSzTx/>
              <a:buFont typeface="Arial"/>
              <a:buChar char="•"/>
              <a:defRPr sz="2800" b="0" i="0" u="none" strike="noStrike" cap="none">
                <a:solidFill>
                  <a:srgbClr val="007EA5"/>
                </a:solidFill>
                <a:latin typeface="Gill Sans MT" charset="0"/>
                <a:ea typeface="Gill Sans MT" charset="0"/>
                <a:cs typeface="Gill Sans MT" charset="0"/>
                <a:sym typeface="Arial"/>
              </a:defRPr>
            </a:lvl1pPr>
            <a:lvl2pPr marL="685800" marR="0" lvl="1" indent="-76200" algn="l" rtl="0">
              <a:lnSpc>
                <a:spcPct val="90000"/>
              </a:lnSpc>
              <a:spcBef>
                <a:spcPts val="500"/>
              </a:spcBef>
              <a:buClr>
                <a:srgbClr val="007EA5"/>
              </a:buClr>
              <a:buSzTx/>
              <a:buFont typeface="Arial"/>
              <a:buChar char="•"/>
              <a:defRPr sz="2400" b="0" i="0" u="none" strike="noStrike" cap="none">
                <a:solidFill>
                  <a:srgbClr val="007EA5"/>
                </a:solidFill>
                <a:latin typeface="Arial"/>
                <a:ea typeface="Arial"/>
                <a:cs typeface="Arial"/>
                <a:sym typeface="Arial"/>
              </a:defRPr>
            </a:lvl2pPr>
            <a:lvl3pPr marL="1143000" marR="0" lvl="2" indent="-101600" algn="l" rtl="0">
              <a:lnSpc>
                <a:spcPct val="90000"/>
              </a:lnSpc>
              <a:spcBef>
                <a:spcPts val="500"/>
              </a:spcBef>
              <a:buClr>
                <a:srgbClr val="007EA5"/>
              </a:buClr>
              <a:buSzTx/>
              <a:buFont typeface="Arial"/>
              <a:buChar char="•"/>
              <a:defRPr sz="2000" b="0" i="0" u="none" strike="noStrike" cap="none">
                <a:solidFill>
                  <a:srgbClr val="007EA5"/>
                </a:solidFill>
                <a:latin typeface="Arial"/>
                <a:ea typeface="Arial"/>
                <a:cs typeface="Arial"/>
                <a:sym typeface="Arial"/>
              </a:defRPr>
            </a:lvl3pPr>
            <a:lvl4pPr marL="1600200" marR="0" lvl="3" indent="-114300" algn="l" rtl="0">
              <a:lnSpc>
                <a:spcPct val="90000"/>
              </a:lnSpc>
              <a:spcBef>
                <a:spcPts val="500"/>
              </a:spcBef>
              <a:buClr>
                <a:srgbClr val="007EA5"/>
              </a:buClr>
              <a:buSzTx/>
              <a:buFont typeface="Arial"/>
              <a:buChar char="•"/>
              <a:defRPr sz="1800" b="0" i="0" u="none" strike="noStrike" cap="none">
                <a:solidFill>
                  <a:srgbClr val="007EA5"/>
                </a:solidFill>
                <a:latin typeface="Arial"/>
                <a:ea typeface="Arial"/>
                <a:cs typeface="Arial"/>
                <a:sym typeface="Arial"/>
              </a:defRPr>
            </a:lvl4pPr>
            <a:lvl5pPr marL="2057400" marR="0" lvl="4" indent="-114300" algn="l" rtl="0">
              <a:lnSpc>
                <a:spcPct val="90000"/>
              </a:lnSpc>
              <a:spcBef>
                <a:spcPts val="500"/>
              </a:spcBef>
              <a:buClr>
                <a:srgbClr val="007EA5"/>
              </a:buClr>
              <a:buSzTx/>
              <a:buFont typeface="Arial"/>
              <a:buChar char="•"/>
              <a:defRPr sz="1800" b="0" i="0" u="none" strike="noStrike" cap="none">
                <a:solidFill>
                  <a:srgbClr val="007EA5"/>
                </a:solidFill>
                <a:latin typeface="Arial"/>
                <a:ea typeface="Arial"/>
                <a:cs typeface="Arial"/>
                <a:sym typeface="Arial"/>
              </a:defRPr>
            </a:lvl5pPr>
            <a:lvl6pPr marL="2514600" marR="0" lvl="5" indent="-114300" algn="l" rtl="0">
              <a:lnSpc>
                <a:spcPct val="90000"/>
              </a:lnSpc>
              <a:spcBef>
                <a:spcPts val="500"/>
              </a:spcBef>
              <a:buClr>
                <a:schemeClr val="dk1"/>
              </a:buClr>
              <a:buSzTx/>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Tx/>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Tx/>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Tx/>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ct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type="blank">
  <p:cSld name="Blank">
    <p:spTree>
      <p:nvGrpSpPr>
        <p:cNvPr id="1" name="Shape 28"/>
        <p:cNvGrpSpPr/>
        <p:nvPr/>
      </p:nvGrpSpPr>
      <p:grpSpPr>
        <a:xfrm>
          <a:off x="0" y="0"/>
          <a:ext cx="0" cy="0"/>
        </a:xfrm>
      </p:grpSpPr>
      <p:sp>
        <p:nvSpPr>
          <p:cNvPr id="29" name="Shape 29"/>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ct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image" Target="../media/image1.png" /><Relationship Id="rId7" Type="http://schemas.openxmlformats.org/officeDocument/2006/relationships/hyperlink" Target="http://www.kmtraining.org/" TargetMode="External" /><Relationship Id="rId8"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bg>
      <p:bgPr>
        <a:solidFill>
          <a:schemeClr val="lt1"/>
        </a:solidFill>
        <a:effectLst/>
      </p:bgPr>
    </p:bg>
    <p:spTree>
      <p:nvGrpSpPr>
        <p:cNvPr id="1" name="Shape 5"/>
        <p:cNvGrpSpPr/>
        <p:nvPr/>
      </p:nvGrpSpPr>
      <p:grpSpPr>
        <a:xfrm>
          <a:off x="0" y="0"/>
          <a:ext cx="0" cy="0"/>
        </a:xfrm>
      </p:grpSpPr>
      <p:sp>
        <p:nvSpPr>
          <p:cNvPr id="6" name="Shape 6"/>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ct val="0"/>
              </a:spcBef>
              <a:buClr>
                <a:srgbClr val="007EA5"/>
              </a:buClr>
              <a:buFont typeface="Cabin"/>
              <a:buNone/>
              <a:defRPr sz="4400" b="0" i="0" u="none" strike="noStrike" cap="none">
                <a:solidFill>
                  <a:srgbClr val="007EA5"/>
                </a:solidFill>
                <a:latin typeface="Cabin"/>
                <a:ea typeface="Cabin"/>
                <a:cs typeface="Cabin"/>
                <a:sym typeface="Cabin"/>
              </a:defRPr>
            </a:lvl1pPr>
            <a:lvl2pPr lvl="1" indent="0">
              <a:spcBef>
                <a:spcPct val="0"/>
              </a:spcBef>
              <a:buNone/>
              <a:defRPr sz="1800"/>
            </a:lvl2pPr>
            <a:lvl3pPr lvl="2" indent="0">
              <a:spcBef>
                <a:spcPct val="0"/>
              </a:spcBef>
              <a:buNone/>
              <a:defRPr sz="1800"/>
            </a:lvl3pPr>
            <a:lvl4pPr lvl="3" indent="0">
              <a:spcBef>
                <a:spcPct val="0"/>
              </a:spcBef>
              <a:buNone/>
              <a:defRPr sz="1800"/>
            </a:lvl4pPr>
            <a:lvl5pPr lvl="4" indent="0">
              <a:spcBef>
                <a:spcPct val="0"/>
              </a:spcBef>
              <a:buNone/>
              <a:defRPr sz="1800"/>
            </a:lvl5pPr>
            <a:lvl6pPr lvl="5" indent="0">
              <a:spcBef>
                <a:spcPct val="0"/>
              </a:spcBef>
              <a:buNone/>
              <a:defRPr sz="1800"/>
            </a:lvl6pPr>
            <a:lvl7pPr lvl="6" indent="0">
              <a:spcBef>
                <a:spcPct val="0"/>
              </a:spcBef>
              <a:buNone/>
              <a:defRPr sz="1800"/>
            </a:lvl7pPr>
            <a:lvl8pPr lvl="7" indent="0">
              <a:spcBef>
                <a:spcPct val="0"/>
              </a:spcBef>
              <a:buNone/>
              <a:defRPr sz="1800"/>
            </a:lvl8pPr>
            <a:lvl9pPr lvl="8" indent="0">
              <a:spcBef>
                <a:spcPct val="0"/>
              </a:spcBef>
              <a:buNone/>
              <a:defRPr sz="1800"/>
            </a:lvl9pPr>
          </a:lstStyle>
          <a:p>
            <a:endParaRPr/>
          </a:p>
        </p:txBody>
      </p:sp>
      <p:sp>
        <p:nvSpPr>
          <p:cNvPr id="7" name="Shape 7"/>
          <p:cNvSpPr txBox="1">
            <a:spLocks noGrp="1"/>
          </p:cNvSpPr>
          <p:nvPr>
            <p:ph type="body" idx="1"/>
          </p:nvPr>
        </p:nvSpPr>
        <p:spPr>
          <a:xfrm>
            <a:off x="628650" y="1825625"/>
            <a:ext cx="7886700" cy="4041775"/>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rgbClr val="007EA5"/>
              </a:buClr>
              <a:buSzTx/>
              <a:buFont typeface="Arial"/>
              <a:buChar char="•"/>
              <a:defRPr sz="2800" b="0" i="0" u="none" strike="noStrike" cap="none">
                <a:solidFill>
                  <a:srgbClr val="007EA5"/>
                </a:solidFill>
                <a:latin typeface="Arial"/>
                <a:ea typeface="Arial"/>
                <a:cs typeface="Arial"/>
                <a:sym typeface="Arial"/>
              </a:defRPr>
            </a:lvl1pPr>
            <a:lvl2pPr marL="685800" marR="0" lvl="1" indent="-76200" algn="l" rtl="0">
              <a:lnSpc>
                <a:spcPct val="90000"/>
              </a:lnSpc>
              <a:spcBef>
                <a:spcPts val="500"/>
              </a:spcBef>
              <a:buClr>
                <a:srgbClr val="007EA5"/>
              </a:buClr>
              <a:buSzTx/>
              <a:buFont typeface="Arial"/>
              <a:buChar char="•"/>
              <a:defRPr sz="2400" b="0" i="0" u="none" strike="noStrike" cap="none">
                <a:solidFill>
                  <a:srgbClr val="007EA5"/>
                </a:solidFill>
                <a:latin typeface="Arial"/>
                <a:ea typeface="Arial"/>
                <a:cs typeface="Arial"/>
                <a:sym typeface="Arial"/>
              </a:defRPr>
            </a:lvl2pPr>
            <a:lvl3pPr marL="1143000" marR="0" lvl="2" indent="-101600" algn="l" rtl="0">
              <a:lnSpc>
                <a:spcPct val="90000"/>
              </a:lnSpc>
              <a:spcBef>
                <a:spcPts val="500"/>
              </a:spcBef>
              <a:buClr>
                <a:srgbClr val="007EA5"/>
              </a:buClr>
              <a:buSzTx/>
              <a:buFont typeface="Arial"/>
              <a:buChar char="•"/>
              <a:defRPr sz="2000" b="0" i="0" u="none" strike="noStrike" cap="none">
                <a:solidFill>
                  <a:srgbClr val="007EA5"/>
                </a:solidFill>
                <a:latin typeface="Arial"/>
                <a:ea typeface="Arial"/>
                <a:cs typeface="Arial"/>
                <a:sym typeface="Arial"/>
              </a:defRPr>
            </a:lvl3pPr>
            <a:lvl4pPr marL="1600200" marR="0" lvl="3" indent="-114300" algn="l" rtl="0">
              <a:lnSpc>
                <a:spcPct val="90000"/>
              </a:lnSpc>
              <a:spcBef>
                <a:spcPts val="500"/>
              </a:spcBef>
              <a:buClr>
                <a:srgbClr val="007EA5"/>
              </a:buClr>
              <a:buSzTx/>
              <a:buFont typeface="Arial"/>
              <a:buChar char="•"/>
              <a:defRPr sz="1800" b="0" i="0" u="none" strike="noStrike" cap="none">
                <a:solidFill>
                  <a:srgbClr val="007EA5"/>
                </a:solidFill>
                <a:latin typeface="Arial"/>
                <a:ea typeface="Arial"/>
                <a:cs typeface="Arial"/>
                <a:sym typeface="Arial"/>
              </a:defRPr>
            </a:lvl4pPr>
            <a:lvl5pPr marL="2057400" marR="0" lvl="4" indent="-114300" algn="l" rtl="0">
              <a:lnSpc>
                <a:spcPct val="90000"/>
              </a:lnSpc>
              <a:spcBef>
                <a:spcPts val="500"/>
              </a:spcBef>
              <a:buClr>
                <a:srgbClr val="007EA5"/>
              </a:buClr>
              <a:buSzTx/>
              <a:buFont typeface="Arial"/>
              <a:buChar char="•"/>
              <a:defRPr sz="1800" b="0" i="0" u="none" strike="noStrike" cap="none">
                <a:solidFill>
                  <a:srgbClr val="007EA5"/>
                </a:solidFill>
                <a:latin typeface="Arial"/>
                <a:ea typeface="Arial"/>
                <a:cs typeface="Arial"/>
                <a:sym typeface="Arial"/>
              </a:defRPr>
            </a:lvl5pPr>
            <a:lvl6pPr marL="2514600" marR="0" lvl="5" indent="-114300" algn="l" rtl="0">
              <a:lnSpc>
                <a:spcPct val="90000"/>
              </a:lnSpc>
              <a:spcBef>
                <a:spcPts val="500"/>
              </a:spcBef>
              <a:buClr>
                <a:schemeClr val="dk1"/>
              </a:buClr>
              <a:buSzTx/>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Tx/>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Tx/>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Tx/>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6457950" y="6356351"/>
            <a:ext cx="2057400" cy="365125"/>
          </a:xfrm>
          <a:prstGeom prst="rect">
            <a:avLst/>
          </a:prstGeom>
          <a:noFill/>
          <a:ln>
            <a:noFill/>
          </a:ln>
        </p:spPr>
        <p:txBody>
          <a:bodyPr lIns="91425" tIns="45700" rIns="91425" bIns="45700" anchor="ctr" anchorCtr="0">
            <a:noAutofit/>
          </a:bodyPr>
          <a:lstStyle/>
          <a:p>
            <a:pPr marL="0" marR="0" lvl="0" indent="0" algn="r" rtl="0">
              <a:spcBef>
                <a:spcPct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pic>
        <p:nvPicPr>
          <p:cNvPr id="9" name="Shape 9"/>
          <p:cNvPicPr preferRelativeResize="0"/>
          <p:nvPr/>
        </p:nvPicPr>
        <p:blipFill>
          <a:blip r:embed="rId6">
            <a:alphaModFix/>
            <a:extLst>
              <a:ext uri="{28A0092B-C50C-407E-A947-70E740481C1C}">
                <a14:useLocalDpi xmlns:a14="http://schemas.microsoft.com/office/drawing/2010/main"/>
              </a:ext>
            </a:extLst>
          </a:blip>
          <a:stretch>
            <a:fillRect/>
          </a:stretch>
        </p:blipFill>
        <p:spPr>
          <a:xfrm>
            <a:off x="6137167" y="6028567"/>
            <a:ext cx="2748572" cy="648038"/>
          </a:xfrm>
          <a:prstGeom prst="rect">
            <a:avLst/>
          </a:prstGeom>
          <a:noFill/>
          <a:ln>
            <a:noFill/>
          </a:ln>
        </p:spPr>
      </p:pic>
      <p:sp>
        <p:nvSpPr>
          <p:cNvPr id="10" name="Shape 10"/>
          <p:cNvSpPr/>
          <p:nvPr/>
        </p:nvSpPr>
        <p:spPr>
          <a:xfrm>
            <a:off x="533400" y="5866470"/>
            <a:ext cx="5697896" cy="915329"/>
          </a:xfrm>
          <a:prstGeom prst="rect">
            <a:avLst/>
          </a:prstGeom>
          <a:noFill/>
          <a:ln>
            <a:noFill/>
          </a:ln>
        </p:spPr>
        <p:txBody>
          <a:bodyPr lIns="91425" tIns="45700" rIns="91425" bIns="45700" anchor="t" anchorCtr="0">
            <a:noAutofit/>
          </a:bodyPr>
          <a:lstStyle/>
          <a:p>
            <a:pPr marL="0" marR="0" lvl="0" indent="0" algn="l" rtl="0">
              <a:lnSpc>
                <a:spcPct val="100000"/>
              </a:lnSpc>
              <a:spcBef>
                <a:spcPct val="0"/>
              </a:spcBef>
              <a:spcAft>
                <a:spcPct val="0"/>
              </a:spcAft>
              <a:buClr>
                <a:srgbClr val="000000"/>
              </a:buClr>
              <a:buSzPct val="25000"/>
              <a:buFont typeface="Arial"/>
              <a:buNone/>
            </a:pPr>
            <a:r>
              <a:rPr lang="en-US" sz="800" i="1">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This resource is made possible by the support of the American People through the United States Agency for International Development (USAID) under the Knowledge SUCCESS (Strengthening Use, Capacity, Collaboration, Exchange, Synthesis, and Sharing) Project Cooperative Agreement No. 7200AA19CA00001 with the Johns Hopkins University. Knowledge SUCCESS is supported by USAID’s Bureau for Global Health, Office of Population and Reproductive Health and led by the Johns Hopkins Center for Communication Programs (CCP) in partnership with Amref Health Africa, Busara Center for Behavioral Economics (Busara), and FHI 360. The information provided in this resource is the sole responsibility of Knowledge SUCCESS and does not necessarily reflect the views of USAID, the U.S. Government, or the Johns Hopkins University. The resource may be adapted as needed; the original material can be found on </a:t>
            </a:r>
            <a:r>
              <a:rPr lang="en-US" sz="800" i="1" u="sng">
                <a:solidFill>
                  <a:srgbClr val="1155CC"/>
                </a:solidFill>
                <a:effectLst/>
                <a:latin typeface="Calibri Light" panose="020f0302020204030204" pitchFamily="34" charset="0"/>
                <a:ea typeface="Calibri" panose="020f0502020204030204" pitchFamily="34" charset="0"/>
                <a:cs typeface="Calibri Light" panose="020f0302020204030204" pitchFamily="34" charset="0"/>
                <a:hlinkClick r:id="rId7"/>
              </a:rPr>
              <a:t>www.kmtraining.org</a:t>
            </a:r>
            <a:endParaRPr lang="en-US" sz="800" b="0" i="1" u="none" strike="noStrike" cap="none">
              <a:solidFill>
                <a:srgbClr val="000000"/>
              </a:solidFill>
              <a:latin typeface="Calibri Light" panose="020f0302020204030204" pitchFamily="34" charset="0"/>
              <a:ea typeface="Arial"/>
              <a:cs typeface="Calibri Light" panose="020f0302020204030204" pitchFamily="34" charset="0"/>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transition/>
  <p:timing/>
  <p:txStyles>
    <p:titleStyle>
      <a:defPPr marR="0" lvl="0" algn="l" rtl="0">
        <a:lnSpc>
          <a:spcPct val="100000"/>
        </a:lnSpc>
        <a:spcBef>
          <a:spcPct val="0"/>
        </a:spcBef>
        <a:spcAft>
          <a:spcPct val="0"/>
        </a:spcAft>
      </a:defPPr>
      <a:lvl1pPr marR="0" lvl="0" algn="l" rtl="0">
        <a:lnSpc>
          <a:spcPct val="100000"/>
        </a:lnSpc>
        <a:spcBef>
          <a:spcPct val="0"/>
        </a:spcBef>
        <a:spcAft>
          <a:spcPct val="0"/>
        </a:spcAft>
        <a:buNone/>
        <a:defRPr sz="1400" b="0" i="0" u="none" strike="noStrike" cap="none">
          <a:solidFill>
            <a:srgbClr val="000000"/>
          </a:solidFill>
          <a:latin typeface="Gill Sans MT" charset="0"/>
          <a:ea typeface="Gill Sans MT" charset="0"/>
          <a:cs typeface="Gill Sans MT" charset="0"/>
          <a:sym typeface="Arial"/>
        </a:defRPr>
      </a:lvl1pPr>
    </p:titleStyle>
    <p:bodyStyle>
      <a:defPPr marR="0" lvl="0" algn="l" rtl="0">
        <a:lnSpc>
          <a:spcPct val="100000"/>
        </a:lnSpc>
        <a:spcBef>
          <a:spcPct val="0"/>
        </a:spcBef>
        <a:spcAft>
          <a:spcPct val="0"/>
        </a:spcAft>
      </a:defPPr>
      <a:lvl1pPr marR="0" lvl="0" algn="l" rtl="0">
        <a:lnSpc>
          <a:spcPct val="100000"/>
        </a:lnSpc>
        <a:spcBef>
          <a:spcPct val="0"/>
        </a:spcBef>
        <a:spcAft>
          <a:spcPct val="0"/>
        </a:spcAft>
        <a:buNone/>
        <a:defRPr sz="1400" b="0" i="0" u="none" strike="noStrike" cap="none">
          <a:solidFill>
            <a:srgbClr val="000000"/>
          </a:solidFill>
          <a:latin typeface="Gill Sans MT" charset="0"/>
          <a:ea typeface="Gill Sans MT" charset="0"/>
          <a:cs typeface="Gill Sans MT" charset="0"/>
          <a:sym typeface="Arial"/>
        </a:defRPr>
      </a:lvl1pPr>
      <a:lvl2pPr marR="0" lvl="1"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ct val="0"/>
        </a:spcBef>
        <a:spcAft>
          <a:spcPct val="0"/>
        </a:spcAft>
      </a:defPPr>
      <a:lvl1pPr marR="0" lvl="0"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10.xml" /><Relationship Id="rId3" Type="http://schemas.openxmlformats.org/officeDocument/2006/relationships/image" Target="../media/image9.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1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12.xml" /><Relationship Id="rId3" Type="http://schemas.openxmlformats.org/officeDocument/2006/relationships/hyperlink" Target="https://fpvoices.org/" TargetMode="Externa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3.xml" /><Relationship Id="rId3" Type="http://schemas.openxmlformats.org/officeDocument/2006/relationships/image" Target="../media/image10.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 Id="rId3" Type="http://schemas.openxmlformats.org/officeDocument/2006/relationships/image" Target="../media/image2.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 Id="rId3" Type="http://schemas.openxmlformats.org/officeDocument/2006/relationships/image" Target="../media/image3.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6.xml" /><Relationship Id="rId3" Type="http://schemas.openxmlformats.org/officeDocument/2006/relationships/image" Target="../media/image4.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7.xml" /><Relationship Id="rId3" Type="http://schemas.openxmlformats.org/officeDocument/2006/relationships/image" Target="../media/image5.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8.xml" /><Relationship Id="rId3" Type="http://schemas.openxmlformats.org/officeDocument/2006/relationships/image" Target="../media/image6.png" /><Relationship Id="rId4" Type="http://schemas.openxmlformats.org/officeDocument/2006/relationships/image" Target="../media/image7.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9.xml" /><Relationship Id="rId3"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Shape 33"/>
        <p:cNvGrpSpPr/>
        <p:nvPr/>
      </p:nvGrpSpPr>
      <p:grpSpPr>
        <a:xfrm>
          <a:off x="0" y="0"/>
          <a:ext cx="0" cy="0"/>
        </a:xfrm>
      </p:grpSpPr>
      <p:sp>
        <p:nvSpPr>
          <p:cNvPr id="34" name="Shape 34"/>
          <p:cNvSpPr txBox="1">
            <a:spLocks noGrp="1"/>
          </p:cNvSpPr>
          <p:nvPr>
            <p:ph type="ctrTitle"/>
          </p:nvPr>
        </p:nvSpPr>
        <p:spPr>
          <a:xfrm>
            <a:off x="663676" y="1447800"/>
            <a:ext cx="7772400" cy="2962883"/>
          </a:xfrm>
          <a:prstGeom prst="rect">
            <a:avLst/>
          </a:prstGeom>
          <a:noFill/>
          <a:ln>
            <a:noFill/>
          </a:ln>
        </p:spPr>
        <p:txBody>
          <a:bodyPr lIns="91425" tIns="45700" rIns="91425" bIns="45700" anchor="ctr" anchorCtr="0">
            <a:noAutofit/>
          </a:bodyPr>
          <a:lstStyle/>
          <a:p>
            <a:pPr lvl="0" rtl="0">
              <a:lnSpc>
                <a:spcPct val="115000"/>
              </a:lnSpc>
              <a:spcBef>
                <a:spcPct val="0"/>
              </a:spcBef>
              <a:buClr>
                <a:schemeClr val="dk1"/>
              </a:buClr>
              <a:buSzPct val="33333"/>
              <a:buFont typeface="Arial"/>
              <a:buNone/>
            </a:pPr>
            <a:r>
              <a:rPr lang="fr" sz="3600" b="0" i="0" u="none" strike="noStrike">
                <a:solidFill>
                  <a:srgbClr val="007EA5"/>
                </a:solidFill>
                <a:highlight>
                  <a:srgbClr val="000000">
                    <a:alpha val="0"/>
                  </a:srgbClr>
                </a:highlight>
                <a:latin typeface="Gill Sans MT"/>
                <a:ea typeface="Gill Sans MT"/>
                <a:cs typeface="Gill Sans MT"/>
              </a:rPr>
              <a:t>La gestion des connaissances en action : Exemple de l'Indonésie</a:t>
            </a:r>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Shape 86"/>
        <p:cNvGrpSpPr/>
        <p:nvPr/>
      </p:nvGrpSpPr>
      <p:grpSpPr>
        <a:xfrm>
          <a:off x="0" y="0"/>
          <a:ext cx="0" cy="0"/>
        </a:xfrm>
      </p:grpSpPr>
      <p:sp>
        <p:nvSpPr>
          <p:cNvPr id="87" name="Shape 87"/>
          <p:cNvSpPr txBox="1">
            <a:spLocks noGrp="1"/>
          </p:cNvSpPr>
          <p:nvPr>
            <p:ph type="title"/>
          </p:nvPr>
        </p:nvSpPr>
        <p:spPr>
          <a:xfrm>
            <a:off x="576072" y="530352"/>
            <a:ext cx="8001000" cy="914400"/>
          </a:xfrm>
          <a:prstGeom prst="rect">
            <a:avLst/>
          </a:prstGeom>
        </p:spPr>
        <p:txBody>
          <a:bodyPr lIns="91425" tIns="91425" rIns="91425" bIns="91425" anchor="t" anchorCtr="0">
            <a:noAutofit/>
          </a:bodyPr>
          <a:lstStyle/>
          <a:p>
            <a:pPr lvl="0" rtl="0">
              <a:lnSpc>
                <a:spcPct val="100000"/>
              </a:lnSpc>
              <a:spcBef>
                <a:spcPct val="0"/>
              </a:spcBef>
              <a:buNone/>
            </a:pPr>
            <a:r>
              <a:rPr lang="fr" sz="3600" b="0" i="0" u="none" strike="noStrike">
                <a:solidFill>
                  <a:srgbClr val="007EA5"/>
                </a:solidFill>
                <a:highlight>
                  <a:srgbClr val="000000">
                    <a:alpha val="0"/>
                  </a:srgbClr>
                </a:highlight>
                <a:latin typeface="Gill Sans MT"/>
                <a:ea typeface="Gill Sans MT"/>
                <a:cs typeface="Gill Sans MT"/>
              </a:rPr>
              <a:t>Étape 5 : L'ICMM partage les résultats des évaluations</a:t>
            </a:r>
            <a:endParaRPr lang="en-US" sz="3600">
              <a:solidFill>
                <a:srgbClr val="007EA5"/>
              </a:solidFill>
              <a:latin typeface="Gill Sans MT" charset="0"/>
              <a:ea typeface="Gill Sans MT" charset="0"/>
              <a:cs typeface="Gill Sans MT" charset="0"/>
            </a:endParaRPr>
          </a:p>
        </p:txBody>
      </p:sp>
      <p:sp>
        <p:nvSpPr>
          <p:cNvPr id="88" name="Shape 88"/>
          <p:cNvSpPr txBox="1">
            <a:spLocks noGrp="1"/>
          </p:cNvSpPr>
          <p:nvPr>
            <p:ph type="body" idx="1"/>
          </p:nvPr>
        </p:nvSpPr>
        <p:spPr>
          <a:xfrm>
            <a:off x="423814" y="1513431"/>
            <a:ext cx="4071985" cy="4234500"/>
          </a:xfrm>
          <a:prstGeom prst="rect">
            <a:avLst/>
          </a:prstGeom>
        </p:spPr>
        <p:txBody>
          <a:bodyPr lIns="91425" tIns="91425" rIns="91425" bIns="91425" anchor="t" anchorCtr="0">
            <a:noAutofit/>
          </a:bodyPr>
          <a:lstStyle/>
          <a:p>
            <a:pPr marL="457200" lvl="0" indent="-384048" rtl="0">
              <a:lnSpc>
                <a:spcPct val="115000"/>
              </a:lnSpc>
              <a:spcBef>
                <a:spcPct val="0"/>
              </a:spcBef>
              <a:spcAft>
                <a:spcPts val="400"/>
              </a:spcAft>
              <a:buClr>
                <a:srgbClr val="007EA5"/>
              </a:buClr>
              <a:buSzPct val="125000"/>
              <a:buFont typeface="Arial"/>
              <a:buChar char="•"/>
            </a:pPr>
            <a:r>
              <a:rPr lang="fr" sz="2400" b="0" i="0" u="none" strike="noStrike">
                <a:solidFill>
                  <a:srgbClr val="007EA5"/>
                </a:solidFill>
                <a:highlight>
                  <a:srgbClr val="000000">
                    <a:alpha val="0"/>
                  </a:srgbClr>
                </a:highlight>
                <a:latin typeface="Gill Sans MT"/>
                <a:ea typeface="Gill Sans MT"/>
                <a:cs typeface="Gill Sans MT"/>
              </a:rPr>
              <a:t>Influence des indicateurs de GC sur les résultats </a:t>
            </a:r>
            <a:r>
              <a:rPr lang="fr" sz="2400" b="1" i="0" u="none" strike="noStrike">
                <a:solidFill>
                  <a:srgbClr val="007EA5"/>
                </a:solidFill>
                <a:highlight>
                  <a:srgbClr val="000000">
                    <a:alpha val="0"/>
                  </a:srgbClr>
                </a:highlight>
                <a:latin typeface="Gill Sans MT"/>
                <a:ea typeface="Gill Sans MT"/>
                <a:cs typeface="Gill Sans MT"/>
              </a:rPr>
              <a:t>initiaux</a:t>
            </a:r>
            <a:r>
              <a:rPr lang="fr" sz="2400" b="0" i="0" u="none" strike="noStrike">
                <a:solidFill>
                  <a:srgbClr val="007EA5"/>
                </a:solidFill>
                <a:highlight>
                  <a:srgbClr val="000000">
                    <a:alpha val="0"/>
                  </a:srgbClr>
                </a:highlight>
                <a:latin typeface="Gill Sans MT"/>
                <a:ea typeface="Gill Sans MT"/>
                <a:cs typeface="Gill Sans MT"/>
              </a:rPr>
              <a:t> du programme</a:t>
            </a:r>
          </a:p>
          <a:p>
            <a:pPr marL="457200" lvl="0" indent="-384048" rtl="0">
              <a:lnSpc>
                <a:spcPct val="115000"/>
              </a:lnSpc>
              <a:spcBef>
                <a:spcPct val="0"/>
              </a:spcBef>
              <a:spcAft>
                <a:spcPts val="400"/>
              </a:spcAft>
              <a:buClr>
                <a:srgbClr val="007EA5"/>
              </a:buClr>
              <a:buSzPct val="125000"/>
              <a:buFont typeface="Arial"/>
              <a:buChar char="•"/>
            </a:pPr>
            <a:r>
              <a:rPr lang="fr" sz="2400" b="1" i="0" u="none" strike="noStrike">
                <a:highlight>
                  <a:srgbClr val="000000">
                    <a:alpha val="0"/>
                  </a:srgbClr>
                </a:highlight>
                <a:latin typeface="Gill Sans MT"/>
              </a:rPr>
              <a:t>Conception de l'évaluation :</a:t>
            </a:r>
            <a:r>
              <a:rPr lang="fr" sz="2400" b="0" i="0" u="none" strike="noStrike">
                <a:highlight>
                  <a:srgbClr val="000000">
                    <a:alpha val="0"/>
                  </a:srgbClr>
                </a:highlight>
                <a:latin typeface="Gill Sans MT"/>
              </a:rPr>
              <a:t> quasi-expérimentale (intervention+comparaison ; données de départ+finales)</a:t>
            </a:r>
          </a:p>
          <a:p>
            <a:pPr marL="457200" lvl="0" indent="-384048" rtl="0">
              <a:lnSpc>
                <a:spcPct val="115000"/>
              </a:lnSpc>
              <a:spcBef>
                <a:spcPct val="0"/>
              </a:spcBef>
              <a:spcAft>
                <a:spcPts val="400"/>
              </a:spcAft>
              <a:buClr>
                <a:srgbClr val="007EA5"/>
              </a:buClr>
              <a:buSzPct val="125000"/>
              <a:buFont typeface="Arial"/>
              <a:buChar char="•"/>
            </a:pPr>
            <a:endParaRPr lang="en-US" sz="2400"/>
          </a:p>
          <a:p>
            <a:pPr marL="457200" lvl="0" indent="-384048" rtl="0">
              <a:lnSpc>
                <a:spcPct val="115000"/>
              </a:lnSpc>
              <a:spcBef>
                <a:spcPct val="0"/>
              </a:spcBef>
              <a:spcAft>
                <a:spcPts val="400"/>
              </a:spcAft>
              <a:buClr>
                <a:srgbClr val="007EA5"/>
              </a:buClr>
              <a:buSzPct val="125000"/>
              <a:buFont typeface="Arial"/>
              <a:buChar char="•"/>
            </a:pPr>
            <a:endParaRPr lang="en-US" sz="2400">
              <a:solidFill>
                <a:srgbClr val="007EA5"/>
              </a:solidFill>
              <a:latin typeface="Gill Sans MT"/>
              <a:ea typeface="Gill Sans MT"/>
              <a:cs typeface="Gill Sans MT"/>
            </a:endParaRPr>
          </a:p>
          <a:p>
            <a:pPr marL="457200" lvl="0" indent="-384048" rtl="0">
              <a:lnSpc>
                <a:spcPct val="115000"/>
              </a:lnSpc>
              <a:spcBef>
                <a:spcPct val="0"/>
              </a:spcBef>
              <a:spcAft>
                <a:spcPts val="400"/>
              </a:spcAft>
              <a:buClr>
                <a:srgbClr val="007EA5"/>
              </a:buClr>
              <a:buSzPct val="125000"/>
              <a:buFont typeface="Arial"/>
              <a:buChar char="•"/>
            </a:pPr>
            <a:endParaRPr lang="en-US" sz="2200">
              <a:solidFill>
                <a:srgbClr val="007EA5"/>
              </a:solidFill>
              <a:latin typeface="Gill Sans MT" charset="0"/>
              <a:ea typeface="Gill Sans MT" charset="0"/>
              <a:cs typeface="Gill Sans MT" charset="0"/>
            </a:endParaRPr>
          </a:p>
        </p:txBody>
      </p:sp>
      <p:pic>
        <p:nvPicPr>
          <p:cNvPr id="5" name="Content Placeholder 6" descr="BkkbN and MOH.jpg"/>
          <p:cNvPicPr>
            <a:picLocks noGrp="1" noChangeAspect="1"/>
          </p:cNvPicPr>
          <p:nvPr>
            <p:ph sz="half" idx="2"/>
          </p:nvPr>
        </p:nvPicPr>
        <p:blipFill>
          <a:blip r:embed="rId3">
            <a:extLst>
              <a:ext uri="{28A0092B-C50C-407E-A947-70E740481C1C}">
                <a14:useLocalDpi xmlns:a14="http://schemas.microsoft.com/office/drawing/2010/main"/>
              </a:ext>
            </a:extLst>
          </a:blip>
          <a:stretch>
            <a:fillRect/>
          </a:stretch>
        </p:blipFill>
        <p:spPr>
          <a:xfrm>
            <a:off x="5014722" y="1553638"/>
            <a:ext cx="3562350" cy="3992241"/>
          </a:xfrm>
        </p:spPr>
      </p:pic>
      <p:sp>
        <p:nvSpPr>
          <p:cNvPr id="6" name="TextBox 5"/>
          <p:cNvSpPr txBox="1"/>
          <p:nvPr/>
        </p:nvSpPr>
        <p:spPr>
          <a:xfrm>
            <a:off x="6977933" y="5654765"/>
            <a:ext cx="2718487" cy="276999"/>
          </a:xfrm>
          <a:prstGeom prst="rect">
            <a:avLst/>
          </a:prstGeom>
          <a:noFill/>
        </p:spPr>
        <p:txBody>
          <a:bodyPr wrap="square" rtlCol="0">
            <a:noAutofit/>
          </a:bodyPr>
          <a:lstStyle/>
          <a:p>
            <a:pPr rtl="0"/>
            <a:r>
              <a:rPr lang="fr" sz="1200" b="0" i="0" u="none" strike="noStrike">
                <a:highlight>
                  <a:srgbClr val="000000">
                    <a:alpha val="0"/>
                  </a:srgbClr>
                </a:highlight>
                <a:latin typeface="Gill Sans MT"/>
                <a:ea typeface="Gill Sans MT"/>
                <a:cs typeface="Gill Sans MT"/>
              </a:rPr>
              <a:t>Crédit photo : K4Health</a:t>
            </a:r>
          </a:p>
        </p:txBody>
      </p:sp>
    </p:spTree>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Shape 86"/>
        <p:cNvGrpSpPr/>
        <p:nvPr/>
      </p:nvGrpSpPr>
      <p:grpSpPr>
        <a:xfrm>
          <a:off x="0" y="0"/>
          <a:ext cx="0" cy="0"/>
        </a:xfrm>
      </p:grpSpPr>
      <p:sp>
        <p:nvSpPr>
          <p:cNvPr id="87" name="Shape 87"/>
          <p:cNvSpPr txBox="1">
            <a:spLocks noGrp="1"/>
          </p:cNvSpPr>
          <p:nvPr>
            <p:ph type="title"/>
          </p:nvPr>
        </p:nvSpPr>
        <p:spPr>
          <a:xfrm>
            <a:off x="576072" y="530352"/>
            <a:ext cx="8001000" cy="914400"/>
          </a:xfrm>
          <a:prstGeom prst="rect">
            <a:avLst/>
          </a:prstGeom>
        </p:spPr>
        <p:txBody>
          <a:bodyPr lIns="91425" tIns="91425" rIns="91425" bIns="91425" anchor="t" anchorCtr="0">
            <a:noAutofit/>
          </a:bodyPr>
          <a:lstStyle/>
          <a:p>
            <a:pPr lvl="0" rtl="0">
              <a:lnSpc>
                <a:spcPct val="100000"/>
              </a:lnSpc>
              <a:spcBef>
                <a:spcPct val="0"/>
              </a:spcBef>
              <a:buNone/>
            </a:pPr>
            <a:r>
              <a:rPr lang="fr" sz="3600" b="0" i="0" u="none" strike="noStrike">
                <a:solidFill>
                  <a:srgbClr val="007EA5"/>
                </a:solidFill>
                <a:highlight>
                  <a:srgbClr val="000000">
                    <a:alpha val="0"/>
                  </a:srgbClr>
                </a:highlight>
                <a:latin typeface="Gill Sans MT"/>
                <a:ea typeface="Gill Sans MT"/>
                <a:cs typeface="Gill Sans MT"/>
              </a:rPr>
              <a:t>Étape 5 : Principales conclusions des évaluations de l'ICMM</a:t>
            </a:r>
            <a:endParaRPr lang="en-US" sz="3600">
              <a:solidFill>
                <a:srgbClr val="007EA5"/>
              </a:solidFill>
              <a:latin typeface="Gill Sans MT" charset="0"/>
              <a:ea typeface="Gill Sans MT" charset="0"/>
              <a:cs typeface="Gill Sans MT" charset="0"/>
            </a:endParaRPr>
          </a:p>
        </p:txBody>
      </p:sp>
      <p:sp>
        <p:nvSpPr>
          <p:cNvPr id="88" name="Shape 88"/>
          <p:cNvSpPr txBox="1">
            <a:spLocks noGrp="1"/>
          </p:cNvSpPr>
          <p:nvPr>
            <p:ph type="body" idx="1"/>
          </p:nvPr>
        </p:nvSpPr>
        <p:spPr>
          <a:xfrm>
            <a:off x="423814" y="1513431"/>
            <a:ext cx="7958186" cy="4234500"/>
          </a:xfrm>
          <a:prstGeom prst="rect">
            <a:avLst/>
          </a:prstGeom>
        </p:spPr>
        <p:txBody>
          <a:bodyPr lIns="91425" tIns="91425" rIns="91425" bIns="91425" anchor="t" anchorCtr="0">
            <a:noAutofit/>
          </a:bodyPr>
          <a:lstStyle/>
          <a:p>
            <a:pPr marL="457200" lvl="0" indent="-384048" rtl="0">
              <a:lnSpc>
                <a:spcPct val="115000"/>
              </a:lnSpc>
              <a:spcBef>
                <a:spcPct val="0"/>
              </a:spcBef>
              <a:spcAft>
                <a:spcPts val="400"/>
              </a:spcAft>
              <a:buClr>
                <a:srgbClr val="007EA5"/>
              </a:buClr>
              <a:buSzPct val="125000"/>
              <a:buFont typeface="Arial"/>
              <a:buChar char="•"/>
            </a:pPr>
            <a:r>
              <a:rPr lang="fr" sz="2400" b="0" i="0" u="none" strike="noStrike">
                <a:solidFill>
                  <a:srgbClr val="007EA5"/>
                </a:solidFill>
                <a:highlight>
                  <a:srgbClr val="000000">
                    <a:alpha val="0"/>
                  </a:srgbClr>
                </a:highlight>
                <a:latin typeface="Gill Sans MT"/>
                <a:ea typeface="Gill Sans MT"/>
                <a:cs typeface="Gill Sans MT"/>
              </a:rPr>
              <a:t>Les femmes des groupes d'intervention étaient plus susceptibles que celles des groupes témoins de : </a:t>
            </a:r>
          </a:p>
          <a:p>
            <a:pPr marL="914400" lvl="1" indent="-384048" rtl="0">
              <a:lnSpc>
                <a:spcPct val="115000"/>
              </a:lnSpc>
              <a:spcBef>
                <a:spcPct val="0"/>
              </a:spcBef>
              <a:spcAft>
                <a:spcPts val="400"/>
              </a:spcAft>
              <a:buSzPct val="125000"/>
              <a:buFont typeface="Arial"/>
              <a:buChar char="•"/>
            </a:pPr>
            <a:r>
              <a:rPr lang="fr" sz="2400" b="0" i="0" u="none" strike="noStrike">
                <a:solidFill>
                  <a:srgbClr val="007EA5"/>
                </a:solidFill>
                <a:highlight>
                  <a:srgbClr val="000000">
                    <a:alpha val="0"/>
                  </a:srgbClr>
                </a:highlight>
                <a:latin typeface="Gill Sans MT"/>
                <a:ea typeface="Gill Sans MT"/>
                <a:cs typeface="Gill Sans MT"/>
              </a:rPr>
              <a:t>Se souvenir des messages corrects sur la planification familiale</a:t>
            </a:r>
          </a:p>
          <a:p>
            <a:pPr marL="914400" lvl="1" indent="-384048" rtl="0">
              <a:lnSpc>
                <a:spcPct val="115000"/>
              </a:lnSpc>
              <a:spcBef>
                <a:spcPct val="0"/>
              </a:spcBef>
              <a:spcAft>
                <a:spcPts val="400"/>
              </a:spcAft>
              <a:buSzPct val="125000"/>
              <a:buFont typeface="Arial"/>
              <a:buChar char="•"/>
            </a:pPr>
            <a:r>
              <a:rPr lang="fr" sz="2400" b="0" i="0" u="none" strike="noStrike">
                <a:highlight>
                  <a:srgbClr val="000000">
                    <a:alpha val="0"/>
                  </a:srgbClr>
                </a:highlight>
                <a:latin typeface="Gill Sans MT"/>
                <a:ea typeface="Gill Sans MT"/>
                <a:cs typeface="Gill Sans MT"/>
              </a:rPr>
              <a:t>Avoir des LARC et des MP recommandés par un prestataire de services de planification familiale (ce qui suggère une amélioration des connaissances du prestataire).</a:t>
            </a:r>
            <a:endParaRPr lang="en-US">
              <a:solidFill>
                <a:srgbClr val="007EA5"/>
              </a:solidFill>
              <a:latin typeface="Gill Sans MT"/>
              <a:ea typeface="Gill Sans MT"/>
              <a:cs typeface="Gill Sans MT"/>
            </a:endParaRPr>
          </a:p>
          <a:p>
            <a:pPr marL="457200" lvl="0" indent="-384048" rtl="0">
              <a:lnSpc>
                <a:spcPct val="115000"/>
              </a:lnSpc>
              <a:spcBef>
                <a:spcPct val="0"/>
              </a:spcBef>
              <a:spcAft>
                <a:spcPts val="400"/>
              </a:spcAft>
              <a:buClr>
                <a:srgbClr val="007EA5"/>
              </a:buClr>
              <a:buSzPct val="125000"/>
              <a:buFont typeface="Arial"/>
              <a:buChar char="•"/>
            </a:pPr>
            <a:r>
              <a:rPr lang="fr" sz="2400" b="0" i="0" u="none" strike="noStrike">
                <a:highlight>
                  <a:srgbClr val="000000">
                    <a:alpha val="0"/>
                  </a:srgbClr>
                </a:highlight>
                <a:latin typeface="Gill Sans MT"/>
              </a:rPr>
              <a:t>Les groupes de travail de district ont déclaré utiliser les notes de recherche pour plaider en faveur d'un meilleur accès aux LARC et aux MP.</a:t>
            </a:r>
          </a:p>
          <a:p>
            <a:pPr marL="457200" lvl="0" indent="-384048" rtl="0">
              <a:lnSpc>
                <a:spcPct val="115000"/>
              </a:lnSpc>
              <a:spcBef>
                <a:spcPct val="0"/>
              </a:spcBef>
              <a:spcAft>
                <a:spcPts val="400"/>
              </a:spcAft>
              <a:buClr>
                <a:srgbClr val="007EA5"/>
              </a:buClr>
              <a:buSzPct val="125000"/>
              <a:buFont typeface="Arial"/>
              <a:buChar char="•"/>
            </a:pPr>
            <a:endParaRPr lang="en-US" sz="2400"/>
          </a:p>
          <a:p>
            <a:pPr marL="457200" lvl="0" indent="-384048" rtl="0">
              <a:lnSpc>
                <a:spcPct val="115000"/>
              </a:lnSpc>
              <a:spcBef>
                <a:spcPct val="0"/>
              </a:spcBef>
              <a:spcAft>
                <a:spcPts val="400"/>
              </a:spcAft>
              <a:buClr>
                <a:srgbClr val="007EA5"/>
              </a:buClr>
              <a:buSzPct val="125000"/>
              <a:buFont typeface="Arial"/>
              <a:buChar char="•"/>
            </a:pPr>
            <a:endParaRPr lang="en-US" sz="2400">
              <a:solidFill>
                <a:srgbClr val="007EA5"/>
              </a:solidFill>
              <a:latin typeface="Gill Sans MT" charset="0"/>
              <a:ea typeface="Gill Sans MT" charset="0"/>
              <a:cs typeface="Gill Sans MT" charset="0"/>
            </a:endParaRPr>
          </a:p>
          <a:p>
            <a:pPr marL="457200" lvl="0" indent="-384048" rtl="0">
              <a:lnSpc>
                <a:spcPct val="115000"/>
              </a:lnSpc>
              <a:spcBef>
                <a:spcPct val="0"/>
              </a:spcBef>
              <a:spcAft>
                <a:spcPts val="400"/>
              </a:spcAft>
              <a:buClr>
                <a:srgbClr val="007EA5"/>
              </a:buClr>
              <a:buSzPct val="125000"/>
              <a:buFont typeface="Arial"/>
              <a:buChar char="•"/>
            </a:pPr>
            <a:endParaRPr lang="en-US" sz="2200">
              <a:solidFill>
                <a:srgbClr val="007EA5"/>
              </a:solidFill>
              <a:latin typeface="Gill Sans MT" charset="0"/>
              <a:ea typeface="Gill Sans MT" charset="0"/>
              <a:cs typeface="Gill Sans MT" charset="0"/>
            </a:endParaRPr>
          </a:p>
        </p:txBody>
      </p:sp>
    </p:spTree>
    <p:extLst>
      <p:ext uri="{BB962C8B-B14F-4D97-AF65-F5344CB8AC3E}">
        <p14:creationId xmlns:p14="http://schemas.microsoft.com/office/powerpoint/2010/main" val="1796413073"/>
      </p:ext>
    </p:extLst>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Shape 86"/>
        <p:cNvGrpSpPr/>
        <p:nvPr/>
      </p:nvGrpSpPr>
      <p:grpSpPr>
        <a:xfrm>
          <a:off x="0" y="0"/>
          <a:ext cx="0" cy="0"/>
        </a:xfrm>
      </p:grpSpPr>
      <p:sp>
        <p:nvSpPr>
          <p:cNvPr id="87" name="Shape 87"/>
          <p:cNvSpPr txBox="1">
            <a:spLocks noGrp="1"/>
          </p:cNvSpPr>
          <p:nvPr>
            <p:ph type="title"/>
          </p:nvPr>
        </p:nvSpPr>
        <p:spPr>
          <a:xfrm>
            <a:off x="576072" y="530352"/>
            <a:ext cx="8001000" cy="914400"/>
          </a:xfrm>
          <a:prstGeom prst="rect">
            <a:avLst/>
          </a:prstGeom>
        </p:spPr>
        <p:txBody>
          <a:bodyPr lIns="91425" tIns="91425" rIns="91425" bIns="91425" anchor="t" anchorCtr="0">
            <a:noAutofit/>
          </a:bodyPr>
          <a:lstStyle/>
          <a:p>
            <a:pPr lvl="0" rtl="0">
              <a:lnSpc>
                <a:spcPct val="100000"/>
              </a:lnSpc>
              <a:spcBef>
                <a:spcPct val="0"/>
              </a:spcBef>
              <a:buNone/>
            </a:pPr>
            <a:r>
              <a:rPr lang="fr" sz="3600" b="0" i="0" u="none" strike="noStrike">
                <a:solidFill>
                  <a:srgbClr val="007EA5"/>
                </a:solidFill>
                <a:highlight>
                  <a:srgbClr val="000000">
                    <a:alpha val="0"/>
                  </a:srgbClr>
                </a:highlight>
                <a:latin typeface="Gill Sans MT"/>
                <a:ea typeface="Gill Sans MT"/>
                <a:cs typeface="Gill Sans MT"/>
              </a:rPr>
              <a:t>Étape 5 : L'ICMM partage les résultats des évaluations</a:t>
            </a:r>
            <a:endParaRPr lang="en-US" sz="3600">
              <a:solidFill>
                <a:srgbClr val="007EA5"/>
              </a:solidFill>
              <a:latin typeface="Gill Sans MT" charset="0"/>
              <a:ea typeface="Gill Sans MT" charset="0"/>
              <a:cs typeface="Gill Sans MT" charset="0"/>
            </a:endParaRPr>
          </a:p>
        </p:txBody>
      </p:sp>
      <p:sp>
        <p:nvSpPr>
          <p:cNvPr id="88" name="Shape 88"/>
          <p:cNvSpPr txBox="1">
            <a:spLocks noGrp="1"/>
          </p:cNvSpPr>
          <p:nvPr>
            <p:ph type="body" idx="1"/>
          </p:nvPr>
        </p:nvSpPr>
        <p:spPr>
          <a:xfrm>
            <a:off x="423814" y="1513431"/>
            <a:ext cx="7958186" cy="4234500"/>
          </a:xfrm>
          <a:prstGeom prst="rect">
            <a:avLst/>
          </a:prstGeom>
        </p:spPr>
        <p:txBody>
          <a:bodyPr lIns="91425" tIns="91425" rIns="91425" bIns="91425" anchor="t" anchorCtr="0">
            <a:noAutofit/>
          </a:bodyPr>
          <a:lstStyle/>
          <a:p>
            <a:pPr marL="457200" lvl="0" indent="-384048" rtl="0">
              <a:lnSpc>
                <a:spcPct val="115000"/>
              </a:lnSpc>
              <a:spcBef>
                <a:spcPct val="0"/>
              </a:spcBef>
              <a:spcAft>
                <a:spcPts val="400"/>
              </a:spcAft>
              <a:buClr>
                <a:srgbClr val="007EA5"/>
              </a:buClr>
              <a:buSzPct val="125000"/>
              <a:buFont typeface="Arial"/>
              <a:buChar char="•"/>
            </a:pPr>
            <a:r>
              <a:rPr lang="fr" sz="2400" b="0" i="0" u="none" strike="noStrike">
                <a:solidFill>
                  <a:srgbClr val="007EA5"/>
                </a:solidFill>
                <a:highlight>
                  <a:srgbClr val="000000">
                    <a:alpha val="0"/>
                  </a:srgbClr>
                </a:highlight>
                <a:latin typeface="Gill Sans MT"/>
                <a:ea typeface="Gill Sans MT"/>
                <a:cs typeface="Gill Sans MT"/>
              </a:rPr>
              <a:t>Réunion de diffusion au niveau national</a:t>
            </a:r>
          </a:p>
          <a:p>
            <a:pPr marL="457200" lvl="0" indent="-384048" rtl="0">
              <a:lnSpc>
                <a:spcPct val="115000"/>
              </a:lnSpc>
              <a:spcBef>
                <a:spcPct val="0"/>
              </a:spcBef>
              <a:spcAft>
                <a:spcPts val="400"/>
              </a:spcAft>
              <a:buClr>
                <a:srgbClr val="007EA5"/>
              </a:buClr>
              <a:buSzPct val="125000"/>
              <a:buFont typeface="Arial"/>
              <a:buChar char="•"/>
            </a:pPr>
            <a:r>
              <a:rPr lang="fr" sz="2400" b="0" i="0" u="none" strike="noStrike">
                <a:highlight>
                  <a:srgbClr val="000000">
                    <a:alpha val="0"/>
                  </a:srgbClr>
                </a:highlight>
                <a:latin typeface="Gill Sans MT"/>
              </a:rPr>
              <a:t>Mémoires de recherche</a:t>
            </a:r>
          </a:p>
          <a:p>
            <a:pPr marL="457200" lvl="0" indent="-384048" rtl="0">
              <a:lnSpc>
                <a:spcPct val="115000"/>
              </a:lnSpc>
              <a:spcBef>
                <a:spcPct val="0"/>
              </a:spcBef>
              <a:spcAft>
                <a:spcPts val="400"/>
              </a:spcAft>
              <a:buClr>
                <a:srgbClr val="007EA5"/>
              </a:buClr>
              <a:buSzPct val="125000"/>
              <a:buFont typeface="Arial"/>
              <a:buChar char="•"/>
            </a:pPr>
            <a:r>
              <a:rPr lang="fr" sz="2400" b="0" i="0" u="none" strike="noStrike">
                <a:highlight>
                  <a:srgbClr val="000000">
                    <a:alpha val="0"/>
                  </a:srgbClr>
                </a:highlight>
                <a:latin typeface="Gill Sans MT"/>
              </a:rPr>
              <a:t>Diaporama de photos</a:t>
            </a:r>
          </a:p>
          <a:p>
            <a:pPr marL="457200" lvl="0" indent="-384048" rtl="0">
              <a:lnSpc>
                <a:spcPct val="115000"/>
              </a:lnSpc>
              <a:spcBef>
                <a:spcPct val="0"/>
              </a:spcBef>
              <a:spcAft>
                <a:spcPts val="400"/>
              </a:spcAft>
              <a:buClr>
                <a:srgbClr val="007EA5"/>
              </a:buClr>
              <a:buSzPct val="125000"/>
              <a:buFont typeface="Arial"/>
              <a:buChar char="•"/>
            </a:pPr>
            <a:r>
              <a:rPr lang="fr" sz="2400" b="0" i="0" u="none" strike="noStrike">
                <a:highlight>
                  <a:srgbClr val="000000">
                    <a:alpha val="0"/>
                  </a:srgbClr>
                </a:highlight>
                <a:latin typeface="Gill Sans MT"/>
              </a:rPr>
              <a:t>Collection de contes : </a:t>
            </a:r>
            <a:r>
              <a:rPr lang="fr" sz="2400" b="0" i="0" u="none" strike="noStrike">
                <a:highlight>
                  <a:srgbClr val="000000">
                    <a:alpha val="0"/>
                  </a:srgbClr>
                </a:highlight>
                <a:latin typeface="Gill Sans MT"/>
                <a:hlinkClick r:id="rId3"/>
              </a:rPr>
              <a:t>fpvoices.org</a:t>
            </a:r>
            <a:r>
              <a:rPr lang="fr" sz="2400" b="0" i="0" u="none" strike="noStrike">
                <a:highlight>
                  <a:srgbClr val="000000">
                    <a:alpha val="0"/>
                  </a:srgbClr>
                </a:highlight>
                <a:latin typeface="Gill Sans MT"/>
              </a:rPr>
              <a:t> et livret imprimé</a:t>
            </a:r>
          </a:p>
          <a:p>
            <a:pPr marL="457200" lvl="0" indent="-384048" rtl="0">
              <a:lnSpc>
                <a:spcPct val="115000"/>
              </a:lnSpc>
              <a:spcBef>
                <a:spcPct val="0"/>
              </a:spcBef>
              <a:spcAft>
                <a:spcPts val="400"/>
              </a:spcAft>
              <a:buClr>
                <a:srgbClr val="007EA5"/>
              </a:buClr>
              <a:buSzPct val="125000"/>
              <a:buFont typeface="Arial"/>
              <a:buChar char="•"/>
            </a:pPr>
            <a:r>
              <a:rPr lang="fr" sz="2400" b="0" i="0" u="none" strike="noStrike">
                <a:highlight>
                  <a:srgbClr val="000000">
                    <a:alpha val="0"/>
                  </a:srgbClr>
                </a:highlight>
                <a:latin typeface="Gill Sans MT"/>
              </a:rPr>
              <a:t>Études de cas</a:t>
            </a:r>
          </a:p>
          <a:p>
            <a:pPr marL="457200" lvl="0" indent="-384048" rtl="0">
              <a:lnSpc>
                <a:spcPct val="115000"/>
              </a:lnSpc>
              <a:spcBef>
                <a:spcPct val="0"/>
              </a:spcBef>
              <a:spcAft>
                <a:spcPts val="400"/>
              </a:spcAft>
              <a:buClr>
                <a:srgbClr val="007EA5"/>
              </a:buClr>
              <a:buSzPct val="125000"/>
              <a:buFont typeface="Arial"/>
              <a:buChar char="•"/>
            </a:pPr>
            <a:r>
              <a:rPr lang="fr" sz="2400" b="0" i="0" u="none" strike="noStrike">
                <a:highlight>
                  <a:srgbClr val="000000">
                    <a:alpha val="0"/>
                  </a:srgbClr>
                </a:highlight>
                <a:latin typeface="Gill Sans MT"/>
              </a:rPr>
              <a:t>Articles de revues</a:t>
            </a:r>
          </a:p>
          <a:p>
            <a:pPr marL="457200" lvl="0" indent="-384048" rtl="0">
              <a:lnSpc>
                <a:spcPct val="115000"/>
              </a:lnSpc>
              <a:spcBef>
                <a:spcPct val="0"/>
              </a:spcBef>
              <a:spcAft>
                <a:spcPts val="400"/>
              </a:spcAft>
              <a:buClr>
                <a:srgbClr val="007EA5"/>
              </a:buClr>
              <a:buSzPct val="125000"/>
              <a:buFont typeface="Arial"/>
              <a:buChar char="•"/>
            </a:pPr>
            <a:endParaRPr lang="en-US" sz="2400"/>
          </a:p>
          <a:p>
            <a:pPr marL="457200" lvl="0" indent="-384048" rtl="0">
              <a:lnSpc>
                <a:spcPct val="115000"/>
              </a:lnSpc>
              <a:spcBef>
                <a:spcPct val="0"/>
              </a:spcBef>
              <a:spcAft>
                <a:spcPts val="400"/>
              </a:spcAft>
              <a:buClr>
                <a:srgbClr val="007EA5"/>
              </a:buClr>
              <a:buSzPct val="125000"/>
              <a:buFont typeface="Arial"/>
              <a:buChar char="•"/>
            </a:pPr>
            <a:endParaRPr lang="en-US" sz="2400">
              <a:solidFill>
                <a:srgbClr val="007EA5"/>
              </a:solidFill>
              <a:latin typeface="Gill Sans MT" charset="0"/>
              <a:ea typeface="Gill Sans MT" charset="0"/>
              <a:cs typeface="Gill Sans MT" charset="0"/>
            </a:endParaRPr>
          </a:p>
          <a:p>
            <a:pPr marL="457200" lvl="0" indent="-384048" rtl="0">
              <a:lnSpc>
                <a:spcPct val="115000"/>
              </a:lnSpc>
              <a:spcBef>
                <a:spcPct val="0"/>
              </a:spcBef>
              <a:spcAft>
                <a:spcPts val="400"/>
              </a:spcAft>
              <a:buClr>
                <a:srgbClr val="007EA5"/>
              </a:buClr>
              <a:buSzPct val="125000"/>
              <a:buFont typeface="Arial"/>
              <a:buChar char="•"/>
            </a:pPr>
            <a:endParaRPr lang="en-US" sz="2200">
              <a:solidFill>
                <a:srgbClr val="007EA5"/>
              </a:solidFill>
              <a:latin typeface="Gill Sans MT" charset="0"/>
              <a:ea typeface="Gill Sans MT" charset="0"/>
              <a:cs typeface="Gill Sans MT" charset="0"/>
            </a:endParaRPr>
          </a:p>
        </p:txBody>
      </p:sp>
    </p:spTree>
    <p:extLst>
      <p:ext uri="{BB962C8B-B14F-4D97-AF65-F5344CB8AC3E}">
        <p14:creationId xmlns:p14="http://schemas.microsoft.com/office/powerpoint/2010/main" val="4263455020"/>
      </p:ext>
    </p:extLst>
  </p:cSld>
  <p:clrMapOvr>
    <a:masterClrMapping/>
  </p:clrMapOv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Shape 93"/>
        <p:cNvGrpSpPr/>
        <p:nvPr/>
      </p:nvGrpSpPr>
      <p:grpSpPr>
        <a:xfrm>
          <a:off x="0" y="0"/>
          <a:ext cx="0" cy="0"/>
        </a:xfrm>
      </p:grpSpPr>
      <p:sp>
        <p:nvSpPr>
          <p:cNvPr id="94" name="Shape 94"/>
          <p:cNvSpPr txBox="1">
            <a:spLocks noGrp="1"/>
          </p:cNvSpPr>
          <p:nvPr>
            <p:ph type="ctrTitle"/>
          </p:nvPr>
        </p:nvSpPr>
        <p:spPr>
          <a:xfrm>
            <a:off x="576072" y="530352"/>
            <a:ext cx="8001000" cy="914400"/>
          </a:xfrm>
          <a:prstGeom prst="rect">
            <a:avLst/>
          </a:prstGeom>
        </p:spPr>
        <p:txBody>
          <a:bodyPr lIns="91425" tIns="91425" rIns="91425" bIns="91425" anchor="b" anchorCtr="0">
            <a:noAutofit/>
          </a:bodyPr>
          <a:lstStyle/>
          <a:p>
            <a:pPr lvl="0" rtl="0">
              <a:lnSpc>
                <a:spcPct val="115000"/>
              </a:lnSpc>
              <a:spcBef>
                <a:spcPct val="0"/>
              </a:spcBef>
              <a:buClr>
                <a:schemeClr val="dk1"/>
              </a:buClr>
              <a:buSzPct val="25000"/>
              <a:buFont typeface="Arial"/>
              <a:buNone/>
            </a:pPr>
            <a:r>
              <a:rPr lang="fr" sz="4000" b="0" i="0" u="none" strike="noStrike">
                <a:solidFill>
                  <a:srgbClr val="007EA5"/>
                </a:solidFill>
                <a:highlight>
                  <a:srgbClr val="000000">
                    <a:alpha val="0"/>
                  </a:srgbClr>
                </a:highlight>
                <a:latin typeface="Gill Sans MT"/>
                <a:ea typeface="Gill Sans MT"/>
                <a:cs typeface="Gill Sans MT"/>
              </a:rPr>
              <a:t>Des questions ? Commentaires ?</a:t>
            </a:r>
          </a:p>
        </p:txBody>
      </p:sp>
      <p:pic>
        <p:nvPicPr>
          <p:cNvPr id="4" name="Content Placeholder 12" descr="15489-30.jp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051390" y="1769580"/>
            <a:ext cx="3044610" cy="3412020"/>
          </a:xfrm>
          <a:prstGeom prst="rect">
            <a:avLst/>
          </a:prstGeom>
        </p:spPr>
      </p:pic>
      <p:sp>
        <p:nvSpPr>
          <p:cNvPr id="5" name="Rectangle 4"/>
          <p:cNvSpPr/>
          <p:nvPr/>
        </p:nvSpPr>
        <p:spPr>
          <a:xfrm>
            <a:off x="3192526" y="5244059"/>
            <a:ext cx="2751074" cy="276999"/>
          </a:xfrm>
          <a:prstGeom prst="rect">
            <a:avLst/>
          </a:prstGeom>
        </p:spPr>
        <p:txBody>
          <a:bodyPr wrap="none">
            <a:noAutofit/>
          </a:bodyPr>
          <a:lstStyle/>
          <a:p>
            <a:pPr rtl="0"/>
            <a:r>
              <a:rPr lang="fr" sz="1200" b="0" i="0" u="none" strike="noStrike">
                <a:solidFill>
                  <a:srgbClr val="333333"/>
                </a:solidFill>
                <a:highlight>
                  <a:srgbClr val="000000">
                    <a:alpha val="0"/>
                  </a:srgbClr>
                </a:highlight>
                <a:latin typeface="Gill Sans MT"/>
                <a:ea typeface="Gill Sans MT"/>
                <a:cs typeface="Gill Sans MT"/>
              </a:rPr>
              <a:t>© 2014 Biswajit, avec l'aimable autorisation de Photoshare</a:t>
            </a:r>
            <a:endParaRPr lang="en-US" sz="1200">
              <a:latin typeface="Gill Sans MT"/>
              <a:ea typeface="Gill Sans MT"/>
              <a:cs typeface="Gill Sans MT"/>
            </a:endParaRPr>
          </a:p>
        </p:txBody>
      </p:sp>
    </p:spTree>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Shape 39"/>
        <p:cNvGrpSpPr/>
        <p:nvPr/>
      </p:nvGrpSpPr>
      <p:grpSpPr>
        <a:xfrm>
          <a:off x="0" y="0"/>
          <a:ext cx="0" cy="0"/>
        </a:xfrm>
      </p:grpSpPr>
      <p:sp>
        <p:nvSpPr>
          <p:cNvPr id="40" name="Shape 40"/>
          <p:cNvSpPr txBox="1">
            <a:spLocks noGrp="1"/>
          </p:cNvSpPr>
          <p:nvPr>
            <p:ph type="title"/>
          </p:nvPr>
        </p:nvSpPr>
        <p:spPr>
          <a:xfrm>
            <a:off x="584253" y="224118"/>
            <a:ext cx="8001000" cy="914400"/>
          </a:xfrm>
          <a:prstGeom prst="rect">
            <a:avLst/>
          </a:prstGeom>
        </p:spPr>
        <p:txBody>
          <a:bodyPr lIns="91425" tIns="91425" rIns="91425" bIns="91425" anchor="t" anchorCtr="0">
            <a:noAutofit/>
          </a:bodyPr>
          <a:lstStyle/>
          <a:p>
            <a:pPr lvl="0" algn="ctr" rtl="0">
              <a:lnSpc>
                <a:spcPct val="100000"/>
              </a:lnSpc>
              <a:spcBef>
                <a:spcPct val="0"/>
              </a:spcBef>
              <a:buNone/>
            </a:pPr>
            <a:r>
              <a:rPr lang="fr" sz="3600" b="0" i="0" u="none" strike="noStrike">
                <a:highlight>
                  <a:srgbClr val="000000">
                    <a:alpha val="0"/>
                  </a:srgbClr>
                </a:highlight>
                <a:latin typeface="Gill Sans MT"/>
                <a:ea typeface="Gill Sans MT"/>
                <a:cs typeface="Gill Sans MT"/>
              </a:rPr>
              <a:t>COMMENT faire de la GC ? </a:t>
            </a:r>
            <a:br>
              <a:rPr lang="fr" sz="3600" b="0" i="0" u="none" strike="noStrike">
                <a:highlight>
                  <a:srgbClr val="000000">
                    <a:alpha val="0"/>
                  </a:srgbClr>
                </a:highlight>
                <a:latin typeface="Gill Sans MT"/>
                <a:ea typeface="Gill Sans MT"/>
                <a:cs typeface="Gill Sans MT"/>
              </a:rPr>
            </a:br>
            <a:r>
              <a:rPr lang="fr" sz="3600" b="0" i="0" u="none" strike="noStrike">
                <a:highlight>
                  <a:srgbClr val="000000">
                    <a:alpha val="0"/>
                  </a:srgbClr>
                </a:highlight>
                <a:latin typeface="Gill Sans MT"/>
                <a:ea typeface="Gill Sans MT"/>
                <a:cs typeface="Gill Sans MT"/>
              </a:rPr>
              <a:t>La feuille de route de la GC : Un processus systématique</a:t>
            </a:r>
          </a:p>
        </p:txBody>
      </p:sp>
      <p:pic>
        <p:nvPicPr>
          <p:cNvPr id="2" name="Picture 1" descr="KM-Roadmap-steps.pn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677594" y="1676400"/>
            <a:ext cx="3814318" cy="40386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628650" y="329267"/>
            <a:ext cx="7886700" cy="1325562"/>
          </a:xfrm>
        </p:spPr>
        <p:txBody>
          <a:bodyPr>
            <a:noAutofit/>
          </a:bodyPr>
          <a:lstStyle/>
          <a:p>
            <a:pPr rtl="0"/>
            <a:r>
              <a:rPr lang="fr" sz="4400" b="0" i="0" u="none" strike="noStrike">
                <a:highlight>
                  <a:srgbClr val="000000">
                    <a:alpha val="0"/>
                  </a:srgbClr>
                </a:highlight>
                <a:latin typeface="Gill Sans MT"/>
              </a:rPr>
              <a:t>Aperçu du projet de l'ICMM</a:t>
            </a:r>
          </a:p>
        </p:txBody>
      </p:sp>
      <p:sp>
        <p:nvSpPr>
          <p:cNvPr id="3" name="Text Placeholder 2"/>
          <p:cNvSpPr>
            <a:spLocks noGrp="1"/>
          </p:cNvSpPr>
          <p:nvPr>
            <p:ph type="body" idx="1"/>
          </p:nvPr>
        </p:nvSpPr>
        <p:spPr>
          <a:xfrm>
            <a:off x="457200" y="1524000"/>
            <a:ext cx="7886700" cy="4207622"/>
          </a:xfrm>
        </p:spPr>
        <p:txBody>
          <a:bodyPr>
            <a:noAutofit/>
          </a:bodyPr>
          <a:lstStyle/>
          <a:p>
            <a:pPr rtl="0"/>
            <a:r>
              <a:rPr lang="fr" sz="2800" b="0" i="0" u="none" strike="noStrike">
                <a:highlight>
                  <a:srgbClr val="000000">
                    <a:alpha val="0"/>
                  </a:srgbClr>
                </a:highlight>
                <a:latin typeface="Arial"/>
              </a:rPr>
              <a:t> Mis en œuvre en 2 </a:t>
            </a:r>
          </a:p>
          <a:p>
            <a:pPr marL="177800" indent="0" rtl="0">
              <a:buNone/>
            </a:pPr>
            <a:r>
              <a:rPr lang="fr" sz="2800" b="0" i="0" u="none" strike="noStrike">
                <a:highlight>
                  <a:srgbClr val="000000">
                    <a:alpha val="0"/>
                  </a:srgbClr>
                </a:highlight>
                <a:latin typeface="Arial"/>
              </a:rPr>
              <a:t>les provinces d'Indonésie</a:t>
            </a:r>
          </a:p>
          <a:p>
            <a:pPr rtl="0"/>
            <a:r>
              <a:rPr lang="fr" sz="2800" b="0" i="0" u="none" strike="noStrike">
                <a:highlight>
                  <a:srgbClr val="000000">
                    <a:alpha val="0"/>
                  </a:srgbClr>
                </a:highlight>
                <a:latin typeface="Arial"/>
              </a:rPr>
              <a:t> Octobre 2012 -</a:t>
            </a:r>
          </a:p>
          <a:p>
            <a:pPr marL="177800" indent="0" rtl="0">
              <a:buNone/>
            </a:pPr>
            <a:r>
              <a:rPr lang="fr" sz="2800" b="0" i="0" u="none" strike="noStrike">
                <a:highlight>
                  <a:srgbClr val="000000">
                    <a:alpha val="0"/>
                  </a:srgbClr>
                </a:highlight>
                <a:latin typeface="Arial"/>
              </a:rPr>
              <a:t>Novembre 2016</a:t>
            </a:r>
          </a:p>
          <a:p>
            <a:pPr rtl="0"/>
            <a:r>
              <a:rPr lang="fr" sz="2800" b="0" i="0" u="none" strike="noStrike">
                <a:highlight>
                  <a:srgbClr val="000000">
                    <a:alpha val="0"/>
                  </a:srgbClr>
                </a:highlight>
                <a:latin typeface="Arial"/>
              </a:rPr>
              <a:t> Déterminer l'efficacité</a:t>
            </a:r>
          </a:p>
          <a:p>
            <a:pPr marL="177800" indent="0" rtl="0">
              <a:buNone/>
            </a:pPr>
            <a:r>
              <a:rPr lang="fr" sz="2800" b="0" i="0" u="none" strike="noStrike">
                <a:highlight>
                  <a:srgbClr val="000000">
                    <a:alpha val="0"/>
                  </a:srgbClr>
                </a:highlight>
                <a:latin typeface="Arial"/>
              </a:rPr>
              <a:t>d'un plaidoyer fondé sur des preuves</a:t>
            </a:r>
          </a:p>
          <a:p>
            <a:pPr marL="177800" indent="0" rtl="0">
              <a:buNone/>
            </a:pPr>
            <a:r>
              <a:rPr lang="fr" sz="2800" b="0" i="0" u="none" strike="noStrike">
                <a:highlight>
                  <a:srgbClr val="000000">
                    <a:alpha val="0"/>
                  </a:srgbClr>
                </a:highlight>
                <a:latin typeface="Arial"/>
              </a:rPr>
              <a:t>améliorer l'accès à et</a:t>
            </a:r>
          </a:p>
          <a:p>
            <a:pPr marL="177800" indent="0" rtl="0">
              <a:buNone/>
            </a:pPr>
            <a:r>
              <a:rPr lang="fr" sz="2800" b="0" i="0" u="none" strike="noStrike">
                <a:highlight>
                  <a:srgbClr val="000000">
                    <a:alpha val="0"/>
                  </a:srgbClr>
                </a:highlight>
                <a:latin typeface="Arial"/>
              </a:rPr>
              <a:t>l'utilisation des contraceptifs réversibles à longue durée d'action (LARC) et méthodes permanentes (MP)</a:t>
            </a:r>
          </a:p>
        </p:txBody>
      </p:sp>
      <p:sp>
        <p:nvSpPr>
          <p:cNvPr id="4" name="Shape 47"/>
          <p:cNvSpPr txBox="1"/>
          <p:nvPr/>
        </p:nvSpPr>
        <p:spPr>
          <a:xfrm>
            <a:off x="4978958" y="1596934"/>
            <a:ext cx="3886200" cy="4234500"/>
          </a:xfrm>
          <a:prstGeom prst="rect">
            <a:avLst/>
          </a:prstGeom>
        </p:spPr>
        <p:txBody>
          <a:bodyPr lIns="91425" tIns="91425" rIns="91425" bIns="91425" anchor="t" anchorCtr="0">
            <a:noAutofit/>
          </a:bodyPr>
          <a:lstStyle>
            <a:defPPr marR="0" lvl="0" algn="l" rtl="0">
              <a:lnSpc>
                <a:spcPct val="100000"/>
              </a:lnSpc>
              <a:spcBef>
                <a:spcPct val="0"/>
              </a:spcBef>
              <a:spcAft>
                <a:spcPct val="0"/>
              </a:spcAft>
            </a:defPPr>
            <a:lvl1pPr marR="0" lvl="0" algn="l" rtl="0">
              <a:lnSpc>
                <a:spcPct val="100000"/>
              </a:lnSpc>
              <a:spcBef>
                <a:spcPct val="0"/>
              </a:spcBef>
              <a:spcAft>
                <a:spcPct val="0"/>
              </a:spcAft>
              <a:buNone/>
              <a:defRPr sz="1400" b="0" i="0" u="none" strike="noStrike" cap="none">
                <a:solidFill>
                  <a:srgbClr val="000000"/>
                </a:solidFill>
                <a:latin typeface="Gill Sans MT" charset="0"/>
                <a:ea typeface="Gill Sans MT" charset="0"/>
                <a:cs typeface="Gill Sans MT" charset="0"/>
                <a:sym typeface="Arial"/>
              </a:defRPr>
            </a:lvl1pPr>
            <a:lvl2pPr marR="0" lvl="1"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None/>
              <a:defRPr sz="1400" b="0" i="0" u="none" strike="noStrike" cap="none">
                <a:solidFill>
                  <a:srgbClr val="000000"/>
                </a:solidFill>
                <a:latin typeface="Arial"/>
                <a:ea typeface="Arial"/>
                <a:cs typeface="Arial"/>
                <a:sym typeface="Arial"/>
              </a:defRPr>
            </a:lvl9pPr>
          </a:lstStyle>
          <a:p>
            <a:pPr>
              <a:lnSpc>
                <a:spcPct val="115000"/>
              </a:lnSpc>
            </a:pPr>
            <a:r>
              <a:rPr lang="en-US" sz="900">
                <a:solidFill>
                  <a:srgbClr val="424C5D"/>
                </a:solidFill>
                <a:latin typeface="Trebuchet MS"/>
                <a:ea typeface="Trebuchet MS"/>
                <a:cs typeface="Trebuchet MS"/>
                <a:sym typeface="Trebuchet MS"/>
              </a:rPr>
              <a:t> </a:t>
            </a:r>
          </a:p>
          <a:p>
            <a:pPr>
              <a:lnSpc>
                <a:spcPct val="115000"/>
              </a:lnSpc>
            </a:pPr>
            <a:endParaRPr lang="en-US" sz="900">
              <a:solidFill>
                <a:srgbClr val="424C5D"/>
              </a:solidFill>
              <a:latin typeface="Trebuchet MS"/>
              <a:ea typeface="Trebuchet MS"/>
              <a:cs typeface="Trebuchet MS"/>
              <a:sym typeface="Trebuchet MS"/>
            </a:endParaRPr>
          </a:p>
          <a:p>
            <a:pPr>
              <a:lnSpc>
                <a:spcPct val="115000"/>
              </a:lnSpc>
            </a:pPr>
            <a:endParaRPr lang="en-US" sz="900">
              <a:solidFill>
                <a:srgbClr val="424C5D"/>
              </a:solidFill>
              <a:latin typeface="Trebuchet MS"/>
              <a:ea typeface="Trebuchet MS"/>
              <a:cs typeface="Trebuchet MS"/>
              <a:sym typeface="Trebuchet MS"/>
            </a:endParaRPr>
          </a:p>
          <a:p>
            <a:pPr>
              <a:lnSpc>
                <a:spcPct val="115000"/>
              </a:lnSpc>
            </a:pPr>
            <a:endParaRPr lang="en-US" sz="900">
              <a:solidFill>
                <a:srgbClr val="424C5D"/>
              </a:solidFill>
              <a:latin typeface="Trebuchet MS"/>
              <a:ea typeface="Trebuchet MS"/>
              <a:cs typeface="Trebuchet MS"/>
              <a:sym typeface="Trebuchet MS"/>
            </a:endParaRPr>
          </a:p>
          <a:p>
            <a:pPr>
              <a:lnSpc>
                <a:spcPct val="115000"/>
              </a:lnSpc>
            </a:pPr>
            <a:endParaRPr lang="en-US" sz="900">
              <a:solidFill>
                <a:srgbClr val="424C5D"/>
              </a:solidFill>
              <a:latin typeface="Trebuchet MS"/>
              <a:ea typeface="Trebuchet MS"/>
              <a:cs typeface="Trebuchet MS"/>
              <a:sym typeface="Trebuchet MS"/>
            </a:endParaRPr>
          </a:p>
          <a:p>
            <a:pPr>
              <a:lnSpc>
                <a:spcPct val="115000"/>
              </a:lnSpc>
            </a:pPr>
            <a:endParaRPr lang="en-US" sz="900">
              <a:solidFill>
                <a:srgbClr val="424C5D"/>
              </a:solidFill>
              <a:latin typeface="Trebuchet MS"/>
              <a:ea typeface="Trebuchet MS"/>
              <a:cs typeface="Trebuchet MS"/>
              <a:sym typeface="Trebuchet MS"/>
            </a:endParaRPr>
          </a:p>
          <a:p>
            <a:pPr>
              <a:lnSpc>
                <a:spcPct val="115000"/>
              </a:lnSpc>
            </a:pPr>
            <a:endParaRPr lang="en-US" sz="900">
              <a:solidFill>
                <a:srgbClr val="424C5D"/>
              </a:solidFill>
              <a:latin typeface="Trebuchet MS"/>
              <a:ea typeface="Trebuchet MS"/>
              <a:cs typeface="Trebuchet MS"/>
              <a:sym typeface="Trebuchet MS"/>
            </a:endParaRPr>
          </a:p>
          <a:p>
            <a:pPr>
              <a:lnSpc>
                <a:spcPct val="115000"/>
              </a:lnSpc>
            </a:pPr>
            <a:endParaRPr lang="en-US" sz="900">
              <a:solidFill>
                <a:srgbClr val="424C5D"/>
              </a:solidFill>
              <a:latin typeface="Trebuchet MS"/>
              <a:ea typeface="Trebuchet MS"/>
              <a:cs typeface="Trebuchet MS"/>
              <a:sym typeface="Trebuchet MS"/>
            </a:endParaRPr>
          </a:p>
          <a:p>
            <a:pPr>
              <a:lnSpc>
                <a:spcPct val="115000"/>
              </a:lnSpc>
            </a:pPr>
            <a:endParaRPr lang="en-US" sz="900">
              <a:solidFill>
                <a:srgbClr val="424C5D"/>
              </a:solidFill>
              <a:latin typeface="Trebuchet MS"/>
              <a:ea typeface="Trebuchet MS"/>
              <a:cs typeface="Trebuchet MS"/>
              <a:sym typeface="Trebuchet MS"/>
            </a:endParaRPr>
          </a:p>
          <a:p>
            <a:pPr>
              <a:lnSpc>
                <a:spcPct val="115000"/>
              </a:lnSpc>
            </a:pPr>
            <a:endParaRPr lang="en-US" sz="900">
              <a:solidFill>
                <a:srgbClr val="424C5D"/>
              </a:solidFill>
              <a:latin typeface="Trebuchet MS"/>
              <a:ea typeface="Trebuchet MS"/>
              <a:cs typeface="Trebuchet MS"/>
              <a:sym typeface="Trebuchet MS"/>
            </a:endParaRPr>
          </a:p>
          <a:p>
            <a:pPr>
              <a:lnSpc>
                <a:spcPct val="115000"/>
              </a:lnSpc>
            </a:pPr>
            <a:endParaRPr lang="en-US" sz="900">
              <a:solidFill>
                <a:srgbClr val="424C5D"/>
              </a:solidFill>
              <a:latin typeface="Trebuchet MS"/>
              <a:ea typeface="Trebuchet MS"/>
              <a:cs typeface="Trebuchet MS"/>
              <a:sym typeface="Trebuchet MS"/>
            </a:endParaRPr>
          </a:p>
          <a:p>
            <a:pPr>
              <a:lnSpc>
                <a:spcPct val="115000"/>
              </a:lnSpc>
            </a:pPr>
            <a:endParaRPr lang="en-US" sz="900">
              <a:solidFill>
                <a:srgbClr val="424C5D"/>
              </a:solidFill>
              <a:latin typeface="Trebuchet MS"/>
              <a:ea typeface="Trebuchet MS"/>
              <a:cs typeface="Trebuchet MS"/>
              <a:sym typeface="Trebuchet MS"/>
            </a:endParaRPr>
          </a:p>
          <a:p>
            <a:pPr>
              <a:lnSpc>
                <a:spcPct val="115000"/>
              </a:lnSpc>
            </a:pPr>
            <a:endParaRPr lang="en-US" sz="900">
              <a:solidFill>
                <a:srgbClr val="424C5D"/>
              </a:solidFill>
              <a:latin typeface="Trebuchet MS"/>
              <a:ea typeface="Trebuchet MS"/>
              <a:cs typeface="Trebuchet MS"/>
              <a:sym typeface="Trebuchet MS"/>
            </a:endParaRPr>
          </a:p>
          <a:p>
            <a:pPr>
              <a:lnSpc>
                <a:spcPct val="115000"/>
              </a:lnSpc>
            </a:pPr>
            <a:endParaRPr lang="en-US" sz="900">
              <a:solidFill>
                <a:srgbClr val="424C5D"/>
              </a:solidFill>
              <a:latin typeface="Trebuchet MS"/>
              <a:ea typeface="Trebuchet MS"/>
              <a:cs typeface="Trebuchet MS"/>
              <a:sym typeface="Trebuchet MS"/>
            </a:endParaRPr>
          </a:p>
          <a:p>
            <a:pPr>
              <a:lnSpc>
                <a:spcPct val="115000"/>
              </a:lnSpc>
            </a:pPr>
            <a:endParaRPr lang="en-US" sz="900">
              <a:solidFill>
                <a:srgbClr val="424C5D"/>
              </a:solidFill>
              <a:latin typeface="Trebuchet MS"/>
              <a:ea typeface="Trebuchet MS"/>
              <a:cs typeface="Trebuchet MS"/>
              <a:sym typeface="Trebuchet MS"/>
            </a:endParaRPr>
          </a:p>
          <a:p>
            <a:pPr>
              <a:lnSpc>
                <a:spcPct val="115000"/>
              </a:lnSpc>
            </a:pPr>
            <a:endParaRPr lang="en-US" sz="900">
              <a:solidFill>
                <a:srgbClr val="424C5D"/>
              </a:solidFill>
              <a:latin typeface="Trebuchet MS"/>
              <a:ea typeface="Trebuchet MS"/>
              <a:cs typeface="Trebuchet MS"/>
              <a:sym typeface="Trebuchet MS"/>
            </a:endParaRPr>
          </a:p>
          <a:p>
            <a:pPr>
              <a:lnSpc>
                <a:spcPct val="115000"/>
              </a:lnSpc>
            </a:pPr>
            <a:endParaRPr lang="en-US" sz="900">
              <a:solidFill>
                <a:srgbClr val="424C5D"/>
              </a:solidFill>
              <a:latin typeface="Trebuchet MS"/>
              <a:ea typeface="Trebuchet MS"/>
              <a:cs typeface="Trebuchet MS"/>
              <a:sym typeface="Trebuchet MS"/>
            </a:endParaRPr>
          </a:p>
          <a:p>
            <a:pPr>
              <a:lnSpc>
                <a:spcPct val="115000"/>
              </a:lnSpc>
            </a:pPr>
            <a:endParaRPr lang="en-US" sz="900">
              <a:solidFill>
                <a:srgbClr val="424C5D"/>
              </a:solidFill>
              <a:latin typeface="Trebuchet MS"/>
              <a:ea typeface="Trebuchet MS"/>
              <a:cs typeface="Trebuchet MS"/>
              <a:sym typeface="Trebuchet MS"/>
            </a:endParaRPr>
          </a:p>
          <a:p>
            <a:pPr>
              <a:lnSpc>
                <a:spcPct val="115000"/>
              </a:lnSpc>
            </a:pPr>
            <a:endParaRPr lang="en-US" sz="900">
              <a:solidFill>
                <a:srgbClr val="424C5D"/>
              </a:solidFill>
              <a:latin typeface="Trebuchet MS"/>
              <a:ea typeface="Trebuchet MS"/>
              <a:cs typeface="Trebuchet MS"/>
              <a:sym typeface="Trebuchet MS"/>
            </a:endParaRPr>
          </a:p>
          <a:p>
            <a:pPr>
              <a:lnSpc>
                <a:spcPct val="115000"/>
              </a:lnSpc>
            </a:pPr>
            <a:endParaRPr lang="en-US" sz="900">
              <a:solidFill>
                <a:srgbClr val="424C5D"/>
              </a:solidFill>
              <a:latin typeface="Trebuchet MS"/>
              <a:ea typeface="Trebuchet MS"/>
              <a:cs typeface="Trebuchet MS"/>
              <a:sym typeface="Trebuchet MS"/>
            </a:endParaRPr>
          </a:p>
          <a:p>
            <a:pPr>
              <a:lnSpc>
                <a:spcPct val="115000"/>
              </a:lnSpc>
            </a:pPr>
            <a:endParaRPr lang="en-US" sz="900">
              <a:solidFill>
                <a:srgbClr val="424C5D"/>
              </a:solidFill>
              <a:latin typeface="Trebuchet MS"/>
              <a:ea typeface="Trebuchet MS"/>
              <a:cs typeface="Trebuchet MS"/>
              <a:sym typeface="Trebuchet MS"/>
            </a:endParaRPr>
          </a:p>
          <a:p>
            <a:pPr>
              <a:lnSpc>
                <a:spcPct val="115000"/>
              </a:lnSpc>
            </a:pPr>
            <a:endParaRPr lang="en-US" sz="900">
              <a:solidFill>
                <a:srgbClr val="424C5D"/>
              </a:solidFill>
              <a:latin typeface="Trebuchet MS"/>
              <a:ea typeface="Trebuchet MS"/>
              <a:cs typeface="Trebuchet MS"/>
              <a:sym typeface="Trebuchet MS"/>
            </a:endParaRPr>
          </a:p>
          <a:p>
            <a:pPr>
              <a:lnSpc>
                <a:spcPct val="115000"/>
              </a:lnSpc>
            </a:pPr>
            <a:endParaRPr lang="en-US" sz="900">
              <a:solidFill>
                <a:srgbClr val="424C5D"/>
              </a:solidFill>
              <a:latin typeface="Trebuchet MS"/>
              <a:ea typeface="Trebuchet MS"/>
              <a:cs typeface="Trebuchet MS"/>
              <a:sym typeface="Trebuchet MS"/>
            </a:endParaRPr>
          </a:p>
          <a:p>
            <a:pPr indent="-69850" rtl="0">
              <a:lnSpc>
                <a:spcPct val="115000"/>
              </a:lnSpc>
              <a:buClr>
                <a:schemeClr val="dk1"/>
              </a:buClr>
              <a:buSzPct val="122222"/>
              <a:buFont typeface="Arial"/>
              <a:buNone/>
            </a:pPr>
            <a:r>
              <a:rPr lang="fr" sz="900" b="0" i="0" u="none" strike="noStrike">
                <a:solidFill>
                  <a:srgbClr val="424C5D"/>
                </a:solidFill>
                <a:highlight>
                  <a:srgbClr val="000000">
                    <a:alpha val="0"/>
                  </a:srgbClr>
                </a:highlight>
                <a:latin typeface="Trebuchet MS"/>
                <a:ea typeface="Trebuchet MS"/>
                <a:cs typeface="Trebuchet MS"/>
                <a:sym typeface="Trebuchet MS"/>
              </a:rPr>
              <a:t>Un membre du GTS de Bogor explique son poster lors de la réunion de partage des connaissances. © 2014 Sarah Harlan, JHUCCP.</a:t>
            </a:r>
          </a:p>
          <a:p>
            <a:endParaRPr lang="en-US"/>
          </a:p>
        </p:txBody>
      </p:sp>
      <p:pic>
        <p:nvPicPr>
          <p:cNvPr id="5" name="Content Placeholder 10" descr="2014-10-21 21.43.56.jp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328766" y="1690688"/>
            <a:ext cx="3186584" cy="3571129"/>
          </a:xfrm>
          <a:prstGeom prst="rect">
            <a:avLst/>
          </a:prstGeom>
          <a:noFill/>
          <a:ln>
            <a:noFill/>
          </a:ln>
        </p:spPr>
      </p:pic>
    </p:spTree>
    <p:extLst>
      <p:ext uri="{BB962C8B-B14F-4D97-AF65-F5344CB8AC3E}">
        <p14:creationId xmlns:p14="http://schemas.microsoft.com/office/powerpoint/2010/main" val="369592510"/>
      </p:ext>
    </p:extLst>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Shape 44"/>
        <p:cNvGrpSpPr/>
        <p:nvPr/>
      </p:nvGrpSpPr>
      <p:grpSpPr>
        <a:xfrm>
          <a:off x="0" y="0"/>
          <a:ext cx="0" cy="0"/>
        </a:xfrm>
      </p:grpSpPr>
      <p:sp>
        <p:nvSpPr>
          <p:cNvPr id="45" name="Shape 45"/>
          <p:cNvSpPr txBox="1">
            <a:spLocks noGrp="1"/>
          </p:cNvSpPr>
          <p:nvPr>
            <p:ph type="title"/>
          </p:nvPr>
        </p:nvSpPr>
        <p:spPr>
          <a:xfrm>
            <a:off x="571500" y="530352"/>
            <a:ext cx="8001000" cy="914401"/>
          </a:xfrm>
          <a:prstGeom prst="rect">
            <a:avLst/>
          </a:prstGeom>
        </p:spPr>
        <p:txBody>
          <a:bodyPr lIns="91425" tIns="91425" rIns="91425" bIns="91425" anchor="t" anchorCtr="0">
            <a:noAutofit/>
          </a:bodyPr>
          <a:lstStyle/>
          <a:p>
            <a:pPr lvl="0" rtl="0">
              <a:lnSpc>
                <a:spcPct val="100000"/>
              </a:lnSpc>
              <a:spcBef>
                <a:spcPct val="0"/>
              </a:spcBef>
              <a:buNone/>
            </a:pPr>
            <a:r>
              <a:rPr lang="fr" sz="3600" b="0" i="0" u="none" strike="noStrike">
                <a:highlight>
                  <a:srgbClr val="000000">
                    <a:alpha val="0"/>
                  </a:srgbClr>
                </a:highlight>
                <a:latin typeface="Gill Sans MT"/>
                <a:ea typeface="Gill Sans MT"/>
                <a:cs typeface="Gill Sans MT"/>
              </a:rPr>
              <a:t>Étape 1 : L'ICMM évalue les besoins</a:t>
            </a:r>
          </a:p>
        </p:txBody>
      </p:sp>
      <p:sp>
        <p:nvSpPr>
          <p:cNvPr id="46" name="Shape 46"/>
          <p:cNvSpPr txBox="1">
            <a:spLocks noGrp="1"/>
          </p:cNvSpPr>
          <p:nvPr>
            <p:ph type="body" idx="1"/>
          </p:nvPr>
        </p:nvSpPr>
        <p:spPr>
          <a:xfrm>
            <a:off x="594360" y="1537448"/>
            <a:ext cx="7406640" cy="4234500"/>
          </a:xfrm>
          <a:prstGeom prst="rect">
            <a:avLst/>
          </a:prstGeom>
        </p:spPr>
        <p:txBody>
          <a:bodyPr lIns="91425" tIns="91425" rIns="91425" bIns="91425" anchor="t" anchorCtr="0">
            <a:noAutofit/>
          </a:bodyPr>
          <a:lstStyle/>
          <a:p>
            <a:pPr marL="457200" lvl="0" indent="-381000" rtl="0">
              <a:lnSpc>
                <a:spcPct val="115000"/>
              </a:lnSpc>
              <a:spcBef>
                <a:spcPct val="0"/>
              </a:spcBef>
              <a:spcAft>
                <a:spcPts val="400"/>
              </a:spcAft>
              <a:buClr>
                <a:srgbClr val="007EA5"/>
              </a:buClr>
              <a:buSzPct val="125000"/>
              <a:buFont typeface="Arial"/>
              <a:buChar char="•"/>
            </a:pPr>
            <a:r>
              <a:rPr lang="fr" sz="3200" b="0" i="0" u="none" strike="noStrike">
                <a:solidFill>
                  <a:srgbClr val="007EA5"/>
                </a:solidFill>
                <a:highlight>
                  <a:srgbClr val="000000">
                    <a:alpha val="0"/>
                  </a:srgbClr>
                </a:highlight>
                <a:latin typeface="Gill Sans MT"/>
                <a:ea typeface="Gill Sans MT"/>
                <a:cs typeface="Gill Sans MT"/>
                <a:sym typeface="Trebuchet MS"/>
              </a:rPr>
              <a:t>Évaluation des besoins</a:t>
            </a:r>
          </a:p>
          <a:p>
            <a:pPr marL="914400" lvl="1" indent="-381000" rtl="0">
              <a:lnSpc>
                <a:spcPct val="115000"/>
              </a:lnSpc>
              <a:spcBef>
                <a:spcPct val="0"/>
              </a:spcBef>
              <a:spcAft>
                <a:spcPts val="400"/>
              </a:spcAft>
              <a:buSzPct val="125000"/>
              <a:buFont typeface="Arial"/>
              <a:buChar char="•"/>
            </a:pPr>
            <a:r>
              <a:rPr lang="fr" sz="2800" b="0" i="0" u="none" strike="noStrike">
                <a:highlight>
                  <a:srgbClr val="000000">
                    <a:alpha val="0"/>
                  </a:srgbClr>
                </a:highlight>
                <a:latin typeface="Gill Sans MT"/>
                <a:ea typeface="Gill Sans MT"/>
                <a:cs typeface="Gill Sans MT"/>
                <a:sym typeface="Trebuchet MS"/>
              </a:rPr>
              <a:t>Évaluation de base du projet</a:t>
            </a:r>
          </a:p>
          <a:p>
            <a:pPr marL="914400" lvl="1" indent="-381000" rtl="0">
              <a:lnSpc>
                <a:spcPct val="115000"/>
              </a:lnSpc>
              <a:spcBef>
                <a:spcPct val="0"/>
              </a:spcBef>
              <a:spcAft>
                <a:spcPts val="400"/>
              </a:spcAft>
              <a:buSzPct val="125000"/>
              <a:buFont typeface="Arial"/>
              <a:buChar char="•"/>
            </a:pPr>
            <a:r>
              <a:rPr lang="fr" sz="2800" b="0" i="0" u="none" strike="noStrike">
                <a:solidFill>
                  <a:srgbClr val="007EA5"/>
                </a:solidFill>
                <a:highlight>
                  <a:srgbClr val="000000">
                    <a:alpha val="0"/>
                  </a:srgbClr>
                </a:highlight>
                <a:latin typeface="Gill Sans MT"/>
                <a:ea typeface="Gill Sans MT"/>
                <a:cs typeface="Gill Sans MT"/>
                <a:sym typeface="Trebuchet MS"/>
              </a:rPr>
              <a:t>Consultations avec les principales parties prenantes</a:t>
            </a:r>
          </a:p>
          <a:p>
            <a:pPr marL="914400" lvl="1" indent="-381000" rtl="0">
              <a:lnSpc>
                <a:spcPct val="115000"/>
              </a:lnSpc>
              <a:spcBef>
                <a:spcPct val="0"/>
              </a:spcBef>
              <a:spcAft>
                <a:spcPts val="400"/>
              </a:spcAft>
              <a:buSzPct val="125000"/>
              <a:buFont typeface="Arial"/>
              <a:buChar char="•"/>
            </a:pPr>
            <a:r>
              <a:rPr lang="fr" sz="2800" b="0" i="0" u="none" strike="noStrike">
                <a:highlight>
                  <a:srgbClr val="000000">
                    <a:alpha val="0"/>
                  </a:srgbClr>
                </a:highlight>
                <a:latin typeface="Gill Sans MT"/>
                <a:ea typeface="Gill Sans MT"/>
                <a:cs typeface="Gill Sans MT"/>
                <a:sym typeface="Trebuchet MS"/>
              </a:rPr>
              <a:t>Examen de bureau</a:t>
            </a:r>
            <a:endParaRPr lang="en-US" sz="2800">
              <a:solidFill>
                <a:srgbClr val="007EA5"/>
              </a:solidFill>
              <a:latin typeface="Gill Sans MT"/>
              <a:ea typeface="Gill Sans MT"/>
              <a:cs typeface="Gill Sans MT"/>
              <a:sym typeface="Trebuchet MS"/>
            </a:endParaRPr>
          </a:p>
          <a:p>
            <a:pPr lvl="0">
              <a:spcBef>
                <a:spcPct val="0"/>
              </a:spcBef>
              <a:buNone/>
            </a:pPr>
            <a:endParaRPr sz="2400">
              <a:latin typeface="Gill Sans MT"/>
              <a:ea typeface="Gill Sans MT"/>
              <a:cs typeface="Gill Sans MT"/>
            </a:endParaRPr>
          </a:p>
        </p:txBody>
      </p:sp>
    </p:spTree>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Shape 51"/>
        <p:cNvGrpSpPr/>
        <p:nvPr/>
      </p:nvGrpSpPr>
      <p:grpSpPr>
        <a:xfrm>
          <a:off x="0" y="0"/>
          <a:ext cx="0" cy="0"/>
        </a:xfrm>
      </p:grpSpPr>
      <p:sp>
        <p:nvSpPr>
          <p:cNvPr id="52" name="Shape 52"/>
          <p:cNvSpPr txBox="1">
            <a:spLocks noGrp="1"/>
          </p:cNvSpPr>
          <p:nvPr>
            <p:ph type="title"/>
          </p:nvPr>
        </p:nvSpPr>
        <p:spPr>
          <a:xfrm>
            <a:off x="571500" y="533400"/>
            <a:ext cx="8001000" cy="914400"/>
          </a:xfrm>
          <a:prstGeom prst="rect">
            <a:avLst/>
          </a:prstGeom>
        </p:spPr>
        <p:txBody>
          <a:bodyPr lIns="91425" tIns="91425" rIns="91425" bIns="91425" anchor="t" anchorCtr="0">
            <a:noAutofit/>
          </a:bodyPr>
          <a:lstStyle/>
          <a:p>
            <a:pPr lvl="0" rtl="0">
              <a:lnSpc>
                <a:spcPct val="100000"/>
              </a:lnSpc>
              <a:spcBef>
                <a:spcPct val="0"/>
              </a:spcBef>
              <a:buNone/>
            </a:pPr>
            <a:r>
              <a:rPr lang="fr" sz="3600" b="0" i="0" u="none" strike="noStrike">
                <a:highlight>
                  <a:srgbClr val="000000">
                    <a:alpha val="0"/>
                  </a:srgbClr>
                </a:highlight>
                <a:latin typeface="Gill Sans MT"/>
                <a:ea typeface="Gill Sans MT"/>
                <a:cs typeface="Gill Sans MT"/>
              </a:rPr>
              <a:t>Étape 1. Les résultats de l'évaluation des besoins de l'ICMM</a:t>
            </a:r>
          </a:p>
        </p:txBody>
      </p:sp>
      <p:sp>
        <p:nvSpPr>
          <p:cNvPr id="53" name="Shape 53"/>
          <p:cNvSpPr txBox="1">
            <a:spLocks noGrp="1"/>
          </p:cNvSpPr>
          <p:nvPr>
            <p:ph type="body" idx="1"/>
          </p:nvPr>
        </p:nvSpPr>
        <p:spPr>
          <a:xfrm>
            <a:off x="594360" y="1536192"/>
            <a:ext cx="3977640" cy="4483608"/>
          </a:xfrm>
          <a:prstGeom prst="rect">
            <a:avLst/>
          </a:prstGeom>
        </p:spPr>
        <p:txBody>
          <a:bodyPr lIns="91425" tIns="91425" rIns="91425" bIns="91425" anchor="t" anchorCtr="0">
            <a:noAutofit/>
          </a:bodyPr>
          <a:lstStyle/>
          <a:p>
            <a:pPr marL="530352" indent="-457200" rtl="0">
              <a:lnSpc>
                <a:spcPct val="115000"/>
              </a:lnSpc>
              <a:spcBef>
                <a:spcPct val="0"/>
              </a:spcBef>
              <a:spcAft>
                <a:spcPts val="400"/>
              </a:spcAft>
            </a:pPr>
            <a:r>
              <a:rPr lang="fr" sz="2400" b="1" i="0" u="none" strike="noStrike">
                <a:solidFill>
                  <a:srgbClr val="007EA5"/>
                </a:solidFill>
                <a:highlight>
                  <a:srgbClr val="000000">
                    <a:alpha val="0"/>
                  </a:srgbClr>
                </a:highlight>
                <a:latin typeface="Gill Sans MT"/>
                <a:ea typeface="Gill Sans MT"/>
                <a:cs typeface="Gill Sans MT"/>
              </a:rPr>
              <a:t>Obstacles à la GC : </a:t>
            </a:r>
            <a:r>
              <a:rPr lang="fr" sz="2400" b="0" i="0" u="none" strike="noStrike">
                <a:solidFill>
                  <a:srgbClr val="007EA5"/>
                </a:solidFill>
                <a:highlight>
                  <a:srgbClr val="000000">
                    <a:alpha val="0"/>
                  </a:srgbClr>
                </a:highlight>
                <a:latin typeface="Gill Sans MT"/>
                <a:ea typeface="Gill Sans MT"/>
                <a:cs typeface="Gill Sans MT"/>
              </a:rPr>
              <a:t>absence de système formel de partage de l'information, connectivité Internet et ressources limitées.</a:t>
            </a:r>
          </a:p>
          <a:p>
            <a:pPr marL="530352" indent="-457200" rtl="0">
              <a:lnSpc>
                <a:spcPct val="115000"/>
              </a:lnSpc>
              <a:spcBef>
                <a:spcPct val="0"/>
              </a:spcBef>
              <a:spcAft>
                <a:spcPts val="400"/>
              </a:spcAft>
            </a:pPr>
            <a:r>
              <a:rPr lang="fr" sz="2400" b="1" i="0" u="none" strike="noStrike">
                <a:solidFill>
                  <a:srgbClr val="007EA5"/>
                </a:solidFill>
                <a:highlight>
                  <a:srgbClr val="000000">
                    <a:alpha val="0"/>
                  </a:srgbClr>
                </a:highlight>
                <a:latin typeface="Gill Sans MT"/>
                <a:ea typeface="Gill Sans MT"/>
                <a:cs typeface="Gill Sans MT"/>
              </a:rPr>
              <a:t>Facteurs de facilitation : </a:t>
            </a:r>
            <a:r>
              <a:rPr lang="fr" sz="2400" b="0" i="0" u="none" strike="noStrike">
                <a:solidFill>
                  <a:srgbClr val="007EA5"/>
                </a:solidFill>
                <a:highlight>
                  <a:srgbClr val="000000">
                    <a:alpha val="0"/>
                  </a:srgbClr>
                </a:highlight>
                <a:latin typeface="Gill Sans MT"/>
                <a:ea typeface="Gill Sans MT"/>
                <a:cs typeface="Gill Sans MT"/>
              </a:rPr>
              <a:t>Les réseaux informels au sein de chaque district ont facilité le partage d'informations.</a:t>
            </a:r>
          </a:p>
        </p:txBody>
      </p:sp>
      <p:sp>
        <p:nvSpPr>
          <p:cNvPr id="54" name="Shape 54"/>
          <p:cNvSpPr txBox="1">
            <a:spLocks noGrp="1"/>
          </p:cNvSpPr>
          <p:nvPr>
            <p:ph type="body" idx="2"/>
          </p:nvPr>
        </p:nvSpPr>
        <p:spPr>
          <a:xfrm>
            <a:off x="4629150" y="1536192"/>
            <a:ext cx="3886200" cy="4234500"/>
          </a:xfrm>
          <a:prstGeom prst="rect">
            <a:avLst/>
          </a:prstGeom>
        </p:spPr>
        <p:txBody>
          <a:bodyPr lIns="91425" tIns="91425" rIns="91425" bIns="91425" anchor="t" anchorCtr="0">
            <a:noAutofit/>
          </a:bodyPr>
          <a:lstStyle/>
          <a:p>
            <a:pPr marL="457200" lvl="0" indent="-384048" rtl="0">
              <a:lnSpc>
                <a:spcPct val="115000"/>
              </a:lnSpc>
              <a:spcBef>
                <a:spcPct val="0"/>
              </a:spcBef>
              <a:spcAft>
                <a:spcPts val="400"/>
              </a:spcAft>
              <a:buClr>
                <a:srgbClr val="007EA5"/>
              </a:buClr>
              <a:buSzPct val="125000"/>
              <a:buFont typeface="Arial"/>
              <a:buChar char="•"/>
            </a:pPr>
            <a:r>
              <a:rPr lang="fr" sz="2400" b="1" i="0" u="none" strike="noStrike">
                <a:solidFill>
                  <a:srgbClr val="007EA5"/>
                </a:solidFill>
                <a:highlight>
                  <a:srgbClr val="000000">
                    <a:alpha val="0"/>
                  </a:srgbClr>
                </a:highlight>
                <a:latin typeface="Gill Sans MT"/>
                <a:ea typeface="Gill Sans MT"/>
                <a:cs typeface="Gill Sans MT"/>
                <a:sym typeface="Trebuchet MS"/>
              </a:rPr>
              <a:t>Les canaux de GC :</a:t>
            </a:r>
          </a:p>
          <a:p>
            <a:pPr marL="914400" lvl="1" indent="-384048" rtl="0">
              <a:lnSpc>
                <a:spcPct val="115000"/>
              </a:lnSpc>
              <a:spcBef>
                <a:spcPct val="0"/>
              </a:spcBef>
              <a:spcAft>
                <a:spcPts val="400"/>
              </a:spcAft>
              <a:buClr>
                <a:srgbClr val="007EA5"/>
              </a:buClr>
              <a:buSzTx/>
              <a:buFont typeface="Courier New" charset="0"/>
              <a:buChar char="o"/>
            </a:pPr>
            <a:r>
              <a:rPr lang="fr" sz="2200" b="0" i="0" u="none" strike="noStrike">
                <a:solidFill>
                  <a:srgbClr val="007EA5"/>
                </a:solidFill>
                <a:highlight>
                  <a:srgbClr val="000000">
                    <a:alpha val="0"/>
                  </a:srgbClr>
                </a:highlight>
                <a:latin typeface="Gill Sans MT"/>
                <a:ea typeface="Gill Sans MT"/>
                <a:cs typeface="Gill Sans MT"/>
                <a:sym typeface="Trebuchet MS"/>
              </a:rPr>
              <a:t>Réunions régionales des parties prenantes</a:t>
            </a:r>
          </a:p>
          <a:p>
            <a:pPr marL="914400" lvl="1" indent="-384048" rtl="0">
              <a:lnSpc>
                <a:spcPct val="115000"/>
              </a:lnSpc>
              <a:spcBef>
                <a:spcPct val="0"/>
              </a:spcBef>
              <a:spcAft>
                <a:spcPts val="400"/>
              </a:spcAft>
              <a:buClr>
                <a:srgbClr val="007EA5"/>
              </a:buClr>
              <a:buSzTx/>
              <a:buFont typeface="Courier New" charset="0"/>
              <a:buChar char="o"/>
            </a:pPr>
            <a:r>
              <a:rPr lang="fr" sz="2200" b="0" i="0" u="none" strike="noStrike">
                <a:solidFill>
                  <a:srgbClr val="007EA5"/>
                </a:solidFill>
                <a:highlight>
                  <a:srgbClr val="000000">
                    <a:alpha val="0"/>
                  </a:srgbClr>
                </a:highlight>
                <a:latin typeface="Gill Sans MT"/>
                <a:ea typeface="Gill Sans MT"/>
                <a:cs typeface="Gill Sans MT"/>
                <a:sym typeface="Trebuchet MS"/>
              </a:rPr>
              <a:t>Bulletins d'information</a:t>
            </a:r>
          </a:p>
          <a:p>
            <a:pPr marL="914400" lvl="1" indent="-384048" rtl="0">
              <a:lnSpc>
                <a:spcPct val="115000"/>
              </a:lnSpc>
              <a:spcBef>
                <a:spcPct val="0"/>
              </a:spcBef>
              <a:spcAft>
                <a:spcPts val="400"/>
              </a:spcAft>
              <a:buClr>
                <a:srgbClr val="007EA5"/>
              </a:buClr>
              <a:buSzTx/>
              <a:buFont typeface="Courier New" charset="0"/>
              <a:buChar char="o"/>
            </a:pPr>
            <a:r>
              <a:rPr lang="fr" sz="2200" b="0" i="0" u="none" strike="noStrike">
                <a:solidFill>
                  <a:srgbClr val="007EA5"/>
                </a:solidFill>
                <a:highlight>
                  <a:srgbClr val="000000">
                    <a:alpha val="0"/>
                  </a:srgbClr>
                </a:highlight>
                <a:latin typeface="Gill Sans MT"/>
                <a:ea typeface="Gill Sans MT"/>
                <a:cs typeface="Gill Sans MT"/>
                <a:sym typeface="Trebuchet MS"/>
              </a:rPr>
              <a:t>Communautés de pratique en ligne</a:t>
            </a:r>
          </a:p>
          <a:p>
            <a:pPr marL="914400" lvl="1" indent="-384048" rtl="0">
              <a:lnSpc>
                <a:spcPct val="115000"/>
              </a:lnSpc>
              <a:spcBef>
                <a:spcPct val="0"/>
              </a:spcBef>
              <a:spcAft>
                <a:spcPts val="400"/>
              </a:spcAft>
              <a:buClr>
                <a:srgbClr val="007EA5"/>
              </a:buClr>
              <a:buSzTx/>
              <a:buFont typeface="Courier New" charset="0"/>
              <a:buChar char="o"/>
            </a:pPr>
            <a:r>
              <a:rPr lang="fr" sz="2200" b="0" i="0" u="none" strike="noStrike">
                <a:solidFill>
                  <a:srgbClr val="007EA5"/>
                </a:solidFill>
                <a:highlight>
                  <a:srgbClr val="000000">
                    <a:alpha val="0"/>
                  </a:srgbClr>
                </a:highlight>
                <a:latin typeface="Gill Sans MT"/>
                <a:ea typeface="Gill Sans MT"/>
                <a:cs typeface="Gill Sans MT"/>
                <a:sym typeface="Trebuchet MS"/>
              </a:rPr>
              <a:t>Sites Web des partenaires</a:t>
            </a:r>
          </a:p>
          <a:p>
            <a:pPr lvl="0">
              <a:spcBef>
                <a:spcPct val="0"/>
              </a:spcBef>
              <a:buNone/>
            </a:pPr>
            <a:endParaRPr>
              <a:latin typeface="Gill Sans MT"/>
              <a:ea typeface="Gill Sans MT"/>
              <a:cs typeface="Gill Sans MT"/>
            </a:endParaRPr>
          </a:p>
        </p:txBody>
      </p:sp>
    </p:spTree>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Shape 58"/>
        <p:cNvGrpSpPr/>
        <p:nvPr/>
      </p:nvGrpSpPr>
      <p:grpSpPr>
        <a:xfrm>
          <a:off x="0" y="0"/>
          <a:ext cx="0" cy="0"/>
        </a:xfrm>
      </p:grpSpPr>
      <p:sp>
        <p:nvSpPr>
          <p:cNvPr id="59" name="Shape 59"/>
          <p:cNvSpPr txBox="1">
            <a:spLocks noGrp="1"/>
          </p:cNvSpPr>
          <p:nvPr>
            <p:ph type="title"/>
          </p:nvPr>
        </p:nvSpPr>
        <p:spPr>
          <a:xfrm>
            <a:off x="576072" y="530352"/>
            <a:ext cx="8001000" cy="914400"/>
          </a:xfrm>
          <a:prstGeom prst="rect">
            <a:avLst/>
          </a:prstGeom>
        </p:spPr>
        <p:txBody>
          <a:bodyPr lIns="91425" tIns="91425" rIns="91425" bIns="91425" anchor="t" anchorCtr="0">
            <a:noAutofit/>
          </a:bodyPr>
          <a:lstStyle/>
          <a:p>
            <a:pPr lvl="0" rtl="0">
              <a:lnSpc>
                <a:spcPct val="100000"/>
              </a:lnSpc>
              <a:spcBef>
                <a:spcPct val="0"/>
              </a:spcBef>
              <a:buClr>
                <a:schemeClr val="dk1"/>
              </a:buClr>
              <a:buSzPct val="25000"/>
              <a:buFont typeface="Arial"/>
              <a:buNone/>
            </a:pPr>
            <a:r>
              <a:rPr lang="fr" sz="3600" b="0" i="0" u="none" strike="noStrike">
                <a:solidFill>
                  <a:srgbClr val="007EA5"/>
                </a:solidFill>
                <a:highlight>
                  <a:srgbClr val="000000">
                    <a:alpha val="0"/>
                  </a:srgbClr>
                </a:highlight>
                <a:latin typeface="Gill Sans MT"/>
                <a:ea typeface="Gill Sans MT"/>
                <a:cs typeface="Gill Sans MT"/>
              </a:rPr>
              <a:t>Étape 1. Conclusions générales de l'évaluation des besoins de l'ICMM</a:t>
            </a:r>
          </a:p>
          <a:p>
            <a:pPr lvl="0">
              <a:spcBef>
                <a:spcPct val="0"/>
              </a:spcBef>
              <a:buNone/>
            </a:pPr>
            <a:endParaRPr/>
          </a:p>
        </p:txBody>
      </p:sp>
      <p:sp>
        <p:nvSpPr>
          <p:cNvPr id="60" name="Shape 60"/>
          <p:cNvSpPr txBox="1">
            <a:spLocks noGrp="1"/>
          </p:cNvSpPr>
          <p:nvPr>
            <p:ph type="body" idx="1"/>
          </p:nvPr>
        </p:nvSpPr>
        <p:spPr>
          <a:xfrm>
            <a:off x="576072" y="1905000"/>
            <a:ext cx="3976625" cy="3200400"/>
          </a:xfrm>
          <a:prstGeom prst="rect">
            <a:avLst/>
          </a:prstGeom>
        </p:spPr>
        <p:txBody>
          <a:bodyPr lIns="91425" tIns="91425" rIns="91425" bIns="91425" anchor="t" anchorCtr="0">
            <a:noAutofit/>
          </a:bodyPr>
          <a:lstStyle/>
          <a:p>
            <a:pPr marL="457200" lvl="0" indent="-361950" rtl="0">
              <a:lnSpc>
                <a:spcPct val="115000"/>
              </a:lnSpc>
              <a:spcBef>
                <a:spcPct val="0"/>
              </a:spcBef>
              <a:buClr>
                <a:srgbClr val="007EA5"/>
              </a:buClr>
              <a:buSzPct val="125000"/>
              <a:buFont typeface="Arial"/>
              <a:buChar char="•"/>
            </a:pPr>
            <a:r>
              <a:rPr lang="fr" sz="2200" b="0" i="0" u="none" strike="noStrike">
                <a:solidFill>
                  <a:srgbClr val="007EA5"/>
                </a:solidFill>
                <a:highlight>
                  <a:srgbClr val="000000">
                    <a:alpha val="0"/>
                  </a:srgbClr>
                </a:highlight>
                <a:latin typeface="Gill Sans MT"/>
                <a:ea typeface="Gill Sans MT"/>
                <a:cs typeface="Gill Sans MT"/>
                <a:sym typeface="Trebuchet MS"/>
              </a:rPr>
              <a:t>Nécessité d'organiser des ateliers et des séminaires de base sur les principaux thèmes de la planification familiale.</a:t>
            </a:r>
          </a:p>
          <a:p>
            <a:pPr marL="457200" lvl="0" indent="-361950" rtl="0">
              <a:lnSpc>
                <a:spcPct val="115000"/>
              </a:lnSpc>
              <a:spcBef>
                <a:spcPct val="0"/>
              </a:spcBef>
              <a:buClr>
                <a:srgbClr val="007EA5"/>
              </a:buClr>
              <a:buSzPct val="125000"/>
              <a:buFont typeface="Arial"/>
              <a:buChar char="•"/>
            </a:pPr>
            <a:r>
              <a:rPr lang="fr" sz="2200" b="0" i="0" u="none" strike="noStrike">
                <a:highlight>
                  <a:srgbClr val="000000">
                    <a:alpha val="0"/>
                  </a:srgbClr>
                </a:highlight>
                <a:latin typeface="Gill Sans MT"/>
                <a:sym typeface="Trebuchet MS"/>
              </a:rPr>
              <a:t>Nécessité de revitaliser les réseaux de partage d'informations au niveau des districts et des communautés. </a:t>
            </a:r>
          </a:p>
          <a:p>
            <a:pPr lvl="0">
              <a:spcBef>
                <a:spcPct val="0"/>
              </a:spcBef>
              <a:buNone/>
            </a:pPr>
            <a:endParaRPr>
              <a:latin typeface="Gill Sans MT" charset="0"/>
              <a:ea typeface="Gill Sans MT" charset="0"/>
              <a:cs typeface="Gill Sans MT" charset="0"/>
            </a:endParaRPr>
          </a:p>
        </p:txBody>
      </p:sp>
      <p:pic>
        <p:nvPicPr>
          <p:cNvPr id="5" name="Picture 14"/>
          <p:cNvPicPr>
            <a:picLocks noChangeAspect="1"/>
          </p:cNvPicPr>
          <p:nvPr/>
        </p:nvPicPr>
        <p:blipFill>
          <a:blip r:embed="rId3">
            <a:extLst>
              <a:ext uri="{28A0092B-C50C-407E-A947-70E740481C1C}">
                <a14:useLocalDpi xmlns:a14="http://schemas.microsoft.com/office/drawing/2010/main"/>
              </a:ext>
            </a:extLst>
          </a:blip>
          <a:stretch>
            <a:fillRect/>
          </a:stretch>
        </p:blipFill>
        <p:spPr bwMode="auto">
          <a:xfrm>
            <a:off x="4719782" y="1708421"/>
            <a:ext cx="4297218" cy="286357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extBox 5"/>
          <p:cNvSpPr txBox="1"/>
          <p:nvPr/>
        </p:nvSpPr>
        <p:spPr>
          <a:xfrm>
            <a:off x="7442362" y="4859179"/>
            <a:ext cx="3403275" cy="246221"/>
          </a:xfrm>
          <a:prstGeom prst="rect">
            <a:avLst/>
          </a:prstGeom>
          <a:noFill/>
        </p:spPr>
        <p:txBody>
          <a:bodyPr wrap="square" rtlCol="0">
            <a:noAutofit/>
          </a:bodyPr>
          <a:lstStyle/>
          <a:p>
            <a:pPr rtl="0"/>
            <a:r>
              <a:rPr lang="fr" sz="1000" b="0" i="0" u="none" strike="noStrike">
                <a:highlight>
                  <a:srgbClr val="000000">
                    <a:alpha val="0"/>
                  </a:srgbClr>
                </a:highlight>
                <a:latin typeface="Gill Sans MT"/>
                <a:ea typeface="Gill Sans MT"/>
                <a:cs typeface="Gill Sans MT"/>
              </a:rPr>
              <a:t>Crédit photo : K4Health</a:t>
            </a:r>
          </a:p>
        </p:txBody>
      </p:sp>
    </p:spTree>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Shape 65"/>
        <p:cNvGrpSpPr/>
        <p:nvPr/>
      </p:nvGrpSpPr>
      <p:grpSpPr>
        <a:xfrm>
          <a:off x="0" y="0"/>
          <a:ext cx="0" cy="0"/>
        </a:xfrm>
      </p:grpSpPr>
      <p:sp>
        <p:nvSpPr>
          <p:cNvPr id="66" name="Shape 66"/>
          <p:cNvSpPr txBox="1">
            <a:spLocks noGrp="1"/>
          </p:cNvSpPr>
          <p:nvPr>
            <p:ph type="title"/>
          </p:nvPr>
        </p:nvSpPr>
        <p:spPr>
          <a:xfrm>
            <a:off x="201706" y="285696"/>
            <a:ext cx="8763000" cy="914400"/>
          </a:xfrm>
          <a:prstGeom prst="rect">
            <a:avLst/>
          </a:prstGeom>
        </p:spPr>
        <p:txBody>
          <a:bodyPr lIns="91440" tIns="91425" rIns="91425" bIns="91425" anchor="t" anchorCtr="0">
            <a:noAutofit/>
          </a:bodyPr>
          <a:lstStyle/>
          <a:p>
            <a:pPr lvl="0" rtl="0">
              <a:lnSpc>
                <a:spcPct val="100000"/>
              </a:lnSpc>
              <a:spcBef>
                <a:spcPct val="0"/>
              </a:spcBef>
              <a:buClr>
                <a:schemeClr val="dk1"/>
              </a:buClr>
              <a:buSzPct val="25000"/>
              <a:buFont typeface="Arial"/>
              <a:buNone/>
            </a:pPr>
            <a:r>
              <a:rPr lang="fr" sz="3600" b="0" i="0" u="none" strike="noStrike">
                <a:solidFill>
                  <a:srgbClr val="007EA5"/>
                </a:solidFill>
                <a:highlight>
                  <a:srgbClr val="000000">
                    <a:alpha val="0"/>
                  </a:srgbClr>
                </a:highlight>
                <a:latin typeface="Gill Sans MT"/>
                <a:ea typeface="Gill Sans MT"/>
                <a:cs typeface="Gill Sans MT"/>
              </a:rPr>
              <a:t>Étape 2 : Composantes clés de la stratégie de l'ICMM </a:t>
            </a:r>
            <a:endParaRPr lang="en-US" sz="3600">
              <a:solidFill>
                <a:srgbClr val="007EA5"/>
              </a:solidFill>
              <a:latin typeface="Gill Sans MT"/>
              <a:ea typeface="Gill Sans MT"/>
              <a:cs typeface="Gill Sans MT"/>
            </a:endParaRPr>
          </a:p>
          <a:p>
            <a:pPr lvl="0">
              <a:spcBef>
                <a:spcPct val="0"/>
              </a:spcBef>
              <a:buNone/>
            </a:pPr>
            <a:endParaRPr/>
          </a:p>
        </p:txBody>
      </p:sp>
      <p:sp>
        <p:nvSpPr>
          <p:cNvPr id="67" name="Shape 67"/>
          <p:cNvSpPr txBox="1">
            <a:spLocks noGrp="1"/>
          </p:cNvSpPr>
          <p:nvPr>
            <p:ph type="body" idx="1"/>
          </p:nvPr>
        </p:nvSpPr>
        <p:spPr>
          <a:xfrm>
            <a:off x="0" y="1092052"/>
            <a:ext cx="5349323" cy="4740058"/>
          </a:xfrm>
          <a:prstGeom prst="rect">
            <a:avLst/>
          </a:prstGeom>
        </p:spPr>
        <p:txBody>
          <a:bodyPr lIns="91425" tIns="91425" rIns="91425" bIns="91425" anchor="t" anchorCtr="0">
            <a:noAutofit/>
          </a:bodyPr>
          <a:lstStyle/>
          <a:p>
            <a:pPr marL="457200" lvl="0" indent="-384048" rtl="0">
              <a:lnSpc>
                <a:spcPct val="115000"/>
              </a:lnSpc>
              <a:spcBef>
                <a:spcPct val="0"/>
              </a:spcBef>
              <a:spcAft>
                <a:spcPts val="400"/>
              </a:spcAft>
              <a:buClr>
                <a:srgbClr val="007EA5"/>
              </a:buClr>
              <a:buSzPct val="125000"/>
              <a:buFont typeface="Arial"/>
              <a:buChar char="•"/>
            </a:pPr>
            <a:r>
              <a:rPr lang="fr" sz="2200" b="1" i="0" u="none" strike="noStrike">
                <a:solidFill>
                  <a:srgbClr val="007EA5"/>
                </a:solidFill>
                <a:highlight>
                  <a:srgbClr val="000000">
                    <a:alpha val="0"/>
                  </a:srgbClr>
                </a:highlight>
                <a:latin typeface="Gill Sans MT"/>
                <a:ea typeface="Gill Sans MT"/>
                <a:cs typeface="Gill Sans MT"/>
              </a:rPr>
              <a:t>Objectifs de la GC :</a:t>
            </a:r>
            <a:r>
              <a:rPr lang="fr" sz="2200" b="0" i="0" u="none" strike="noStrike">
                <a:solidFill>
                  <a:srgbClr val="007EA5"/>
                </a:solidFill>
                <a:highlight>
                  <a:srgbClr val="000000">
                    <a:alpha val="0"/>
                  </a:srgbClr>
                </a:highlight>
                <a:latin typeface="Gill Sans MT"/>
                <a:ea typeface="Gill Sans MT"/>
                <a:cs typeface="Gill Sans MT"/>
              </a:rPr>
              <a:t> Revitaliser les groupes de travail, organiser des réunions de diffusion de la recherche et réaliser une cartographie du réseau.</a:t>
            </a:r>
          </a:p>
          <a:p>
            <a:pPr marL="457200" lvl="0" indent="-384048" rtl="0">
              <a:lnSpc>
                <a:spcPct val="115000"/>
              </a:lnSpc>
              <a:spcBef>
                <a:spcPct val="0"/>
              </a:spcBef>
              <a:spcAft>
                <a:spcPts val="400"/>
              </a:spcAft>
              <a:buClr>
                <a:srgbClr val="007EA5"/>
              </a:buClr>
              <a:buSzPct val="125000"/>
              <a:buFont typeface="Arial"/>
              <a:buChar char="•"/>
            </a:pPr>
            <a:r>
              <a:rPr lang="fr" sz="2200" b="1" i="0" u="none" strike="noStrike">
                <a:highlight>
                  <a:srgbClr val="000000">
                    <a:alpha val="0"/>
                  </a:srgbClr>
                </a:highlight>
                <a:latin typeface="Gill Sans MT"/>
              </a:rPr>
              <a:t>Public : </a:t>
            </a:r>
            <a:r>
              <a:rPr lang="fr" sz="2200" b="0" i="0" u="none" strike="noStrike">
                <a:highlight>
                  <a:srgbClr val="000000">
                    <a:alpha val="0"/>
                  </a:srgbClr>
                </a:highlight>
                <a:latin typeface="Gill Sans MT"/>
              </a:rPr>
              <a:t>Autorités gouvernementales</a:t>
            </a:r>
          </a:p>
          <a:p>
            <a:pPr marL="457200" lvl="0" indent="-384048" rtl="0">
              <a:lnSpc>
                <a:spcPct val="115000"/>
              </a:lnSpc>
              <a:spcBef>
                <a:spcPct val="0"/>
              </a:spcBef>
              <a:spcAft>
                <a:spcPts val="400"/>
              </a:spcAft>
              <a:buClr>
                <a:srgbClr val="007EA5"/>
              </a:buClr>
              <a:buSzPct val="125000"/>
              <a:buFont typeface="Arial"/>
              <a:buChar char="•"/>
            </a:pPr>
            <a:r>
              <a:rPr lang="fr" sz="2200" b="1" i="0" u="none" strike="noStrike">
                <a:solidFill>
                  <a:srgbClr val="007EA5"/>
                </a:solidFill>
                <a:highlight>
                  <a:srgbClr val="000000">
                    <a:alpha val="0"/>
                  </a:srgbClr>
                </a:highlight>
                <a:latin typeface="Gill Sans MT"/>
                <a:ea typeface="Gill Sans MT"/>
                <a:cs typeface="Gill Sans MT"/>
              </a:rPr>
              <a:t>Cadre théorique : </a:t>
            </a:r>
            <a:r>
              <a:rPr lang="fr" sz="2200" b="0" i="0" u="none" strike="noStrike">
                <a:solidFill>
                  <a:srgbClr val="007EA5"/>
                </a:solidFill>
                <a:highlight>
                  <a:srgbClr val="000000">
                    <a:alpha val="0"/>
                  </a:srgbClr>
                </a:highlight>
                <a:latin typeface="Gill Sans MT"/>
                <a:ea typeface="Gill Sans MT"/>
                <a:cs typeface="Gill Sans MT"/>
              </a:rPr>
              <a:t>Diffusion des innovations</a:t>
            </a:r>
          </a:p>
          <a:p>
            <a:pPr marL="457200" lvl="0" indent="-384048" rtl="0">
              <a:lnSpc>
                <a:spcPct val="115000"/>
              </a:lnSpc>
              <a:spcBef>
                <a:spcPct val="0"/>
              </a:spcBef>
              <a:spcAft>
                <a:spcPts val="400"/>
              </a:spcAft>
              <a:buClr>
                <a:srgbClr val="007EA5"/>
              </a:buClr>
              <a:buSzPct val="125000"/>
              <a:buFont typeface="Arial"/>
              <a:buChar char="•"/>
            </a:pPr>
            <a:r>
              <a:rPr lang="fr" sz="2200" b="1" i="0" u="none" strike="noStrike">
                <a:highlight>
                  <a:srgbClr val="000000">
                    <a:alpha val="0"/>
                  </a:srgbClr>
                </a:highlight>
                <a:latin typeface="Gill Sans MT"/>
              </a:rPr>
              <a:t>Outils et techniques de GC : </a:t>
            </a:r>
            <a:r>
              <a:rPr lang="fr" sz="2200" b="0" i="0" u="none" strike="noStrike">
                <a:highlight>
                  <a:srgbClr val="000000">
                    <a:alpha val="0"/>
                  </a:srgbClr>
                </a:highlight>
                <a:latin typeface="Gill Sans MT"/>
              </a:rPr>
              <a:t>Cartographie du réseau, réunions du groupe de travail du district, fiches d'information/résumés de recherche, listes de diffusion par courriel.</a:t>
            </a:r>
          </a:p>
          <a:p>
            <a:pPr marL="457200" lvl="0" indent="-384048" rtl="0">
              <a:lnSpc>
                <a:spcPct val="115000"/>
              </a:lnSpc>
              <a:spcBef>
                <a:spcPct val="0"/>
              </a:spcBef>
              <a:spcAft>
                <a:spcPts val="400"/>
              </a:spcAft>
              <a:buClr>
                <a:srgbClr val="007EA5"/>
              </a:buClr>
              <a:buSzPct val="125000"/>
              <a:buFont typeface="Arial"/>
              <a:buChar char="•"/>
            </a:pPr>
            <a:r>
              <a:rPr lang="fr" sz="2200" b="1" i="0" u="none" strike="noStrike">
                <a:solidFill>
                  <a:srgbClr val="007EA5"/>
                </a:solidFill>
                <a:highlight>
                  <a:srgbClr val="000000">
                    <a:alpha val="0"/>
                  </a:srgbClr>
                </a:highlight>
                <a:latin typeface="Gill Sans MT"/>
                <a:ea typeface="Gill Sans MT"/>
                <a:cs typeface="Gill Sans MT"/>
              </a:rPr>
              <a:t>Budget :</a:t>
            </a:r>
            <a:r>
              <a:rPr lang="fr" sz="2200" b="0" i="0" u="none" strike="noStrike">
                <a:solidFill>
                  <a:srgbClr val="007EA5"/>
                </a:solidFill>
                <a:highlight>
                  <a:srgbClr val="000000">
                    <a:alpha val="0"/>
                  </a:srgbClr>
                </a:highlight>
                <a:latin typeface="Gill Sans MT"/>
                <a:ea typeface="Gill Sans MT"/>
                <a:cs typeface="Gill Sans MT"/>
              </a:rPr>
              <a:t> ~10 % dédié à la GC</a:t>
            </a:r>
            <a:endParaRPr lang="en-US" sz="2200">
              <a:solidFill>
                <a:srgbClr val="007EA5"/>
              </a:solidFill>
              <a:latin typeface="Gill Sans MT"/>
              <a:ea typeface="Gill Sans MT"/>
              <a:cs typeface="Gill Sans MT"/>
            </a:endParaRPr>
          </a:p>
        </p:txBody>
      </p:sp>
      <p:pic>
        <p:nvPicPr>
          <p:cNvPr id="7" name="Content Placeholder 9" descr="2014-10-23 03.58.09.jpg"/>
          <p:cNvPicPr>
            <a:picLocks noGrp="1" noChangeAspect="1"/>
          </p:cNvPicPr>
          <p:nvPr>
            <p:ph sz="half" idx="2"/>
          </p:nvPr>
        </p:nvPicPr>
        <p:blipFill>
          <a:blip r:embed="rId3">
            <a:extLst>
              <a:ext uri="{28A0092B-C50C-407E-A947-70E740481C1C}">
                <a14:useLocalDpi xmlns:a14="http://schemas.microsoft.com/office/drawing/2010/main"/>
              </a:ext>
            </a:extLst>
          </a:blip>
          <a:stretch>
            <a:fillRect/>
          </a:stretch>
        </p:blipFill>
        <p:spPr>
          <a:xfrm>
            <a:off x="5759068" y="1439971"/>
            <a:ext cx="3196673" cy="3582436"/>
          </a:xfrm>
        </p:spPr>
      </p:pic>
      <p:sp>
        <p:nvSpPr>
          <p:cNvPr id="9" name="TextBox 8"/>
          <p:cNvSpPr txBox="1"/>
          <p:nvPr/>
        </p:nvSpPr>
        <p:spPr>
          <a:xfrm>
            <a:off x="6705600" y="5257800"/>
            <a:ext cx="2362200" cy="276999"/>
          </a:xfrm>
          <a:prstGeom prst="rect">
            <a:avLst/>
          </a:prstGeom>
          <a:noFill/>
        </p:spPr>
        <p:txBody>
          <a:bodyPr wrap="square" rtlCol="0">
            <a:noAutofit/>
          </a:bodyPr>
          <a:lstStyle/>
          <a:p>
            <a:pPr rtl="0"/>
            <a:r>
              <a:rPr lang="fr" sz="1200" b="0" i="0" u="none" strike="noStrike">
                <a:highlight>
                  <a:srgbClr val="000000">
                    <a:alpha val="0"/>
                  </a:srgbClr>
                </a:highlight>
                <a:latin typeface="Gill Sans MT"/>
                <a:ea typeface="Gill Sans MT"/>
                <a:cs typeface="Gill Sans MT"/>
              </a:rPr>
              <a:t>Crédit photo : K4Health</a:t>
            </a:r>
          </a:p>
        </p:txBody>
      </p:sp>
    </p:spTree>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Shape 79"/>
        <p:cNvGrpSpPr/>
        <p:nvPr/>
      </p:nvGrpSpPr>
      <p:grpSpPr>
        <a:xfrm>
          <a:off x="0" y="0"/>
          <a:ext cx="0" cy="0"/>
        </a:xfrm>
      </p:grpSpPr>
      <p:sp>
        <p:nvSpPr>
          <p:cNvPr id="80" name="Shape 80"/>
          <p:cNvSpPr txBox="1">
            <a:spLocks noGrp="1"/>
          </p:cNvSpPr>
          <p:nvPr>
            <p:ph type="title"/>
          </p:nvPr>
        </p:nvSpPr>
        <p:spPr>
          <a:xfrm>
            <a:off x="157208" y="422974"/>
            <a:ext cx="9448800" cy="914400"/>
          </a:xfrm>
          <a:prstGeom prst="rect">
            <a:avLst/>
          </a:prstGeom>
        </p:spPr>
        <p:txBody>
          <a:bodyPr lIns="91440" tIns="91425" rIns="91425" bIns="91425" anchor="t" anchorCtr="0">
            <a:noAutofit/>
          </a:bodyPr>
          <a:lstStyle/>
          <a:p>
            <a:pPr lvl="0" rtl="0">
              <a:lnSpc>
                <a:spcPct val="100000"/>
              </a:lnSpc>
              <a:spcBef>
                <a:spcPct val="0"/>
              </a:spcBef>
              <a:buNone/>
            </a:pPr>
            <a:r>
              <a:rPr lang="fr" sz="3400" b="0" i="0" u="none" strike="noStrike">
                <a:highlight>
                  <a:srgbClr val="000000">
                    <a:alpha val="0"/>
                  </a:srgbClr>
                </a:highlight>
                <a:latin typeface="Gill Sans MT"/>
                <a:ea typeface="Gill Sans MT"/>
                <a:cs typeface="Gill Sans MT"/>
              </a:rPr>
              <a:t>Étape 3 : L'ICMM crée des outils et des techniques de GC.</a:t>
            </a:r>
            <a:endParaRPr lang="en-US" sz="3400">
              <a:latin typeface="Gill Sans MT"/>
              <a:ea typeface="Gill Sans MT"/>
              <a:cs typeface="Gill Sans MT"/>
            </a:endParaRPr>
          </a:p>
        </p:txBody>
      </p:sp>
      <p:sp>
        <p:nvSpPr>
          <p:cNvPr id="81" name="Shape 81"/>
          <p:cNvSpPr txBox="1">
            <a:spLocks noGrp="1"/>
          </p:cNvSpPr>
          <p:nvPr>
            <p:ph type="body" idx="1"/>
          </p:nvPr>
        </p:nvSpPr>
        <p:spPr>
          <a:xfrm>
            <a:off x="594360" y="1508759"/>
            <a:ext cx="3886200" cy="4551365"/>
          </a:xfrm>
          <a:prstGeom prst="rect">
            <a:avLst/>
          </a:prstGeom>
        </p:spPr>
        <p:txBody>
          <a:bodyPr lIns="91425" tIns="91425" rIns="91425" bIns="91425" anchor="t" anchorCtr="0">
            <a:noAutofit/>
          </a:bodyPr>
          <a:lstStyle/>
          <a:p>
            <a:pPr marL="457200" indent="-384048" rtl="0">
              <a:lnSpc>
                <a:spcPct val="114000"/>
              </a:lnSpc>
              <a:spcAft>
                <a:spcPts val="400"/>
              </a:spcAft>
              <a:buSzPct val="125000"/>
              <a:buFont typeface="Arial" panose="020b0604020202020204" pitchFamily="34" charset="0"/>
              <a:buChar char="•"/>
            </a:pPr>
            <a:r>
              <a:rPr lang="fr" sz="2400" b="0" i="0" u="none" strike="noStrike">
                <a:highlight>
                  <a:srgbClr val="000000">
                    <a:alpha val="0"/>
                  </a:srgbClr>
                </a:highlight>
                <a:latin typeface="Gill Sans MT"/>
              </a:rPr>
              <a:t>Fiches d'information/dossiers</a:t>
            </a:r>
          </a:p>
          <a:p>
            <a:pPr marL="457200" indent="-384048" rtl="0">
              <a:lnSpc>
                <a:spcPct val="114000"/>
              </a:lnSpc>
              <a:spcAft>
                <a:spcPts val="400"/>
              </a:spcAft>
              <a:buSzPct val="125000"/>
              <a:buFont typeface="Arial" panose="020b0604020202020204" pitchFamily="34" charset="0"/>
              <a:buChar char="•"/>
            </a:pPr>
            <a:r>
              <a:rPr lang="fr" sz="2400" b="0" i="0" u="none" strike="noStrike">
                <a:highlight>
                  <a:srgbClr val="000000">
                    <a:alpha val="0"/>
                  </a:srgbClr>
                </a:highlight>
                <a:latin typeface="Gill Sans MT"/>
              </a:rPr>
              <a:t>Études de cas</a:t>
            </a:r>
          </a:p>
          <a:p>
            <a:pPr marL="457200" indent="-384048" rtl="0">
              <a:lnSpc>
                <a:spcPct val="114000"/>
              </a:lnSpc>
              <a:spcAft>
                <a:spcPts val="400"/>
              </a:spcAft>
              <a:buSzPct val="125000"/>
              <a:buFont typeface="Arial" panose="020b0604020202020204" pitchFamily="34" charset="0"/>
              <a:buChar char="•"/>
            </a:pPr>
            <a:r>
              <a:rPr lang="fr" sz="2400" b="0" i="0" u="none" strike="noStrike">
                <a:highlight>
                  <a:srgbClr val="000000">
                    <a:alpha val="0"/>
                  </a:srgbClr>
                </a:highlight>
                <a:latin typeface="Gill Sans MT"/>
              </a:rPr>
              <a:t>Ateliers</a:t>
            </a:r>
          </a:p>
          <a:p>
            <a:pPr marL="457200" indent="-384048" rtl="0">
              <a:lnSpc>
                <a:spcPct val="114000"/>
              </a:lnSpc>
              <a:spcAft>
                <a:spcPts val="400"/>
              </a:spcAft>
              <a:buSzPct val="125000"/>
              <a:buFont typeface="Arial" panose="020b0604020202020204" pitchFamily="34" charset="0"/>
              <a:buChar char="•"/>
            </a:pPr>
            <a:r>
              <a:rPr lang="fr" sz="2400" b="0" i="0" u="none" strike="noStrike">
                <a:highlight>
                  <a:srgbClr val="000000">
                    <a:alpha val="0"/>
                  </a:srgbClr>
                </a:highlight>
                <a:latin typeface="Gill Sans MT"/>
              </a:rPr>
              <a:t>Listserv</a:t>
            </a:r>
          </a:p>
          <a:p>
            <a:pPr marL="457200" indent="-384048" rtl="0">
              <a:lnSpc>
                <a:spcPct val="114000"/>
              </a:lnSpc>
              <a:spcAft>
                <a:spcPts val="400"/>
              </a:spcAft>
              <a:buSzPct val="125000"/>
              <a:buFont typeface="Arial" panose="020b0604020202020204" pitchFamily="34" charset="0"/>
              <a:buChar char="•"/>
            </a:pPr>
            <a:r>
              <a:rPr lang="fr" sz="2400" b="0" i="0" u="none" strike="noStrike">
                <a:highlight>
                  <a:srgbClr val="000000">
                    <a:alpha val="0"/>
                  </a:srgbClr>
                </a:highlight>
                <a:latin typeface="Gill Sans MT"/>
              </a:rPr>
              <a:t>Foires aux actions annuelles</a:t>
            </a:r>
          </a:p>
          <a:p>
            <a:pPr marL="457200" indent="-384048" rtl="0">
              <a:lnSpc>
                <a:spcPct val="114000"/>
              </a:lnSpc>
              <a:spcAft>
                <a:spcPts val="400"/>
              </a:spcAft>
              <a:buSzPct val="125000"/>
              <a:buFont typeface="Arial" panose="020b0604020202020204" pitchFamily="34" charset="0"/>
              <a:buChar char="•"/>
            </a:pPr>
            <a:r>
              <a:rPr lang="fr" sz="2400" b="0" i="0" u="none" strike="noStrike">
                <a:highlight>
                  <a:srgbClr val="000000">
                    <a:alpha val="0"/>
                  </a:srgbClr>
                </a:highlight>
                <a:latin typeface="Gill Sans MT"/>
              </a:rPr>
              <a:t>Entretiens des conteurs de FP Voices</a:t>
            </a:r>
            <a:endParaRPr lang="en-US" sz="240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4589929" y="1533852"/>
            <a:ext cx="2572871" cy="3530998"/>
          </a:xfrm>
          <a:prstGeom prst="rect">
            <a:avLst/>
          </a:prstGeom>
          <a:solidFill>
            <a:schemeClr val="tx1"/>
          </a:solidFill>
          <a:ln>
            <a:solidFill>
              <a:schemeClr val="tx1"/>
            </a:solidFill>
          </a:ln>
          <a:effectLst/>
        </p:spPr>
      </p:pic>
      <p:pic>
        <p:nvPicPr>
          <p:cNvPr id="6" name="Picture 2" descr="C:\Users\sharlan\Dropbox (JHUCfC)\Camera Uploads\2014-04-17 01.10.59.jpg"/>
          <p:cNvPicPr>
            <a:picLocks noChangeAspect="1" noChangeArrowheads="1"/>
          </p:cNvPicPr>
          <p:nvPr/>
        </p:nvPicPr>
        <p:blipFill>
          <a:blip r:embed="rId4">
            <a:extLst>
              <a:ext uri="{28A0092B-C50C-407E-A947-70E740481C1C}">
                <a14:useLocalDpi xmlns:a14="http://schemas.microsoft.com/office/drawing/2010/main"/>
              </a:ext>
            </a:extLst>
          </a:blip>
          <a:stretch>
            <a:fillRect/>
          </a:stretch>
        </p:blipFill>
        <p:spPr bwMode="auto">
          <a:xfrm>
            <a:off x="5181599" y="3264000"/>
            <a:ext cx="3644153" cy="2429435"/>
          </a:xfrm>
          <a:prstGeom prst="rect">
            <a:avLst/>
          </a:prstGeom>
          <a:noFill/>
          <a:ln>
            <a:noFill/>
          </a:ln>
          <a:extLst>
            <a:ext uri="{909E8E84-426E-40dd-AFC4-6F175D3DCCD1}">
              <a14:hiddenFill xmlns="" xmlns:a14="http://schemas.microsoft.com/office/drawing/2010/main">
                <a:solidFill>
                  <a:srgbClr val="FFFFFF"/>
                </a:solidFill>
              </a14:hiddenFill>
            </a:ext>
          </a:extLst>
        </p:spPr>
      </p:pic>
      <p:sp>
        <p:nvSpPr>
          <p:cNvPr id="7" name="TextBox 6"/>
          <p:cNvSpPr txBox="1"/>
          <p:nvPr/>
        </p:nvSpPr>
        <p:spPr>
          <a:xfrm>
            <a:off x="7145115" y="5783126"/>
            <a:ext cx="2565780" cy="276999"/>
          </a:xfrm>
          <a:prstGeom prst="rect">
            <a:avLst/>
          </a:prstGeom>
          <a:noFill/>
        </p:spPr>
        <p:txBody>
          <a:bodyPr wrap="square" rtlCol="0">
            <a:noAutofit/>
          </a:bodyPr>
          <a:lstStyle/>
          <a:p>
            <a:pPr rtl="0"/>
            <a:r>
              <a:rPr lang="fr" sz="1200" b="0" i="0" u="none" strike="noStrike">
                <a:highlight>
                  <a:srgbClr val="000000">
                    <a:alpha val="0"/>
                  </a:srgbClr>
                </a:highlight>
                <a:latin typeface="Arial"/>
              </a:rPr>
              <a:t>Crédit photo : K4Health</a:t>
            </a:r>
          </a:p>
        </p:txBody>
      </p:sp>
    </p:spTree>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249936" y="308482"/>
            <a:ext cx="8894064" cy="1755648"/>
          </a:xfrm>
        </p:spPr>
        <p:txBody>
          <a:bodyPr anchor="t">
            <a:noAutofit/>
          </a:bodyPr>
          <a:lstStyle/>
          <a:p>
            <a:pPr algn="l" rtl="0">
              <a:lnSpc>
                <a:spcPct val="100000"/>
              </a:lnSpc>
            </a:pPr>
            <a:r>
              <a:rPr lang="fr" sz="3600" b="0" i="0" u="none" strike="noStrike">
                <a:highlight>
                  <a:srgbClr val="000000">
                    <a:alpha val="0"/>
                  </a:srgbClr>
                </a:highlight>
                <a:latin typeface="Gill Sans MT"/>
                <a:ea typeface="Gill Sans MT"/>
                <a:cs typeface="Gill Sans MT"/>
              </a:rPr>
              <a:t>Étape 4 : Les parties prenantes du ICMM utilisent leurs connaissances pour plaider en faveur d'un accès accru à la planification familiale.</a:t>
            </a:r>
            <a:endParaRPr lang="en-US" sz="3600">
              <a:latin typeface="Gill Sans MT"/>
              <a:ea typeface="Gill Sans MT"/>
              <a:cs typeface="Gill Sans MT"/>
            </a:endParaRPr>
          </a:p>
        </p:txBody>
      </p:sp>
      <p:sp>
        <p:nvSpPr>
          <p:cNvPr id="3" name="Content Placeholder 2"/>
          <p:cNvSpPr>
            <a:spLocks noGrp="1"/>
          </p:cNvSpPr>
          <p:nvPr>
            <p:ph sz="half" idx="1"/>
          </p:nvPr>
        </p:nvSpPr>
        <p:spPr>
          <a:xfrm>
            <a:off x="276830" y="1752600"/>
            <a:ext cx="3886200" cy="4234516"/>
          </a:xfrm>
        </p:spPr>
        <p:txBody>
          <a:bodyPr>
            <a:noAutofit/>
          </a:bodyPr>
          <a:lstStyle/>
          <a:p>
            <a:pPr marL="457200" indent="-384048" rtl="0">
              <a:lnSpc>
                <a:spcPct val="114000"/>
              </a:lnSpc>
              <a:spcBef>
                <a:spcPct val="0"/>
              </a:spcBef>
              <a:spcAft>
                <a:spcPts val="400"/>
              </a:spcAft>
              <a:buSzPct val="125000"/>
              <a:buFont typeface="Arial" panose="020b0604020202020204" pitchFamily="34" charset="0"/>
              <a:buChar char="•"/>
            </a:pPr>
            <a:r>
              <a:rPr lang="fr" sz="2400" b="0" i="0" u="none" strike="noStrike">
                <a:highlight>
                  <a:srgbClr val="000000">
                    <a:alpha val="0"/>
                  </a:srgbClr>
                </a:highlight>
                <a:latin typeface="Gill Sans MT"/>
              </a:rPr>
              <a:t>Organiser des réunions pour tenir l'équipe informée de l'avancement des travaux.</a:t>
            </a:r>
          </a:p>
          <a:p>
            <a:pPr marL="457200" indent="-384048" rtl="0">
              <a:lnSpc>
                <a:spcPct val="114000"/>
              </a:lnSpc>
              <a:spcBef>
                <a:spcPct val="0"/>
              </a:spcBef>
              <a:spcAft>
                <a:spcPts val="400"/>
              </a:spcAft>
              <a:buSzPct val="125000"/>
              <a:buFont typeface="Arial" panose="020b0604020202020204" pitchFamily="34" charset="0"/>
              <a:buChar char="•"/>
            </a:pPr>
            <a:r>
              <a:rPr lang="fr" sz="2400" b="0" i="0" u="none" strike="noStrike">
                <a:highlight>
                  <a:srgbClr val="000000">
                    <a:alpha val="0"/>
                  </a:srgbClr>
                </a:highlight>
                <a:latin typeface="Gill Sans MT"/>
              </a:rPr>
              <a:t>Données de suivi collectées tous les 6 mois.</a:t>
            </a:r>
          </a:p>
          <a:p>
            <a:pPr marL="457200" indent="-384048" rtl="0">
              <a:lnSpc>
                <a:spcPct val="114000"/>
              </a:lnSpc>
              <a:spcBef>
                <a:spcPct val="0"/>
              </a:spcBef>
              <a:spcAft>
                <a:spcPts val="400"/>
              </a:spcAft>
              <a:buSzPct val="125000"/>
              <a:buFont typeface="Arial" panose="020b0604020202020204" pitchFamily="34" charset="0"/>
              <a:buChar char="•"/>
            </a:pPr>
            <a:r>
              <a:rPr lang="fr" sz="2400" b="0" i="0" u="none" strike="noStrike">
                <a:highlight>
                  <a:srgbClr val="000000">
                    <a:alpha val="0"/>
                  </a:srgbClr>
                </a:highlight>
                <a:latin typeface="Gill Sans MT"/>
              </a:rPr>
              <a:t>Adapté les activités du projet sur la base des données de suivi et d'autres retours d'information.</a:t>
            </a:r>
            <a:endParaRPr lang="en-US" sz="2200">
              <a:latin typeface="Gill Sans MT"/>
              <a:ea typeface="Gill Sans MT"/>
              <a:cs typeface="Gill Sans MT"/>
            </a:endParaRPr>
          </a:p>
        </p:txBody>
      </p:sp>
      <p:sp>
        <p:nvSpPr>
          <p:cNvPr id="12" name="Rounded Rectangle 11"/>
          <p:cNvSpPr/>
          <p:nvPr/>
        </p:nvSpPr>
        <p:spPr>
          <a:xfrm>
            <a:off x="4267200" y="2099989"/>
            <a:ext cx="4566634" cy="3150806"/>
          </a:xfrm>
          <a:prstGeom prst="roundRect">
            <a:avLst>
              <a:gd name="adj" fmla="val 10000"/>
            </a:avLst>
          </a:prstGeom>
          <a:blipFill rotWithShape="0">
            <a:blip r:embed="rId3">
              <a:extLst>
                <a:ext uri="{28A0092B-C50C-407E-A947-70E740481C1C}">
                  <a14:useLocalDpi xmlns:a14="http://schemas.microsoft.com/office/drawing/2010/main"/>
                </a:ext>
              </a:extLst>
            </a:blip>
            <a:stretch>
              <a:fillRect/>
            </a:stretch>
          </a:blipFill>
        </p:spPr>
        <p:style>
          <a:lnRef idx="0">
            <a:schemeClr val="lt1">
              <a:hueOff val="0"/>
              <a:satOff val="0"/>
              <a:lumOff val="0"/>
              <a:alphaOff val="0"/>
            </a:schemeClr>
          </a:lnRef>
          <a:fillRef idx="1">
            <a:scrgbClr r="0" g="0" b="0"/>
          </a:fillRef>
          <a:effectRef idx="2">
            <a:schemeClr val="accent1">
              <a:tint val="50000"/>
              <a:hueOff val="0"/>
              <a:satOff val="0"/>
              <a:lumOff val="0"/>
              <a:alphaOff val="0"/>
            </a:schemeClr>
          </a:effectRef>
          <a:fontRef idx="minor">
            <a:schemeClr val="lt1">
              <a:hueOff val="0"/>
              <a:satOff val="0"/>
              <a:lumOff val="0"/>
              <a:alphaOff val="0"/>
            </a:schemeClr>
          </a:fontRef>
        </p:style>
        <p:txBody>
          <a:bodyPr>
            <a:noAutofit/>
          </a:bodyPr>
          <a:lstStyle/>
          <a:p>
            <a:endParaRPr lang="en-US"/>
          </a:p>
        </p:txBody>
      </p:sp>
      <p:sp>
        <p:nvSpPr>
          <p:cNvPr id="6" name="TextBox 5"/>
          <p:cNvSpPr txBox="1"/>
          <p:nvPr/>
        </p:nvSpPr>
        <p:spPr>
          <a:xfrm>
            <a:off x="7086600" y="5250795"/>
            <a:ext cx="2565780" cy="276999"/>
          </a:xfrm>
          <a:prstGeom prst="rect">
            <a:avLst/>
          </a:prstGeom>
          <a:noFill/>
        </p:spPr>
        <p:txBody>
          <a:bodyPr wrap="square" rtlCol="0">
            <a:noAutofit/>
          </a:bodyPr>
          <a:lstStyle/>
          <a:p>
            <a:pPr rtl="0"/>
            <a:r>
              <a:rPr lang="fr" sz="1200" b="0" i="0" u="none" strike="noStrike">
                <a:highlight>
                  <a:srgbClr val="000000">
                    <a:alpha val="0"/>
                  </a:srgbClr>
                </a:highlight>
                <a:latin typeface="Gill Sans MT"/>
                <a:ea typeface="Gill Sans MT"/>
                <a:cs typeface="Gill Sans MT"/>
              </a:rPr>
              <a:t>Crédit photo : K4Health</a:t>
            </a:r>
          </a:p>
        </p:txBody>
      </p:sp>
    </p:spTree>
    <p:extLst>
      <p:ext uri="{BB962C8B-B14F-4D97-AF65-F5344CB8AC3E}">
        <p14:creationId xmlns:p14="http://schemas.microsoft.com/office/powerpoint/2010/main" val="512793362"/>
      </p:ext>
    </p:extLst>
  </p:cSld>
  <p:clrMapOvr>
    <a:masterClrMapping/>
  </p:clrMapOvr>
  <p:transition/>
  <p:timing/>
</p:sld>
</file>

<file path=ppt/tags/tag1.xml><?xml version="1.0" encoding="utf-8"?>
<p:tagLst xmlns:p="http://schemas.openxmlformats.org/presentationml/2006/main">
  <p:tag name="AS_NET" val="3.1.12"/>
  <p:tag name="AS_OS" val="Unix 5.4.95.42"/>
  <p:tag name="AS_RELEASE_DATE" val="2020.03.14"/>
  <p:tag name="AS_TITLE" val="Aspose.Slides for .NET Standard 2.0"/>
  <p:tag name="AS_VERSION" val="20.3"/>
</p:tagLst>
</file>

<file path=ppt/theme/theme1.xml><?xml version="1.0" encoding="utf-8"?>
<a:theme xmlns:r="http://schemas.openxmlformats.org/officeDocument/2006/relationships"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68</Paragraphs>
  <Slides>13</Slides>
  <Notes>13</Notes>
  <TotalTime>6225</TotalTime>
  <HiddenSlides>0</HiddenSlides>
  <MMClips>0</MMClips>
  <ScaleCrop>0</ScaleCrop>
  <HeadingPairs>
    <vt:vector baseType="variant" size="6">
      <vt:variant>
        <vt:lpstr>Fonts used</vt:lpstr>
      </vt:variant>
      <vt:variant>
        <vt:i4>7</vt:i4>
      </vt:variant>
      <vt:variant>
        <vt:lpstr>Theme</vt:lpstr>
      </vt:variant>
      <vt:variant>
        <vt:i4>1</vt:i4>
      </vt:variant>
      <vt:variant>
        <vt:lpstr>Slide Titles</vt:lpstr>
      </vt:variant>
      <vt:variant>
        <vt:i4>13</vt:i4>
      </vt:variant>
    </vt:vector>
  </HeadingPairs>
  <TitlesOfParts>
    <vt:vector baseType="lpstr" size="21">
      <vt:lpstr>Arial</vt:lpstr>
      <vt:lpstr>Calibri</vt:lpstr>
      <vt:lpstr>Cabin</vt:lpstr>
      <vt:lpstr>Calibri Light</vt:lpstr>
      <vt:lpstr>Gill Sans MT</vt:lpstr>
      <vt:lpstr>Trebuchet MS</vt:lpstr>
      <vt:lpstr>Courier New</vt:lpstr>
      <vt:lpstr>Office Theme</vt:lpstr>
      <vt:lpstr>La gestion des connaissances en action : Exemple de l'Indonésie</vt:lpstr>
      <vt:lpstr>COMMENT faire de la GC ? La feuille de route de la GC : Un processus systématique</vt:lpstr>
      <vt:lpstr>Aperçu du projet de l'ICMM</vt:lpstr>
      <vt:lpstr>Étape 1 : L'ICMM évalue les besoins</vt:lpstr>
      <vt:lpstr>Étape 1. Les résultats de l'évaluation des besoins de l'ICMM</vt:lpstr>
      <vt:lpstr>Étape 1. Conclusions générales de l'évaluation des besoins de l'ICMM
</vt:lpstr>
      <vt:lpstr>Étape 2 : Composantes clés de la stratégie de l'ICMM 
</vt:lpstr>
      <vt:lpstr>Étape 3 : L'ICMM crée des outils et des techniques de GC.</vt:lpstr>
      <vt:lpstr>Étape 4 : Les parties prenantes du ICMM utilisent leurs connaissances pour plaider en faveur d'un accès accru à la planification familiale.</vt:lpstr>
      <vt:lpstr>Étape 5 : L'ICMM partage les résultats des évaluations</vt:lpstr>
      <vt:lpstr>Étape 5 : Principales conclusions des évaluations de l'ICMM</vt:lpstr>
      <vt:lpstr>Étape 5 : L'ICMM partage les résultats des évaluations</vt:lpstr>
      <vt:lpstr>Des questions ? Commentaires ?</vt:lpstr>
    </vt:vector>
  </TitlesOfParts>
  <LinksUpToDate>0</LinksUpToDate>
  <SharedDoc>0</SharedDoc>
  <HyperlinksChanged>0</HyperlinksChanged>
  <Application>Aspose.Slides for .NET</Application>
  <AppVersion>20.0300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Session 2 Using a Systematic “S” Process to Harness the Power of Knowledge Management for Health and Development</dc:title>
  <dc:creator>Mitchum, Lyndsey</dc:creator>
  <cp:lastModifiedBy>Sean Stewart</cp:lastModifiedBy>
  <cp:revision>46</cp:revision>
  <dcterms:modified xsi:type="dcterms:W3CDTF">2021-08-08T08:00:11Z</dcterms:modified>
</cp:coreProperties>
</file>