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0.3-->
<p:presentation xmlns:r="http://schemas.openxmlformats.org/officeDocument/2006/relationships" xmlns:a="http://schemas.openxmlformats.org/drawingml/2006/main" xmlns:p="http://schemas.openxmlformats.org/presentationml/2006/main" saveSubsetFonts="1" autoCompressPictures="0">
  <p:sldMasterIdLst>
    <p:sldMasterId id="2147483660" r:id="rId2"/>
  </p:sldMasterIdLst>
  <p:notesMasterIdLst>
    <p:notesMasterId r:id="rId3"/>
  </p:notesMasterIdLst>
  <p:sldIdLst>
    <p:sldId id="265" r:id="rId4"/>
    <p:sldId id="313" r:id="rId5"/>
    <p:sldId id="295" r:id="rId6"/>
    <p:sldId id="259" r:id="rId7"/>
    <p:sldId id="260" r:id="rId8"/>
    <p:sldId id="304" r:id="rId9"/>
    <p:sldId id="301" r:id="rId10"/>
    <p:sldId id="298" r:id="rId11"/>
    <p:sldId id="270" r:id="rId12"/>
    <p:sldId id="271" r:id="rId13"/>
    <p:sldId id="273" r:id="rId14"/>
    <p:sldId id="272" r:id="rId15"/>
    <p:sldId id="302" r:id="rId16"/>
    <p:sldId id="274" r:id="rId17"/>
    <p:sldId id="305" r:id="rId18"/>
    <p:sldId id="306" r:id="rId19"/>
    <p:sldId id="307" r:id="rId20"/>
    <p:sldId id="308" r:id="rId21"/>
    <p:sldId id="310" r:id="rId22"/>
    <p:sldId id="311" r:id="rId23"/>
    <p:sldId id="312" r:id="rId24"/>
    <p:sldId id="275" r:id="rId25"/>
    <p:sldId id="303" r:id="rId26"/>
    <p:sldId id="277"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x="9144000" cy="6858000" type="screen4x3"/>
  <p:notesSz cx="7010400" cy="92964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p="http://schemas.openxmlformats.org/presentationml/2006/main">
  <p:cmAuthor id="1" name="Dickson, Debbie L." initials="DDL" lastIdx="0" clrIdx="0">
    <p:extLst>
      <p:ext uri="{19B8F6BF-5375-455C-9EA6-DF929625EA0E}">
        <p15:presenceInfo xmlns:p15="http://schemas.microsoft.com/office/powerpoint/2012/main" userId="S-1-5-21-2122500139-1198148142-3152560411-254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1995D"/>
    <a:srgbClr val="007EA5"/>
    <a:srgbClr val="B43500"/>
    <a:srgbClr val="D28881"/>
    <a:srgbClr val="D1A8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24" autoAdjust="0"/>
    <p:restoredTop sz="93842" autoAdjust="0"/>
  </p:normalViewPr>
  <p:slideViewPr>
    <p:cSldViewPr snapToGrid="0" snapToObjects="1">
      <p:cViewPr>
        <p:scale>
          <a:sx n="90" d="100"/>
          <a:sy n="90" d="100"/>
        </p:scale>
        <p:origin x="668" y="-120"/>
      </p:cViewPr>
      <p:guideLst/>
    </p:cSldViewPr>
  </p:slideViewPr>
  <p:outlineViewPr>
    <p:cViewPr>
      <p:scale>
        <a:sx n="33" d="100"/>
        <a:sy n="33" d="100"/>
      </p:scale>
      <p:origin x="0" y="0"/>
    </p:cViewPr>
  </p:outlineViewPr>
  <p:notesTextViewPr>
    <p:cViewPr>
      <p:scale>
        <a:sx n="3" d="2"/>
        <a:sy n="3" d="2"/>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tags" Target="tags/tag1.xml" /><Relationship Id="rId42" Type="http://schemas.openxmlformats.org/officeDocument/2006/relationships/presProps" Target="presProps.xml" /><Relationship Id="rId43" Type="http://schemas.openxmlformats.org/officeDocument/2006/relationships/viewProps" Target="viewProps.xml" /><Relationship Id="rId44" Type="http://schemas.openxmlformats.org/officeDocument/2006/relationships/theme" Target="theme/theme1.xml" /><Relationship Id="rId45" Type="http://schemas.microsoft.com/office/2016/11/relationships/changesInfo" Target="changesInfos/changesInfo1.xml" /><Relationship Id="rId46"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Stewart" userId="07670420a1da6ec3" providerId="LiveId" clId="{39816C9E-2CCD-4F6B-ABE3-637DCA1C0D7D}"/>
    <pc:docChg chg="undo redo custSel modSld modMainMaster">
      <pc:chgData name="Sean Stewart" userId="07670420a1da6ec3" providerId="LiveId" clId="{39816C9E-2CCD-4F6B-ABE3-637DCA1C0D7D}" dt="2021-07-30T20:55:04.473" v="26" actId="1076"/>
      <pc:docMkLst>
        <pc:docMk/>
      </pc:docMkLst>
      <pc:sldChg chg="modSp mod">
        <pc:chgData name="Sean Stewart" userId="07670420a1da6ec3" providerId="LiveId" clId="{39816C9E-2CCD-4F6B-ABE3-637DCA1C0D7D}" dt="2021-07-30T20:49:19.003" v="10" actId="14100"/>
        <pc:sldMkLst>
          <pc:docMk/>
          <pc:sldMk cId="2831630078" sldId="260"/>
        </pc:sldMkLst>
        <pc:picChg chg="mod">
          <ac:chgData name="Sean Stewart" userId="07670420a1da6ec3" providerId="LiveId" clId="{39816C9E-2CCD-4F6B-ABE3-637DCA1C0D7D}" dt="2021-07-30T20:49:19.003" v="10" actId="14100"/>
          <ac:picMkLst>
            <pc:docMk/>
            <pc:sldMk cId="2831630078" sldId="260"/>
            <ac:picMk id="5" creationId="{00000000-0000-0000-0000-000000000000}"/>
          </ac:picMkLst>
        </pc:picChg>
      </pc:sldChg>
      <pc:sldChg chg="modSp mod">
        <pc:chgData name="Sean Stewart" userId="07670420a1da6ec3" providerId="LiveId" clId="{39816C9E-2CCD-4F6B-ABE3-637DCA1C0D7D}" dt="2021-07-30T20:49:47.999" v="12" actId="1076"/>
        <pc:sldMkLst>
          <pc:docMk/>
          <pc:sldMk cId="3399671574" sldId="271"/>
        </pc:sldMkLst>
        <pc:graphicFrameChg chg="mod">
          <ac:chgData name="Sean Stewart" userId="07670420a1da6ec3" providerId="LiveId" clId="{39816C9E-2CCD-4F6B-ABE3-637DCA1C0D7D}" dt="2021-07-30T20:49:47.999" v="12" actId="1076"/>
          <ac:graphicFrameMkLst>
            <pc:docMk/>
            <pc:sldMk cId="3399671574" sldId="271"/>
            <ac:graphicFrameMk id="5" creationId="{00000000-0000-0000-0000-000000000000}"/>
          </ac:graphicFrameMkLst>
        </pc:graphicFrameChg>
      </pc:sldChg>
      <pc:sldChg chg="modSp mod">
        <pc:chgData name="Sean Stewart" userId="07670420a1da6ec3" providerId="LiveId" clId="{39816C9E-2CCD-4F6B-ABE3-637DCA1C0D7D}" dt="2021-07-30T20:50:03.784" v="13" actId="1076"/>
        <pc:sldMkLst>
          <pc:docMk/>
          <pc:sldMk cId="4120805011" sldId="274"/>
        </pc:sldMkLst>
        <pc:spChg chg="mod">
          <ac:chgData name="Sean Stewart" userId="07670420a1da6ec3" providerId="LiveId" clId="{39816C9E-2CCD-4F6B-ABE3-637DCA1C0D7D}" dt="2021-07-30T20:50:03.784" v="13" actId="1076"/>
          <ac:spMkLst>
            <pc:docMk/>
            <pc:sldMk cId="4120805011" sldId="274"/>
            <ac:spMk id="3" creationId="{00000000-0000-0000-0000-000000000000}"/>
          </ac:spMkLst>
        </pc:spChg>
      </pc:sldChg>
      <pc:sldChg chg="modSp mod">
        <pc:chgData name="Sean Stewart" userId="07670420a1da6ec3" providerId="LiveId" clId="{39816C9E-2CCD-4F6B-ABE3-637DCA1C0D7D}" dt="2021-07-30T20:51:42.292" v="21"/>
        <pc:sldMkLst>
          <pc:docMk/>
          <pc:sldMk cId="2383852390" sldId="285"/>
        </pc:sldMkLst>
        <pc:spChg chg="mod">
          <ac:chgData name="Sean Stewart" userId="07670420a1da6ec3" providerId="LiveId" clId="{39816C9E-2CCD-4F6B-ABE3-637DCA1C0D7D}" dt="2021-07-30T20:51:42.292" v="21"/>
          <ac:spMkLst>
            <pc:docMk/>
            <pc:sldMk cId="2383852390" sldId="285"/>
            <ac:spMk id="2" creationId="{00000000-0000-0000-0000-000000000000}"/>
          </ac:spMkLst>
        </pc:spChg>
      </pc:sldChg>
      <pc:sldChg chg="delSp modSp mod">
        <pc:chgData name="Sean Stewart" userId="07670420a1da6ec3" providerId="LiveId" clId="{39816C9E-2CCD-4F6B-ABE3-637DCA1C0D7D}" dt="2021-07-30T20:55:04.473" v="26" actId="1076"/>
        <pc:sldMkLst>
          <pc:docMk/>
          <pc:sldMk cId="567386494" sldId="291"/>
        </pc:sldMkLst>
        <pc:spChg chg="mod">
          <ac:chgData name="Sean Stewart" userId="07670420a1da6ec3" providerId="LiveId" clId="{39816C9E-2CCD-4F6B-ABE3-637DCA1C0D7D}" dt="2021-07-30T20:55:04.473" v="26" actId="1076"/>
          <ac:spMkLst>
            <pc:docMk/>
            <pc:sldMk cId="567386494" sldId="291"/>
            <ac:spMk id="3" creationId="{00000000-0000-0000-0000-000000000000}"/>
          </ac:spMkLst>
        </pc:spChg>
        <pc:picChg chg="del">
          <ac:chgData name="Sean Stewart" userId="07670420a1da6ec3" providerId="LiveId" clId="{39816C9E-2CCD-4F6B-ABE3-637DCA1C0D7D}" dt="2021-07-30T20:54:50.358" v="23" actId="478"/>
          <ac:picMkLst>
            <pc:docMk/>
            <pc:sldMk cId="567386494" sldId="291"/>
            <ac:picMk id="4" creationId="{00000000-0000-0000-0000-000000000000}"/>
          </ac:picMkLst>
        </pc:picChg>
      </pc:sldChg>
      <pc:sldChg chg="modSp mod">
        <pc:chgData name="Sean Stewart" userId="07670420a1da6ec3" providerId="LiveId" clId="{39816C9E-2CCD-4F6B-ABE3-637DCA1C0D7D}" dt="2021-07-30T20:50:21.907" v="18" actId="14100"/>
        <pc:sldMkLst>
          <pc:docMk/>
          <pc:sldMk cId="3651470910" sldId="307"/>
        </pc:sldMkLst>
        <pc:picChg chg="mod">
          <ac:chgData name="Sean Stewart" userId="07670420a1da6ec3" providerId="LiveId" clId="{39816C9E-2CCD-4F6B-ABE3-637DCA1C0D7D}" dt="2021-07-30T20:50:21.907" v="18" actId="14100"/>
          <ac:picMkLst>
            <pc:docMk/>
            <pc:sldMk cId="3651470910" sldId="307"/>
            <ac:picMk id="4" creationId="{00000000-0000-0000-0000-000000000000}"/>
          </ac:picMkLst>
        </pc:picChg>
      </pc:sldChg>
      <pc:sldMasterChg chg="modSp mod">
        <pc:chgData name="Sean Stewart" userId="07670420a1da6ec3" providerId="LiveId" clId="{39816C9E-2CCD-4F6B-ABE3-637DCA1C0D7D}" dt="2021-07-30T20:48:50.827" v="5" actId="1076"/>
        <pc:sldMasterMkLst>
          <pc:docMk/>
          <pc:sldMasterMk cId="106876316" sldId="2147483660"/>
        </pc:sldMasterMkLst>
        <pc:spChg chg="mod">
          <ac:chgData name="Sean Stewart" userId="07670420a1da6ec3" providerId="LiveId" clId="{39816C9E-2CCD-4F6B-ABE3-637DCA1C0D7D}" dt="2021-07-30T20:48:50.827" v="5" actId="1076"/>
          <ac:spMkLst>
            <pc:docMk/>
            <pc:sldMasterMk cId="106876316" sldId="2147483660"/>
            <ac:spMk id="11" creationId="{00000000-0000-0000-0000-000000000000}"/>
          </ac:spMkLst>
        </pc:spChg>
      </pc:sldMasterChg>
    </pc:docChg>
  </pc:docChgLst>
</pc:chgInfo>
</file>

<file path=ppt/diagrams/colors1.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B1741E25-1B6A-421E-B350-44EA84C5BEC2}" type="doc">
      <dgm:prSet loTypeId="urn:microsoft.com/office/officeart/2005/8/layout/bProcess3" loCatId="process" qsTypeId="urn:microsoft.com/office/officeart/2005/8/quickstyle/simple5" qsCatId="simple" csTypeId="urn:microsoft.com/office/officeart/2005/8/colors/colorful5" csCatId="colorful" phldr="1"/>
      <dgm:spPr/>
      <dgm:t>
        <a:bodyPr/>
        <a:lstStyle/>
        <a:p>
          <a:endParaRPr lang="en-US"/>
        </a:p>
      </dgm:t>
    </dgm:pt>
    <dgm:pt modelId="{F07EDA07-497B-4967-9ED6-AAAC4AAE467D}" type="parTrans" cxnId="{0EA07989-72FD-43BC-A138-87800EF72334}">
      <dgm:prSet/>
      <dgm:spPr/>
      <dgm:t>
        <a:bodyPr/>
        <a:lstStyle/>
        <a:p>
          <a:endParaRPr lang="en-US"/>
        </a:p>
      </dgm:t>
    </dgm:pt>
    <dgm:pt modelId="{6A16D143-3F69-4741-ABD3-68204BCE0FE9}">
      <dgm:prSet phldrT="[Text]" custT="1"/>
      <dgm:spPr/>
      <dgm:t>
        <a:bodyPr>
          <a:noAutofit/>
        </a:bodyPr>
        <a:lstStyle/>
        <a:p>
          <a:pPr rtl="0"/>
          <a:r>
            <a:rPr lang="fr" sz="2100" b="1" i="0" u="none" strike="noStrike">
              <a:highlight>
                <a:srgbClr val="000000">
                  <a:alpha val="0"/>
                </a:srgbClr>
              </a:highlight>
              <a:latin typeface="Calibri"/>
            </a:rPr>
            <a:t>Comprendre les objectifs du site Web.</a:t>
          </a:r>
        </a:p>
      </dgm:t>
    </dgm:pt>
    <dgm:pt modelId="{695F29EB-F88F-4479-85CD-7FAC1364CE47}" type="sibTrans" cxnId="{0EA07989-72FD-43BC-A138-87800EF72334}">
      <dgm:prSet/>
      <dgm:spPr/>
      <dgm:t>
        <a:bodyPr/>
        <a:lstStyle/>
        <a:p>
          <a:endParaRPr lang="en-US"/>
        </a:p>
      </dgm:t>
    </dgm:pt>
    <dgm:pt modelId="{26029E65-DAF6-4087-87DD-853804AED750}" type="parTrans" cxnId="{FF46043C-1C18-47F6-AEA6-EEE5A389E7F5}">
      <dgm:prSet/>
      <dgm:spPr/>
      <dgm:t>
        <a:bodyPr/>
        <a:lstStyle/>
        <a:p>
          <a:endParaRPr lang="en-US"/>
        </a:p>
      </dgm:t>
    </dgm:pt>
    <dgm:pt modelId="{72FF764C-ECCC-4204-94E0-DBE5B09BE39E}">
      <dgm:prSet phldrT="[Text]" custT="1"/>
      <dgm:spPr/>
      <dgm:t>
        <a:bodyPr>
          <a:noAutofit/>
        </a:bodyPr>
        <a:lstStyle/>
        <a:p>
          <a:pPr rtl="0"/>
          <a:r>
            <a:rPr lang="fr" sz="2100" b="1" i="0" u="none" strike="noStrike">
              <a:highlight>
                <a:srgbClr val="000000">
                  <a:alpha val="0"/>
                </a:srgbClr>
              </a:highlight>
              <a:latin typeface="Calibri"/>
            </a:rPr>
            <a:t>Réaliser un inventaire du contenu.</a:t>
          </a:r>
        </a:p>
      </dgm:t>
    </dgm:pt>
    <dgm:pt modelId="{02E663EF-B42F-4252-A0F9-FB2735731B95}" type="sibTrans" cxnId="{FF46043C-1C18-47F6-AEA6-EEE5A389E7F5}">
      <dgm:prSet/>
      <dgm:spPr/>
      <dgm:t>
        <a:bodyPr/>
        <a:lstStyle/>
        <a:p>
          <a:endParaRPr lang="en-US"/>
        </a:p>
      </dgm:t>
    </dgm:pt>
    <dgm:pt modelId="{3792481F-EE81-4BC4-8350-87BBAB7CC4E4}" type="parTrans" cxnId="{BF1EB737-EE8C-4D7D-86F1-00774CE18702}">
      <dgm:prSet/>
      <dgm:spPr/>
      <dgm:t>
        <a:bodyPr/>
        <a:lstStyle/>
        <a:p>
          <a:endParaRPr lang="en-US"/>
        </a:p>
      </dgm:t>
    </dgm:pt>
    <dgm:pt modelId="{E9F82E12-E3C7-4D95-B1F3-36532A14967C}">
      <dgm:prSet custT="1"/>
      <dgm:spPr/>
      <dgm:t>
        <a:bodyPr>
          <a:noAutofit/>
        </a:bodyPr>
        <a:lstStyle/>
        <a:p>
          <a:pPr rtl="0"/>
          <a:r>
            <a:rPr lang="fr" sz="2100" b="1" i="0" u="none" strike="noStrike">
              <a:highlight>
                <a:srgbClr val="000000">
                  <a:alpha val="0"/>
                </a:srgbClr>
              </a:highlight>
              <a:latin typeface="Calibri"/>
            </a:rPr>
            <a:t>Identifier les concepts.</a:t>
          </a:r>
        </a:p>
      </dgm:t>
    </dgm:pt>
    <dgm:pt modelId="{5D6A9F26-B321-4DF3-9508-2D550D4B2D43}" type="sibTrans" cxnId="{BF1EB737-EE8C-4D7D-86F1-00774CE18702}">
      <dgm:prSet/>
      <dgm:spPr/>
      <dgm:t>
        <a:bodyPr/>
        <a:lstStyle/>
        <a:p>
          <a:endParaRPr lang="en-US"/>
        </a:p>
      </dgm:t>
    </dgm:pt>
    <dgm:pt modelId="{68050F71-6F94-4709-99CB-A6503ADA2CB6}" type="parTrans" cxnId="{E83D4240-7147-496C-8D7F-99CD084A8D38}">
      <dgm:prSet/>
      <dgm:spPr/>
      <dgm:t>
        <a:bodyPr/>
        <a:lstStyle/>
        <a:p>
          <a:endParaRPr lang="en-US"/>
        </a:p>
      </dgm:t>
    </dgm:pt>
    <dgm:pt modelId="{65D877C6-953C-407A-B520-6D5811CA7A01}">
      <dgm:prSet phldrT="[Text]" custT="1"/>
      <dgm:spPr/>
      <dgm:t>
        <a:bodyPr>
          <a:noAutofit/>
        </a:bodyPr>
        <a:lstStyle/>
        <a:p>
          <a:pPr rtl="0"/>
          <a:r>
            <a:rPr lang="fr" sz="2100" b="1" i="0" u="none" strike="noStrike">
              <a:highlight>
                <a:srgbClr val="000000">
                  <a:alpha val="0"/>
                </a:srgbClr>
              </a:highlight>
              <a:latin typeface="Calibri"/>
            </a:rPr>
            <a:t>Élaborer un projet de schéma d'organisation.</a:t>
          </a:r>
        </a:p>
      </dgm:t>
    </dgm:pt>
    <dgm:pt modelId="{0F6116C6-52A9-4BA0-9053-2692B162E72C}" type="sibTrans" cxnId="{E83D4240-7147-496C-8D7F-99CD084A8D38}">
      <dgm:prSet/>
      <dgm:spPr/>
      <dgm:t>
        <a:bodyPr/>
        <a:lstStyle/>
        <a:p>
          <a:endParaRPr lang="en-US"/>
        </a:p>
      </dgm:t>
    </dgm:pt>
    <dgm:pt modelId="{C769BC72-53FF-490A-84B4-AB62BDC4CFAF}" type="parTrans" cxnId="{28FCEAB0-4E6A-4A1E-B6CE-7FCB10CBE87D}">
      <dgm:prSet/>
      <dgm:spPr/>
      <dgm:t>
        <a:bodyPr/>
        <a:lstStyle/>
        <a:p>
          <a:endParaRPr lang="en-US"/>
        </a:p>
      </dgm:t>
    </dgm:pt>
    <dgm:pt modelId="{E7339B38-4842-4B63-AC15-25375EB267C1}">
      <dgm:prSet phldrT="[Text]" custT="1"/>
      <dgm:spPr/>
      <dgm:t>
        <a:bodyPr>
          <a:noAutofit/>
        </a:bodyPr>
        <a:lstStyle/>
        <a:p>
          <a:pPr rtl="0"/>
          <a:r>
            <a:rPr lang="fr" sz="2100" b="1" i="0" u="none" strike="noStrike">
              <a:highlight>
                <a:srgbClr val="000000">
                  <a:alpha val="0"/>
                </a:srgbClr>
              </a:highlight>
              <a:latin typeface="Calibri"/>
            </a:rPr>
            <a:t>Examen avec les utilisateurs et les PME</a:t>
          </a:r>
        </a:p>
      </dgm:t>
    </dgm:pt>
    <dgm:pt modelId="{AA738525-0D71-4B88-8D99-EBD14E1C4646}" type="sibTrans" cxnId="{28FCEAB0-4E6A-4A1E-B6CE-7FCB10CBE87D}">
      <dgm:prSet/>
      <dgm:spPr/>
      <dgm:t>
        <a:bodyPr/>
        <a:lstStyle/>
        <a:p>
          <a:endParaRPr lang="en-US"/>
        </a:p>
      </dgm:t>
    </dgm:pt>
    <dgm:pt modelId="{C30AD0C6-6C20-4F94-BDC5-8E1CF052876D}" type="parTrans" cxnId="{B4B83439-B239-4EEC-AD2F-F9E25C2237CA}">
      <dgm:prSet/>
      <dgm:spPr/>
      <dgm:t>
        <a:bodyPr/>
        <a:lstStyle/>
        <a:p>
          <a:endParaRPr lang="en-US"/>
        </a:p>
      </dgm:t>
    </dgm:pt>
    <dgm:pt modelId="{717B3A9A-525E-4C5C-A90F-9D341C8AF7F1}">
      <dgm:prSet phldrT="[Text]" custT="1"/>
      <dgm:spPr/>
      <dgm:t>
        <a:bodyPr>
          <a:noAutofit/>
        </a:bodyPr>
        <a:lstStyle/>
        <a:p>
          <a:pPr rtl="0"/>
          <a:r>
            <a:rPr lang="fr" sz="2100" b="1" i="0" u="none" strike="noStrike">
              <a:highlight>
                <a:srgbClr val="000000">
                  <a:alpha val="0"/>
                </a:srgbClr>
              </a:highlight>
              <a:latin typeface="Calibri"/>
            </a:rPr>
            <a:t>Rassembler les ressources.</a:t>
          </a:r>
        </a:p>
      </dgm:t>
    </dgm:pt>
    <dgm:pt modelId="{97E2A16F-4CFD-40D8-8457-A91FDC00E353}" type="sibTrans" cxnId="{B4B83439-B239-4EEC-AD2F-F9E25C2237CA}">
      <dgm:prSet/>
      <dgm:spPr/>
      <dgm:t>
        <a:bodyPr/>
        <a:lstStyle/>
        <a:p>
          <a:endParaRPr lang="en-US"/>
        </a:p>
      </dgm:t>
    </dgm:pt>
    <dgm:pt modelId="{367E1165-9D4D-44BB-AC6B-96E9DCF1ACBD}" type="parTrans" cxnId="{7558EA97-D828-4FC5-AE7F-1F75A848993A}">
      <dgm:prSet/>
      <dgm:spPr/>
      <dgm:t>
        <a:bodyPr/>
        <a:lstStyle/>
        <a:p>
          <a:endParaRPr lang="en-US"/>
        </a:p>
      </dgm:t>
    </dgm:pt>
    <dgm:pt modelId="{C9630346-4E55-42E2-80F3-FDBBB4647192}">
      <dgm:prSet phldrT="[Text]" custT="1"/>
      <dgm:spPr/>
      <dgm:t>
        <a:bodyPr>
          <a:noAutofit/>
        </a:bodyPr>
        <a:lstStyle/>
        <a:p>
          <a:pPr rtl="0"/>
          <a:r>
            <a:rPr lang="fr" sz="2100" b="1" i="0" u="none" strike="noStrike">
              <a:highlight>
                <a:srgbClr val="000000">
                  <a:alpha val="0"/>
                </a:srgbClr>
              </a:highlight>
              <a:latin typeface="Calibri"/>
            </a:rPr>
            <a:t>Grouper et étiqueter le contenu.</a:t>
          </a:r>
        </a:p>
      </dgm:t>
    </dgm:pt>
    <dgm:pt modelId="{5EE05716-54C5-42ED-8986-05FF1092E360}" type="sibTrans" cxnId="{7558EA97-D828-4FC5-AE7F-1F75A848993A}">
      <dgm:prSet/>
      <dgm:spPr/>
      <dgm:t>
        <a:bodyPr/>
        <a:lstStyle/>
        <a:p>
          <a:endParaRPr lang="en-US"/>
        </a:p>
      </dgm:t>
    </dgm:pt>
    <dgm:pt modelId="{BF46E603-A5FC-4447-8D23-70D47FE37308}" type="pres">
      <dgm:prSet presAssocID="{B1741E25-1B6A-421E-B350-44EA84C5BEC2}" presName="Name0">
        <dgm:presLayoutVars>
          <dgm:dir/>
          <dgm:resizeHandles val="exact"/>
        </dgm:presLayoutVars>
      </dgm:prSet>
      <dgm:spPr/>
      <dgm:t>
        <a:bodyPr/>
        <a:lstStyle/>
        <a:p/>
      </dgm:t>
    </dgm:pt>
    <dgm:pt modelId="{636F99EF-E369-4BA6-A2B3-E16F691E09E7}" type="pres">
      <dgm:prSet presAssocID="{6A16D143-3F69-4741-ABD3-68204BCE0FE9}" presName="node" presStyleLbl="node1" presStyleCnt="7" custLinFactNeighborX="948" custLinFactNeighborY="-1451">
        <dgm:presLayoutVars>
          <dgm:bulletEnabled val="1"/>
        </dgm:presLayoutVars>
      </dgm:prSet>
      <dgm:spPr/>
      <dgm:t>
        <a:bodyPr/>
        <a:lstStyle/>
        <a:p/>
      </dgm:t>
    </dgm:pt>
    <dgm:pt modelId="{42DE2F1B-3E3D-41C2-B32B-2E242B049226}" type="pres">
      <dgm:prSet presAssocID="{695F29EB-F88F-4479-85CD-7FAC1364CE47}" presName="sibTrans" presStyleLbl="sibTrans1D1" presStyleCnt="6"/>
      <dgm:spPr/>
      <dgm:t>
        <a:bodyPr/>
        <a:lstStyle/>
        <a:p/>
      </dgm:t>
    </dgm:pt>
    <dgm:pt modelId="{DC46C7F8-A16A-4FBF-862C-CD5F6276CDF7}" type="pres">
      <dgm:prSet presAssocID="{695F29EB-F88F-4479-85CD-7FAC1364CE47}" presName="connectorText" presStyleLbl="sibTrans2D1" presStyleCnt="6"/>
      <dgm:spPr/>
      <dgm:t>
        <a:bodyPr/>
        <a:lstStyle/>
        <a:p/>
      </dgm:t>
    </dgm:pt>
    <dgm:pt modelId="{354D88AF-CFB4-4D4E-86DC-F3C9F5C80983}" type="pres">
      <dgm:prSet presAssocID="{72FF764C-ECCC-4204-94E0-DBE5B09BE39E}" presName="node" presStyleLbl="node1" presStyleIdx="1" presStyleCnt="7" custLinFactNeighborX="599" custLinFactNeighborY="-321">
        <dgm:presLayoutVars>
          <dgm:bulletEnabled val="1"/>
        </dgm:presLayoutVars>
      </dgm:prSet>
      <dgm:spPr/>
      <dgm:t>
        <a:bodyPr/>
        <a:lstStyle/>
        <a:p/>
      </dgm:t>
    </dgm:pt>
    <dgm:pt modelId="{BC40E25C-945F-4029-9FBF-3DA7C39BBEC5}" type="pres">
      <dgm:prSet presAssocID="{02E663EF-B42F-4252-A0F9-FB2735731B95}" presName="sibTrans" presStyleLbl="sibTrans1D1" presStyleIdx="1" presStyleCnt="6"/>
      <dgm:spPr/>
      <dgm:t>
        <a:bodyPr/>
        <a:lstStyle/>
        <a:p/>
      </dgm:t>
    </dgm:pt>
    <dgm:pt modelId="{D5FBBF51-90AA-47B2-860E-5501F57C5739}" type="pres">
      <dgm:prSet presAssocID="{02E663EF-B42F-4252-A0F9-FB2735731B95}" presName="connectorText" presStyleLbl="sibTrans2D1" presStyleIdx="1" presStyleCnt="6"/>
      <dgm:spPr/>
      <dgm:t>
        <a:bodyPr/>
        <a:lstStyle/>
        <a:p/>
      </dgm:t>
    </dgm:pt>
    <dgm:pt modelId="{7A81A0C4-2EAE-4130-AA86-904E86645382}" type="pres">
      <dgm:prSet presAssocID="{E9F82E12-E3C7-4D95-B1F3-36532A14967C}" presName="node" presStyleLbl="node1" presStyleIdx="2" presStyleCnt="7">
        <dgm:presLayoutVars>
          <dgm:bulletEnabled val="1"/>
        </dgm:presLayoutVars>
      </dgm:prSet>
      <dgm:spPr/>
      <dgm:t>
        <a:bodyPr/>
        <a:lstStyle/>
        <a:p/>
      </dgm:t>
    </dgm:pt>
    <dgm:pt modelId="{8347E9F2-D10B-467C-B489-6217FEAB8922}" type="pres">
      <dgm:prSet presAssocID="{5D6A9F26-B321-4DF3-9508-2D550D4B2D43}" presName="sibTrans" presStyleLbl="sibTrans1D1" presStyleIdx="2" presStyleCnt="6"/>
      <dgm:spPr/>
      <dgm:t>
        <a:bodyPr/>
        <a:lstStyle/>
        <a:p/>
      </dgm:t>
    </dgm:pt>
    <dgm:pt modelId="{DA13E918-AAD2-42ED-A32A-A4BBCFADD932}" type="pres">
      <dgm:prSet presAssocID="{5D6A9F26-B321-4DF3-9508-2D550D4B2D43}" presName="connectorText" presStyleLbl="sibTrans2D1" presStyleIdx="2" presStyleCnt="6"/>
      <dgm:spPr/>
      <dgm:t>
        <a:bodyPr/>
        <a:lstStyle/>
        <a:p/>
      </dgm:t>
    </dgm:pt>
    <dgm:pt modelId="{CA1B4335-5C65-4DB0-BD7C-E197364B3B16}" type="pres">
      <dgm:prSet presAssocID="{65D877C6-953C-407A-B520-6D5811CA7A01}" presName="node" presStyleLbl="node1" presStyleIdx="3" presStyleCnt="7" custLinFactNeighborX="599" custLinFactNeighborY="-321">
        <dgm:presLayoutVars>
          <dgm:bulletEnabled val="1"/>
        </dgm:presLayoutVars>
      </dgm:prSet>
      <dgm:spPr/>
      <dgm:t>
        <a:bodyPr/>
        <a:lstStyle/>
        <a:p/>
      </dgm:t>
    </dgm:pt>
    <dgm:pt modelId="{F7815DD4-B345-4C6D-8499-839EA575F206}" type="pres">
      <dgm:prSet presAssocID="{0F6116C6-52A9-4BA0-9053-2692B162E72C}" presName="sibTrans" presStyleLbl="sibTrans1D1" presStyleIdx="3" presStyleCnt="6"/>
      <dgm:spPr/>
      <dgm:t>
        <a:bodyPr/>
        <a:lstStyle/>
        <a:p/>
      </dgm:t>
    </dgm:pt>
    <dgm:pt modelId="{08368FE9-FADB-4194-8E8E-3278B917AECB}" type="pres">
      <dgm:prSet presAssocID="{0F6116C6-52A9-4BA0-9053-2692B162E72C}" presName="connectorText" presStyleLbl="sibTrans2D1" presStyleIdx="3" presStyleCnt="6"/>
      <dgm:spPr/>
      <dgm:t>
        <a:bodyPr/>
        <a:lstStyle/>
        <a:p/>
      </dgm:t>
    </dgm:pt>
    <dgm:pt modelId="{D95537A8-A357-4D1B-873C-83A218A9D6EB}" type="pres">
      <dgm:prSet presAssocID="{E7339B38-4842-4B63-AC15-25375EB267C1}" presName="node" presStyleLbl="node1" presStyleIdx="4" presStyleCnt="7">
        <dgm:presLayoutVars>
          <dgm:bulletEnabled val="1"/>
        </dgm:presLayoutVars>
      </dgm:prSet>
      <dgm:spPr/>
      <dgm:t>
        <a:bodyPr/>
        <a:lstStyle/>
        <a:p/>
      </dgm:t>
    </dgm:pt>
    <dgm:pt modelId="{7154D9BD-B75C-4EE9-B6E7-4A1DBBF4E805}" type="pres">
      <dgm:prSet presAssocID="{AA738525-0D71-4B88-8D99-EBD14E1C4646}" presName="sibTrans" presStyleLbl="sibTrans1D1" presStyleIdx="4" presStyleCnt="6"/>
      <dgm:spPr/>
      <dgm:t>
        <a:bodyPr/>
        <a:lstStyle/>
        <a:p/>
      </dgm:t>
    </dgm:pt>
    <dgm:pt modelId="{907373E6-3AF2-4794-BB60-CA050D548C20}" type="pres">
      <dgm:prSet presAssocID="{AA738525-0D71-4B88-8D99-EBD14E1C4646}" presName="connectorText" presStyleLbl="sibTrans2D1" presStyleIdx="4" presStyleCnt="6"/>
      <dgm:spPr/>
      <dgm:t>
        <a:bodyPr/>
        <a:lstStyle/>
        <a:p/>
      </dgm:t>
    </dgm:pt>
    <dgm:pt modelId="{202078B0-35A7-4478-92AB-601EAD547720}" type="pres">
      <dgm:prSet presAssocID="{717B3A9A-525E-4C5C-A90F-9D341C8AF7F1}" presName="node" presStyleLbl="node1" presStyleIdx="5" presStyleCnt="7">
        <dgm:presLayoutVars>
          <dgm:bulletEnabled val="1"/>
        </dgm:presLayoutVars>
      </dgm:prSet>
      <dgm:spPr/>
      <dgm:t>
        <a:bodyPr/>
        <a:lstStyle/>
        <a:p/>
      </dgm:t>
    </dgm:pt>
    <dgm:pt modelId="{631D90A0-25BE-4307-8763-65462AF62BC8}" type="pres">
      <dgm:prSet presAssocID="{97E2A16F-4CFD-40D8-8457-A91FDC00E353}" presName="sibTrans" presStyleLbl="sibTrans1D1" presStyleIdx="5" presStyleCnt="6"/>
      <dgm:spPr/>
      <dgm:t>
        <a:bodyPr/>
        <a:lstStyle/>
        <a:p/>
      </dgm:t>
    </dgm:pt>
    <dgm:pt modelId="{E0BC34AF-F00F-4F8D-91C8-33D90109B552}" type="pres">
      <dgm:prSet presAssocID="{97E2A16F-4CFD-40D8-8457-A91FDC00E353}" presName="connectorText" presStyleLbl="sibTrans2D1" presStyleIdx="5" presStyleCnt="6"/>
      <dgm:spPr/>
      <dgm:t>
        <a:bodyPr/>
        <a:lstStyle/>
        <a:p/>
      </dgm:t>
    </dgm:pt>
    <dgm:pt modelId="{BFC9AB8C-2E9B-4E55-A418-040AF9418241}" type="pres">
      <dgm:prSet presAssocID="{C9630346-4E55-42E2-80F3-FDBBB4647192}" presName="node" presStyleLbl="node1" presStyleIdx="6" presStyleCnt="7" custLinFactX="22861" custLinFactNeighborX="100000" custLinFactNeighborY="238">
        <dgm:presLayoutVars>
          <dgm:bulletEnabled val="1"/>
        </dgm:presLayoutVars>
      </dgm:prSet>
      <dgm:spPr/>
      <dgm:t>
        <a:bodyPr/>
        <a:lstStyle/>
        <a:p/>
      </dgm:t>
    </dgm:pt>
  </dgm:ptLst>
  <dgm:cxnLst>
    <dgm:cxn modelId="{0EA07989-72FD-43BC-A138-87800EF72334}" srcId="{B1741E25-1B6A-421E-B350-44EA84C5BEC2}" destId="{6A16D143-3F69-4741-ABD3-68204BCE0FE9}" srcOrd="0" destOrd="0" parTransId="{F07EDA07-497B-4967-9ED6-AAAC4AAE467D}" sibTransId="{695F29EB-F88F-4479-85CD-7FAC1364CE47}"/>
    <dgm:cxn modelId="{FF46043C-1C18-47F6-AEA6-EEE5A389E7F5}" srcId="{B1741E25-1B6A-421E-B350-44EA84C5BEC2}" destId="{72FF764C-ECCC-4204-94E0-DBE5B09BE39E}" srcOrd="1" destOrd="0" parTransId="{26029E65-DAF6-4087-87DD-853804AED750}" sibTransId="{02E663EF-B42F-4252-A0F9-FB2735731B95}"/>
    <dgm:cxn modelId="{BF1EB737-EE8C-4D7D-86F1-00774CE18702}" srcId="{B1741E25-1B6A-421E-B350-44EA84C5BEC2}" destId="{E9F82E12-E3C7-4D95-B1F3-36532A14967C}" srcOrd="2" destOrd="0" parTransId="{3792481F-EE81-4BC4-8350-87BBAB7CC4E4}" sibTransId="{5D6A9F26-B321-4DF3-9508-2D550D4B2D43}"/>
    <dgm:cxn modelId="{E83D4240-7147-496C-8D7F-99CD084A8D38}" srcId="{B1741E25-1B6A-421E-B350-44EA84C5BEC2}" destId="{65D877C6-953C-407A-B520-6D5811CA7A01}" srcOrd="3" destOrd="0" parTransId="{68050F71-6F94-4709-99CB-A6503ADA2CB6}" sibTransId="{0F6116C6-52A9-4BA0-9053-2692B162E72C}"/>
    <dgm:cxn modelId="{28FCEAB0-4E6A-4A1E-B6CE-7FCB10CBE87D}" srcId="{B1741E25-1B6A-421E-B350-44EA84C5BEC2}" destId="{E7339B38-4842-4B63-AC15-25375EB267C1}" srcOrd="4" destOrd="0" parTransId="{C769BC72-53FF-490A-84B4-AB62BDC4CFAF}" sibTransId="{AA738525-0D71-4B88-8D99-EBD14E1C4646}"/>
    <dgm:cxn modelId="{B4B83439-B239-4EEC-AD2F-F9E25C2237CA}" srcId="{B1741E25-1B6A-421E-B350-44EA84C5BEC2}" destId="{717B3A9A-525E-4C5C-A90F-9D341C8AF7F1}" srcOrd="5" destOrd="0" parTransId="{C30AD0C6-6C20-4F94-BDC5-8E1CF052876D}" sibTransId="{97E2A16F-4CFD-40D8-8457-A91FDC00E353}"/>
    <dgm:cxn modelId="{7558EA97-D828-4FC5-AE7F-1F75A848993A}" srcId="{B1741E25-1B6A-421E-B350-44EA84C5BEC2}" destId="{C9630346-4E55-42E2-80F3-FDBBB4647192}" srcOrd="6" destOrd="0" parTransId="{367E1165-9D4D-44BB-AC6B-96E9DCF1ACBD}" sibTransId="{5EE05716-54C5-42ED-8986-05FF1092E360}"/>
    <dgm:cxn modelId="{348EF70D-E232-4DF6-960A-987F7F1ED2A2}" type="presOf" srcId="{B1741E25-1B6A-421E-B350-44EA84C5BEC2}" destId="{BF46E603-A5FC-4447-8D23-70D47FE37308}" srcOrd="0" destOrd="0" presId="urn:microsoft.com/office/officeart/2005/8/layout/bProcess3"/>
    <dgm:cxn modelId="{C09225C5-B670-4686-9C88-580983AFC699}" type="presParOf" srcId="{BF46E603-A5FC-4447-8D23-70D47FE37308}" destId="{636F99EF-E369-4BA6-A2B3-E16F691E09E7}" srcOrd="0" destOrd="0" presId="urn:microsoft.com/office/officeart/2005/8/layout/bProcess3"/>
    <dgm:cxn modelId="{A562D01D-0084-4BBA-B1E6-36332D10361F}" type="presOf" srcId="{6A16D143-3F69-4741-ABD3-68204BCE0FE9}" destId="{636F99EF-E369-4BA6-A2B3-E16F691E09E7}" srcOrd="0" destOrd="0" presId="urn:microsoft.com/office/officeart/2005/8/layout/bProcess3"/>
    <dgm:cxn modelId="{716DA8EB-2413-49C1-A29A-5B9F53B336F0}" type="presParOf" srcId="{BF46E603-A5FC-4447-8D23-70D47FE37308}" destId="{42DE2F1B-3E3D-41C2-B32B-2E242B049226}" srcOrd="1" destOrd="0" presId="urn:microsoft.com/office/officeart/2005/8/layout/bProcess3"/>
    <dgm:cxn modelId="{E1B9D3AC-5C45-4611-8BBD-554331176DD0}" type="presOf" srcId="{695F29EB-F88F-4479-85CD-7FAC1364CE47}" destId="{42DE2F1B-3E3D-41C2-B32B-2E242B049226}" srcOrd="0" destOrd="0" presId="urn:microsoft.com/office/officeart/2005/8/layout/bProcess3"/>
    <dgm:cxn modelId="{241FC2D0-F176-41EE-A6BF-EE41C7C126B3}" type="presParOf" srcId="{42DE2F1B-3E3D-41C2-B32B-2E242B049226}" destId="{DC46C7F8-A16A-4FBF-862C-CD5F6276CDF7}" srcOrd="0" destOrd="0" presId="urn:microsoft.com/office/officeart/2005/8/layout/bProcess3"/>
    <dgm:cxn modelId="{5B2ADDE5-3F9E-464B-B10C-15AD9254251A}" type="presOf" srcId="{695F29EB-F88F-4479-85CD-7FAC1364CE47}" destId="{DC46C7F8-A16A-4FBF-862C-CD5F6276CDF7}" srcOrd="1" destOrd="0" presId="urn:microsoft.com/office/officeart/2005/8/layout/bProcess3"/>
    <dgm:cxn modelId="{0B165B50-7A81-48CB-BA3D-6451E9C1EAE7}" type="presParOf" srcId="{BF46E603-A5FC-4447-8D23-70D47FE37308}" destId="{354D88AF-CFB4-4D4E-86DC-F3C9F5C80983}" srcOrd="2" destOrd="0" presId="urn:microsoft.com/office/officeart/2005/8/layout/bProcess3"/>
    <dgm:cxn modelId="{C08893EA-D181-408F-83E0-EFBFC5DBE97C}" type="presOf" srcId="{72FF764C-ECCC-4204-94E0-DBE5B09BE39E}" destId="{354D88AF-CFB4-4D4E-86DC-F3C9F5C80983}" srcOrd="0" destOrd="0" presId="urn:microsoft.com/office/officeart/2005/8/layout/bProcess3"/>
    <dgm:cxn modelId="{8DD9D357-5D42-489F-B27D-A94AA9AAE52C}" type="presParOf" srcId="{BF46E603-A5FC-4447-8D23-70D47FE37308}" destId="{BC40E25C-945F-4029-9FBF-3DA7C39BBEC5}" srcOrd="3" destOrd="0" presId="urn:microsoft.com/office/officeart/2005/8/layout/bProcess3"/>
    <dgm:cxn modelId="{3AD34F7C-3037-404D-BF93-09B80437A17B}" type="presOf" srcId="{02E663EF-B42F-4252-A0F9-FB2735731B95}" destId="{BC40E25C-945F-4029-9FBF-3DA7C39BBEC5}" srcOrd="0" destOrd="0" presId="urn:microsoft.com/office/officeart/2005/8/layout/bProcess3"/>
    <dgm:cxn modelId="{34517D3D-35A4-4963-A1E6-56ACE3DB47C2}" type="presParOf" srcId="{BC40E25C-945F-4029-9FBF-3DA7C39BBEC5}" destId="{D5FBBF51-90AA-47B2-860E-5501F57C5739}" srcOrd="0" destOrd="0" presId="urn:microsoft.com/office/officeart/2005/8/layout/bProcess3"/>
    <dgm:cxn modelId="{85365D0C-EE1A-4275-B140-A4FFBD86A1D3}" type="presOf" srcId="{02E663EF-B42F-4252-A0F9-FB2735731B95}" destId="{D5FBBF51-90AA-47B2-860E-5501F57C5739}" srcOrd="1" destOrd="0" presId="urn:microsoft.com/office/officeart/2005/8/layout/bProcess3"/>
    <dgm:cxn modelId="{FC7C25E6-8A8C-4878-859C-D655B197C1D8}" type="presParOf" srcId="{BF46E603-A5FC-4447-8D23-70D47FE37308}" destId="{7A81A0C4-2EAE-4130-AA86-904E86645382}" srcOrd="4" destOrd="0" presId="urn:microsoft.com/office/officeart/2005/8/layout/bProcess3"/>
    <dgm:cxn modelId="{D5E25C44-1BE9-453E-8BEA-961C57A76378}" type="presOf" srcId="{E9F82E12-E3C7-4D95-B1F3-36532A14967C}" destId="{7A81A0C4-2EAE-4130-AA86-904E86645382}" srcOrd="0" destOrd="0" presId="urn:microsoft.com/office/officeart/2005/8/layout/bProcess3"/>
    <dgm:cxn modelId="{F6E08598-7CBD-4824-97CE-DC0FE0A297D9}" type="presParOf" srcId="{BF46E603-A5FC-4447-8D23-70D47FE37308}" destId="{8347E9F2-D10B-467C-B489-6217FEAB8922}" srcOrd="5" destOrd="0" presId="urn:microsoft.com/office/officeart/2005/8/layout/bProcess3"/>
    <dgm:cxn modelId="{D3ABF1EE-38BC-4D4A-A300-FC244A070650}" type="presOf" srcId="{5D6A9F26-B321-4DF3-9508-2D550D4B2D43}" destId="{8347E9F2-D10B-467C-B489-6217FEAB8922}" srcOrd="0" destOrd="0" presId="urn:microsoft.com/office/officeart/2005/8/layout/bProcess3"/>
    <dgm:cxn modelId="{0BB05F69-EAE9-4111-9FE2-8B94DD251F66}" type="presParOf" srcId="{8347E9F2-D10B-467C-B489-6217FEAB8922}" destId="{DA13E918-AAD2-42ED-A32A-A4BBCFADD932}" srcOrd="0" destOrd="0" presId="urn:microsoft.com/office/officeart/2005/8/layout/bProcess3"/>
    <dgm:cxn modelId="{26114B6E-BE61-4ACD-AC1C-74734EEE4F62}" type="presOf" srcId="{5D6A9F26-B321-4DF3-9508-2D550D4B2D43}" destId="{DA13E918-AAD2-42ED-A32A-A4BBCFADD932}" srcOrd="1" destOrd="0" presId="urn:microsoft.com/office/officeart/2005/8/layout/bProcess3"/>
    <dgm:cxn modelId="{C1256C07-4806-4C0B-A870-75B17F365FCB}" type="presParOf" srcId="{BF46E603-A5FC-4447-8D23-70D47FE37308}" destId="{CA1B4335-5C65-4DB0-BD7C-E197364B3B16}" srcOrd="6" destOrd="0" presId="urn:microsoft.com/office/officeart/2005/8/layout/bProcess3"/>
    <dgm:cxn modelId="{02F0BF97-0595-4E64-AFDB-D43F4A0E95DA}" type="presOf" srcId="{65D877C6-953C-407A-B520-6D5811CA7A01}" destId="{CA1B4335-5C65-4DB0-BD7C-E197364B3B16}" srcOrd="0" destOrd="0" presId="urn:microsoft.com/office/officeart/2005/8/layout/bProcess3"/>
    <dgm:cxn modelId="{AE690C14-603B-4BA3-B29E-05204EF72608}" type="presParOf" srcId="{BF46E603-A5FC-4447-8D23-70D47FE37308}" destId="{F7815DD4-B345-4C6D-8499-839EA575F206}" srcOrd="7" destOrd="0" presId="urn:microsoft.com/office/officeart/2005/8/layout/bProcess3"/>
    <dgm:cxn modelId="{55A06F18-683F-4E13-8204-F6ABC3EDF6B6}" type="presOf" srcId="{0F6116C6-52A9-4BA0-9053-2692B162E72C}" destId="{F7815DD4-B345-4C6D-8499-839EA575F206}" srcOrd="0" destOrd="0" presId="urn:microsoft.com/office/officeart/2005/8/layout/bProcess3"/>
    <dgm:cxn modelId="{2DB73308-9A36-4C1D-8620-D45908A85E51}" type="presParOf" srcId="{F7815DD4-B345-4C6D-8499-839EA575F206}" destId="{08368FE9-FADB-4194-8E8E-3278B917AECB}" srcOrd="0" destOrd="0" presId="urn:microsoft.com/office/officeart/2005/8/layout/bProcess3"/>
    <dgm:cxn modelId="{2ADB749F-D1BB-4999-B288-AA29B9000821}" type="presOf" srcId="{0F6116C6-52A9-4BA0-9053-2692B162E72C}" destId="{08368FE9-FADB-4194-8E8E-3278B917AECB}" srcOrd="1" destOrd="0" presId="urn:microsoft.com/office/officeart/2005/8/layout/bProcess3"/>
    <dgm:cxn modelId="{56E23B38-8B10-42B8-A872-78D889ABDC0C}" type="presParOf" srcId="{BF46E603-A5FC-4447-8D23-70D47FE37308}" destId="{D95537A8-A357-4D1B-873C-83A218A9D6EB}" srcOrd="8" destOrd="0" presId="urn:microsoft.com/office/officeart/2005/8/layout/bProcess3"/>
    <dgm:cxn modelId="{787F4DC8-D1D8-4BD1-91E9-1B9EA5A26498}" type="presOf" srcId="{E7339B38-4842-4B63-AC15-25375EB267C1}" destId="{D95537A8-A357-4D1B-873C-83A218A9D6EB}" srcOrd="0" destOrd="0" presId="urn:microsoft.com/office/officeart/2005/8/layout/bProcess3"/>
    <dgm:cxn modelId="{78661EED-64A9-478F-BCC9-7B759C9AB306}" type="presParOf" srcId="{BF46E603-A5FC-4447-8D23-70D47FE37308}" destId="{7154D9BD-B75C-4EE9-B6E7-4A1DBBF4E805}" srcOrd="9" destOrd="0" presId="urn:microsoft.com/office/officeart/2005/8/layout/bProcess3"/>
    <dgm:cxn modelId="{528EA8FD-9613-4268-889C-5BAD7B2B9528}" type="presOf" srcId="{AA738525-0D71-4B88-8D99-EBD14E1C4646}" destId="{7154D9BD-B75C-4EE9-B6E7-4A1DBBF4E805}" srcOrd="0" destOrd="0" presId="urn:microsoft.com/office/officeart/2005/8/layout/bProcess3"/>
    <dgm:cxn modelId="{29B8A80A-15B8-4A74-8DBF-47055F7B06A2}" type="presParOf" srcId="{7154D9BD-B75C-4EE9-B6E7-4A1DBBF4E805}" destId="{907373E6-3AF2-4794-BB60-CA050D548C20}" srcOrd="0" destOrd="0" presId="urn:microsoft.com/office/officeart/2005/8/layout/bProcess3"/>
    <dgm:cxn modelId="{63515B46-93F6-4B17-B063-8B7916DC94ED}" type="presOf" srcId="{AA738525-0D71-4B88-8D99-EBD14E1C4646}" destId="{907373E6-3AF2-4794-BB60-CA050D548C20}" srcOrd="1" destOrd="0" presId="urn:microsoft.com/office/officeart/2005/8/layout/bProcess3"/>
    <dgm:cxn modelId="{F3446166-ADEB-4CBC-AF3F-A6FA7C8195D4}" type="presParOf" srcId="{BF46E603-A5FC-4447-8D23-70D47FE37308}" destId="{202078B0-35A7-4478-92AB-601EAD547720}" srcOrd="10" destOrd="0" presId="urn:microsoft.com/office/officeart/2005/8/layout/bProcess3"/>
    <dgm:cxn modelId="{5F144AF5-FA30-4BEF-AA90-C01B61BD8A06}" type="presOf" srcId="{717B3A9A-525E-4C5C-A90F-9D341C8AF7F1}" destId="{202078B0-35A7-4478-92AB-601EAD547720}" srcOrd="0" destOrd="0" presId="urn:microsoft.com/office/officeart/2005/8/layout/bProcess3"/>
    <dgm:cxn modelId="{74B5C96C-664D-4F68-BD5A-281C1E65F2EF}" type="presParOf" srcId="{BF46E603-A5FC-4447-8D23-70D47FE37308}" destId="{631D90A0-25BE-4307-8763-65462AF62BC8}" srcOrd="11" destOrd="0" presId="urn:microsoft.com/office/officeart/2005/8/layout/bProcess3"/>
    <dgm:cxn modelId="{8413344C-7870-4916-9BA3-1554979A3546}" type="presOf" srcId="{97E2A16F-4CFD-40D8-8457-A91FDC00E353}" destId="{631D90A0-25BE-4307-8763-65462AF62BC8}" srcOrd="0" destOrd="0" presId="urn:microsoft.com/office/officeart/2005/8/layout/bProcess3"/>
    <dgm:cxn modelId="{A129CBB3-5A3A-43DA-AF59-7AF589D0B0CA}" type="presParOf" srcId="{631D90A0-25BE-4307-8763-65462AF62BC8}" destId="{E0BC34AF-F00F-4F8D-91C8-33D90109B552}" srcOrd="0" destOrd="0" presId="urn:microsoft.com/office/officeart/2005/8/layout/bProcess3"/>
    <dgm:cxn modelId="{172ED0D5-8A15-4159-B318-3793B8E105A8}" type="presOf" srcId="{97E2A16F-4CFD-40D8-8457-A91FDC00E353}" destId="{E0BC34AF-F00F-4F8D-91C8-33D90109B552}" srcOrd="1" destOrd="0" presId="urn:microsoft.com/office/officeart/2005/8/layout/bProcess3"/>
    <dgm:cxn modelId="{60009521-AE4D-4127-9208-3595021ACA40}" type="presParOf" srcId="{BF46E603-A5FC-4447-8D23-70D47FE37308}" destId="{BFC9AB8C-2E9B-4E55-A418-040AF9418241}" srcOrd="12" destOrd="0" presId="urn:microsoft.com/office/officeart/2005/8/layout/bProcess3"/>
    <dgm:cxn modelId="{AC137A27-243F-451B-B815-49FBFB0BAE42}" type="presOf" srcId="{C9630346-4E55-42E2-80F3-FDBBB4647192}" destId="{BFC9AB8C-2E9B-4E55-A418-040AF9418241}" srcOrd="0" destOrd="0" presId="urn:microsoft.com/office/officeart/2005/8/layout/bProcess3"/>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sp="http://schemas.microsoft.com/office/drawing/2008/diagram">
  <dsp:spTree>
    <dsp:nvGrpSpPr>
      <dsp:cNvPr id="6" name=""/>
      <dsp:cNvGrpSpPr/>
    </dsp:nvGrpSpPr>
    <dsp:grpSpPr/>
    <dsp:sp modelId="{42DE2F1B-3E3D-41C2-B32B-2E242B049226}">
      <dsp:nvSpPr>
        <dsp:cNvPr id="7" name=""/>
        <dsp:cNvSpPr/>
      </dsp:nvSpPr>
      <dsp:spPr>
        <a:xfrm>
          <a:off x="2534960" y="563731"/>
          <a:ext cx="429555" cy="91440"/>
        </a:xfrm>
        <a:custGeom>
          <a:rect l="0" t="0" r="0" b="0"/>
          <a:pathLst>
            <a:path>
              <a:moveTo>
                <a:pt x="0" y="45720"/>
              </a:moveTo>
              <a:lnTo>
                <a:pt x="429555"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38234" y="607114"/>
        <a:ext cx="23007" cy="4672"/>
      </dsp:txXfrm>
    </dsp:sp>
    <dsp:sp modelId="{636F99EF-E369-4BA6-A2B3-E16F691E09E7}">
      <dsp:nvSpPr>
        <dsp:cNvPr id="8" name=""/>
        <dsp:cNvSpPr/>
      </dsp:nvSpPr>
      <dsp:spPr>
        <a:xfrm>
          <a:off x="505256" y="0"/>
          <a:ext cx="2031503" cy="121890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a:t>Understand Website Goals</a:t>
          </a:r>
        </a:p>
      </dsp:txBody>
      <dsp:txXfrm>
        <a:off x="505256" y="0"/>
        <a:ext cx="2031503" cy="1218902"/>
      </dsp:txXfrm>
    </dsp:sp>
    <dsp:sp modelId="{BC40E25C-945F-4029-9FBF-3DA7C39BBEC5}">
      <dsp:nvSpPr>
        <dsp:cNvPr id="9" name=""/>
        <dsp:cNvSpPr/>
      </dsp:nvSpPr>
      <dsp:spPr>
        <a:xfrm>
          <a:off x="5026620" y="563731"/>
          <a:ext cx="424477" cy="91440"/>
        </a:xfrm>
        <a:custGeom>
          <a:rect l="0" t="0" r="0" b="0"/>
          <a:pathLst>
            <a:path>
              <a:moveTo>
                <a:pt x="0" y="45720"/>
              </a:moveTo>
              <a:lnTo>
                <a:pt x="229338" y="45720"/>
              </a:lnTo>
              <a:lnTo>
                <a:pt x="229338" y="48623"/>
              </a:lnTo>
              <a:lnTo>
                <a:pt x="424477" y="48623"/>
              </a:lnTo>
            </a:path>
          </a:pathLst>
        </a:custGeom>
        <a:noFill/>
        <a:ln w="6350" cap="flat" cmpd="sng" algn="ctr">
          <a:solidFill>
            <a:schemeClr val="accent5">
              <a:hueOff val="-1351709"/>
              <a:satOff val="-3484"/>
              <a:lumOff val="-2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482" y="607114"/>
        <a:ext cx="22754" cy="4672"/>
      </dsp:txXfrm>
    </dsp:sp>
    <dsp:sp modelId="{354D88AF-CFB4-4D4E-86DC-F3C9F5C80983}">
      <dsp:nvSpPr>
        <dsp:cNvPr id="10" name=""/>
        <dsp:cNvSpPr/>
      </dsp:nvSpPr>
      <dsp:spPr>
        <a:xfrm>
          <a:off x="2996916" y="0"/>
          <a:ext cx="2031503" cy="1218902"/>
        </a:xfrm>
        <a:prstGeom prst="rect">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a:t>Perform a Content Inventory</a:t>
          </a:r>
        </a:p>
      </dsp:txBody>
      <dsp:txXfrm>
        <a:off x="2996916" y="0"/>
        <a:ext cx="2031503" cy="1218902"/>
      </dsp:txXfrm>
    </dsp:sp>
    <dsp:sp modelId="{8347E9F2-D10B-467C-B489-6217FEAB8922}">
      <dsp:nvSpPr>
        <dsp:cNvPr id="11" name=""/>
        <dsp:cNvSpPr/>
      </dsp:nvSpPr>
      <dsp:spPr>
        <a:xfrm>
          <a:off x="1513918" y="1220005"/>
          <a:ext cx="4985330" cy="432733"/>
        </a:xfrm>
        <a:custGeom>
          <a:rect l="0" t="0" r="0" b="0"/>
          <a:pathLst>
            <a:path>
              <a:moveTo>
                <a:pt x="4985330" y="0"/>
              </a:moveTo>
              <a:lnTo>
                <a:pt x="4985330" y="233466"/>
              </a:lnTo>
              <a:lnTo>
                <a:pt x="0" y="233466"/>
              </a:lnTo>
              <a:lnTo>
                <a:pt x="0" y="432733"/>
              </a:lnTo>
            </a:path>
          </a:pathLst>
        </a:custGeom>
        <a:noFill/>
        <a:ln w="6350" cap="flat" cmpd="sng" algn="ctr">
          <a:solidFill>
            <a:schemeClr val="accent5">
              <a:hueOff val="-2703417"/>
              <a:satOff val="-6968"/>
              <a:lumOff val="-47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81413" y="1434035"/>
        <a:ext cx="250340" cy="4672"/>
      </dsp:txXfrm>
    </dsp:sp>
    <dsp:sp modelId="{7A81A0C4-2EAE-4130-AA86-904E86645382}">
      <dsp:nvSpPr>
        <dsp:cNvPr id="12" name=""/>
        <dsp:cNvSpPr/>
      </dsp:nvSpPr>
      <dsp:spPr>
        <a:xfrm>
          <a:off x="5483497" y="2903"/>
          <a:ext cx="2031503" cy="1218902"/>
        </a:xfrm>
        <a:prstGeom prst="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a:t>Identify Concepts</a:t>
          </a:r>
        </a:p>
      </dsp:txBody>
      <dsp:txXfrm>
        <a:off x="5483497" y="2903"/>
        <a:ext cx="2031503" cy="1218902"/>
      </dsp:txXfrm>
    </dsp:sp>
    <dsp:sp modelId="{F7815DD4-B345-4C6D-8499-839EA575F206}">
      <dsp:nvSpPr>
        <dsp:cNvPr id="13" name=""/>
        <dsp:cNvSpPr/>
      </dsp:nvSpPr>
      <dsp:spPr>
        <a:xfrm>
          <a:off x="2527870" y="2248869"/>
          <a:ext cx="424477" cy="91440"/>
        </a:xfrm>
        <a:custGeom>
          <a:rect l="0" t="0" r="0" b="0"/>
          <a:pathLst>
            <a:path>
              <a:moveTo>
                <a:pt x="0" y="45720"/>
              </a:moveTo>
              <a:lnTo>
                <a:pt x="229338" y="45720"/>
              </a:lnTo>
              <a:lnTo>
                <a:pt x="229338" y="49632"/>
              </a:lnTo>
              <a:lnTo>
                <a:pt x="424477" y="49632"/>
              </a:lnTo>
            </a:path>
          </a:pathLst>
        </a:custGeom>
        <a:noFill/>
        <a:ln w="6350" cap="flat" cmpd="sng" algn="ctr">
          <a:solidFill>
            <a:schemeClr val="accent5">
              <a:hueOff val="-4055126"/>
              <a:satOff val="-10451"/>
              <a:lumOff val="-705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28732" y="2292253"/>
        <a:ext cx="22754" cy="4672"/>
      </dsp:txXfrm>
    </dsp:sp>
    <dsp:sp modelId="{CA1B4335-5C65-4DB0-BD7C-E197364B3B16}">
      <dsp:nvSpPr>
        <dsp:cNvPr id="14" name=""/>
        <dsp:cNvSpPr/>
      </dsp:nvSpPr>
      <dsp:spPr>
        <a:xfrm>
          <a:off x="498166" y="1685138"/>
          <a:ext cx="2031503" cy="1218902"/>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a:t>Develop Draft Organization Scheme</a:t>
          </a:r>
        </a:p>
      </dsp:txBody>
      <dsp:txXfrm>
        <a:off x="498166" y="1685138"/>
        <a:ext cx="2031503" cy="1218902"/>
      </dsp:txXfrm>
    </dsp:sp>
    <dsp:sp modelId="{7154D9BD-B75C-4EE9-B6E7-4A1DBBF4E805}">
      <dsp:nvSpPr>
        <dsp:cNvPr id="15" name=""/>
        <dsp:cNvSpPr/>
      </dsp:nvSpPr>
      <dsp:spPr>
        <a:xfrm>
          <a:off x="5014451" y="2252782"/>
          <a:ext cx="436645" cy="91440"/>
        </a:xfrm>
        <a:custGeom>
          <a:rect l="0" t="0" r="0" b="0"/>
          <a:pathLst>
            <a:path>
              <a:moveTo>
                <a:pt x="0" y="45720"/>
              </a:moveTo>
              <a:lnTo>
                <a:pt x="436645" y="45720"/>
              </a:lnTo>
            </a:path>
          </a:pathLst>
        </a:custGeom>
        <a:noFill/>
        <a:ln w="6350" cap="flat" cmpd="sng" algn="ctr">
          <a:solidFill>
            <a:schemeClr val="accent5">
              <a:hueOff val="-5406834"/>
              <a:satOff val="-13935"/>
              <a:lumOff val="-941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1093" y="2296166"/>
        <a:ext cx="23362" cy="4672"/>
      </dsp:txXfrm>
    </dsp:sp>
    <dsp:sp modelId="{D95537A8-A357-4D1B-873C-83A218A9D6EB}">
      <dsp:nvSpPr>
        <dsp:cNvPr id="16" name=""/>
        <dsp:cNvSpPr/>
      </dsp:nvSpPr>
      <dsp:spPr>
        <a:xfrm>
          <a:off x="2984748" y="1689051"/>
          <a:ext cx="2031503" cy="1218902"/>
        </a:xfrm>
        <a:prstGeom prst="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a:t>Review with Users and SMEs</a:t>
          </a:r>
        </a:p>
      </dsp:txBody>
      <dsp:txXfrm>
        <a:off x="2984748" y="1689051"/>
        <a:ext cx="2031503" cy="1218902"/>
      </dsp:txXfrm>
    </dsp:sp>
    <dsp:sp modelId="{631D90A0-25BE-4307-8763-65462AF62BC8}">
      <dsp:nvSpPr>
        <dsp:cNvPr id="17" name=""/>
        <dsp:cNvSpPr/>
      </dsp:nvSpPr>
      <dsp:spPr>
        <a:xfrm>
          <a:off x="3997676" y="2906153"/>
          <a:ext cx="2501573" cy="439546"/>
        </a:xfrm>
        <a:custGeom>
          <a:rect l="0" t="0" r="0" b="0"/>
          <a:pathLst>
            <a:path>
              <a:moveTo>
                <a:pt x="2501573" y="0"/>
              </a:moveTo>
              <a:lnTo>
                <a:pt x="2501573" y="236873"/>
              </a:lnTo>
              <a:lnTo>
                <a:pt x="0" y="236873"/>
              </a:lnTo>
              <a:lnTo>
                <a:pt x="0" y="439546"/>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84828" y="3123590"/>
        <a:ext cx="127268" cy="4672"/>
      </dsp:txXfrm>
    </dsp:sp>
    <dsp:sp modelId="{202078B0-35A7-4478-92AB-601EAD547720}">
      <dsp:nvSpPr>
        <dsp:cNvPr id="18" name=""/>
        <dsp:cNvSpPr/>
      </dsp:nvSpPr>
      <dsp:spPr>
        <a:xfrm>
          <a:off x="5483497" y="1689051"/>
          <a:ext cx="2031503" cy="1218902"/>
        </a:xfrm>
        <a:prstGeom prst="rect">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a:t>Gather Resources</a:t>
          </a:r>
        </a:p>
      </dsp:txBody>
      <dsp:txXfrm>
        <a:off x="5483497" y="1689051"/>
        <a:ext cx="2031503" cy="1218902"/>
      </dsp:txXfrm>
    </dsp:sp>
    <dsp:sp modelId="{BFC9AB8C-2E9B-4E55-A418-040AF9418241}">
      <dsp:nvSpPr>
        <dsp:cNvPr id="19" name=""/>
        <dsp:cNvSpPr/>
      </dsp:nvSpPr>
      <dsp:spPr>
        <a:xfrm>
          <a:off x="2981924" y="3378100"/>
          <a:ext cx="2031503" cy="1218902"/>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a:t>Group &amp; Label Content</a:t>
          </a:r>
        </a:p>
      </dsp:txBody>
      <dsp:txXfrm>
        <a:off x="2981924" y="3378100"/>
        <a:ext cx="2031503" cy="1218902"/>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type="rect" r:blip="">
          <dgm:adjLst/>
        </dgm:shape>
        <dgm:presOf axis="desOrSelf" ptType="node"/>
        <dgm:constrLst>
          <dgm:constr type="h" refType="w" fact="0.6"/>
        </dgm:constrLst>
        <dgm:ruleLst>
          <dgm:rule type="primFontSz" val="5"/>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fact="0.6"/>
              <dgm:rule type="h" fact="0.6"/>
              <dgm:rule type="primFontSz" val="5"/>
            </dgm:ruleLst>
          </dgm:layoutNode>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34" y="1"/>
            <a:ext cx="3038648" cy="466725"/>
          </a:xfrm>
          <a:prstGeom prst="rect">
            <a:avLst/>
          </a:prstGeom>
        </p:spPr>
        <p:txBody>
          <a:bodyPr vert="horz" lIns="91440" tIns="45720" rIns="91440" bIns="45720" rtlCol="0"/>
          <a:lstStyle>
            <a:lvl1pPr algn="r">
              <a:defRPr sz="1200"/>
            </a:lvl1pPr>
          </a:lstStyle>
          <a:p>
            <a:fld id="{86D670B4-682B-4039-8316-46537112FBB6}" type="datetimeFigureOut">
              <a:rPr lang="en-US" smtClean="0"/>
              <a:t>7/30/2021</a:t>
            </a:fld>
            <a:endParaRPr lang="en-US"/>
          </a:p>
        </p:txBody>
      </p:sp>
      <p:sp>
        <p:nvSpPr>
          <p:cNvPr id="4" name="Slide Image Placeholder 3"/>
          <p:cNvSpPr>
            <a:spLocks noGrp="1" noRot="1" noChangeAspect="1"/>
          </p:cNvSpPr>
          <p:nvPr>
            <p:ph type="sldImg" idx="2"/>
          </p:nvPr>
        </p:nvSpPr>
        <p:spPr>
          <a:xfrm>
            <a:off x="1414463" y="1162050"/>
            <a:ext cx="4183062" cy="3136900"/>
          </a:xfrm>
          <a:prstGeom prst="rect">
            <a:avLst/>
          </a:prstGeom>
          <a:noFill/>
          <a:ln w="12700">
            <a:solidFill>
              <a:prstClr val="black"/>
            </a:solidFill>
          </a:ln>
        </p:spPr>
      </p:sp>
      <p:sp>
        <p:nvSpPr>
          <p:cNvPr id="5" name="Notes Placeholder 4"/>
          <p:cNvSpPr>
            <a:spLocks noGrp="1"/>
          </p:cNvSpPr>
          <p:nvPr>
            <p:ph type="body" sz="quarter" idx="3"/>
          </p:nvPr>
        </p:nvSpPr>
        <p:spPr>
          <a:xfrm>
            <a:off x="701848" y="4473576"/>
            <a:ext cx="560832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6"/>
            <a:ext cx="3038649"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34" y="8829676"/>
            <a:ext cx="3038648" cy="466725"/>
          </a:xfrm>
          <a:prstGeom prst="rect">
            <a:avLst/>
          </a:prstGeom>
        </p:spPr>
        <p:txBody>
          <a:bodyPr vert="horz" lIns="91440" tIns="45720" rIns="91440" bIns="45720" rtlCol="0" anchor="b"/>
          <a:lstStyle>
            <a:lvl1pPr algn="r">
              <a:defRPr sz="1200"/>
            </a:lvl1pPr>
          </a:lstStyle>
          <a:p>
            <a:fld id="{20D034FE-B539-4DCD-B5E4-EF30540FC33F}" type="slidenum">
              <a:rPr lang="en-US" smtClean="0"/>
              <a:t>‹#›</a:t>
            </a:fld>
            <a:endParaRPr lang="en-US"/>
          </a:p>
        </p:txBody>
      </p:sp>
    </p:spTree>
    <p:extLst>
      <p:ext uri="{BB962C8B-B14F-4D97-AF65-F5344CB8AC3E}">
        <p14:creationId xmlns:p14="http://schemas.microsoft.com/office/powerpoint/2010/main" val="3926818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D034FE-B539-4DCD-B5E4-EF30540FC33F}" type="slidenum">
              <a:rPr lang="en-US" smtClean="0"/>
              <a:t>1</a:t>
            </a:fld>
            <a:endParaRPr lang="en-US"/>
          </a:p>
        </p:txBody>
      </p:sp>
    </p:spTree>
    <p:extLst>
      <p:ext uri="{BB962C8B-B14F-4D97-AF65-F5344CB8AC3E}">
        <p14:creationId xmlns:p14="http://schemas.microsoft.com/office/powerpoint/2010/main" val="209265783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La première étape du processus consiste à définir les objectifs du site Web. Cela permet d'établir une idée claire et bien documentée de ce que vous êtes sur le point de faire, en plus de créer un consensus de groupe.</a:t>
            </a:r>
          </a:p>
          <a:p>
            <a:endParaRPr lang="en-US"/>
          </a:p>
          <a:p>
            <a:pPr rtl="0"/>
            <a:r>
              <a:rPr lang="fr" sz="1200" b="0" i="0" u="none" strike="noStrike">
                <a:highlight>
                  <a:srgbClr val="000000">
                    <a:alpha val="0"/>
                  </a:srgbClr>
                </a:highlight>
                <a:latin typeface="Calibri"/>
              </a:rPr>
              <a:t>Vous devrez définir votre champ d'application, votre objectif, votre public cible et les types de formats de contenu. Vous pouvez effectuer une évaluation des besoins ou, une fois que vous avez identifié un groupe cible, mener des entretiens pour discuter de leurs idées et obtenir une image claire de leurs objectifs. Cela vous aidera à identifier et à vous concentrer sur le contenu qui intéresse vos utilisateurs.</a:t>
            </a:r>
          </a:p>
          <a:p>
            <a:endParaRPr lang="en-US"/>
          </a:p>
          <a:p>
            <a:endParaRPr lang="en-US"/>
          </a:p>
        </p:txBody>
      </p:sp>
      <p:sp>
        <p:nvSpPr>
          <p:cNvPr id="4" name="Slide Number Placeholder 3"/>
          <p:cNvSpPr>
            <a:spLocks noGrp="1"/>
          </p:cNvSpPr>
          <p:nvPr>
            <p:ph type="sldNum" sz="quarter" idx="10"/>
          </p:nvPr>
        </p:nvSpPr>
        <p:spPr/>
        <p:txBody>
          <a:bodyPr/>
          <a:lstStyle/>
          <a:p>
            <a:fld id="{20D034FE-B539-4DCD-B5E4-EF30540FC33F}" type="slidenum">
              <a:rPr lang="en-US" smtClean="0"/>
              <a:t>11</a:t>
            </a:fld>
            <a:endParaRPr lang="en-US"/>
          </a:p>
        </p:txBody>
      </p:sp>
    </p:spTree>
    <p:extLst>
      <p:ext uri="{BB962C8B-B14F-4D97-AF65-F5344CB8AC3E}">
        <p14:creationId xmlns:p14="http://schemas.microsoft.com/office/powerpoint/2010/main" val="392454965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L'inventaire du contenu est une activité qui consiste à créer une liste détaillée de tout le contenu existant que vous avez peut-être déjà acquis/créé. Les inventaires de contenu sont plus utiles lors des phases initiales de planification du projet et d'architecture de l'information, mais un inventaire détaillé du contenu sera utile tout au long du projet, tant pour la planification que pour la réalisation du site.</a:t>
            </a:r>
          </a:p>
          <a:p>
            <a:endParaRPr lang="en-US" b="1"/>
          </a:p>
          <a:p>
            <a:pPr rtl="0"/>
            <a:r>
              <a:rPr lang="fr" sz="1200" b="1" i="0" u="none" strike="noStrike">
                <a:highlight>
                  <a:srgbClr val="000000">
                    <a:alpha val="0"/>
                  </a:srgbClr>
                </a:highlight>
                <a:latin typeface="Calibri"/>
              </a:rPr>
              <a:t>À quoi sert un inventaire du contenu ?</a:t>
            </a:r>
          </a:p>
          <a:p>
            <a:pPr marL="171450" indent="-171450" rtl="0">
              <a:lnSpc>
                <a:spcPct val="150000"/>
              </a:lnSpc>
              <a:buFont typeface="Wingdings" pitchFamily="2" charset="2"/>
              <a:buChar char="Ø"/>
            </a:pPr>
            <a:r>
              <a:rPr lang="fr" sz="1200" b="0" i="0" u="none" strike="noStrike">
                <a:highlight>
                  <a:srgbClr val="000000">
                    <a:alpha val="0"/>
                  </a:srgbClr>
                </a:highlight>
                <a:latin typeface="Calibri"/>
              </a:rPr>
              <a:t>Produire une liste de tout le contenu existant, généralement dans une grande feuille de calcul.</a:t>
            </a:r>
          </a:p>
          <a:p>
            <a:pPr marL="171450" indent="-171450" rtl="0" fontAlgn="t">
              <a:lnSpc>
                <a:spcPct val="150000"/>
              </a:lnSpc>
              <a:buFont typeface="Wingdings" pitchFamily="2" charset="2"/>
              <a:buChar char="Ø"/>
            </a:pPr>
            <a:r>
              <a:rPr lang="fr" sz="1200" b="0" i="0" u="none" strike="noStrike">
                <a:highlight>
                  <a:srgbClr val="000000">
                    <a:alpha val="0"/>
                  </a:srgbClr>
                </a:highlight>
                <a:latin typeface="Calibri"/>
              </a:rPr>
              <a:t>Déterminer le contenu qui existe déjà.</a:t>
            </a:r>
          </a:p>
          <a:p>
            <a:pPr marL="171450" indent="-171450" rtl="0" fontAlgn="t">
              <a:lnSpc>
                <a:spcPct val="150000"/>
              </a:lnSpc>
              <a:buFont typeface="Wingdings" pitchFamily="2" charset="2"/>
              <a:buChar char="Ø"/>
            </a:pPr>
            <a:r>
              <a:rPr lang="fr" sz="1200" b="0" i="0" u="none" strike="noStrike">
                <a:highlight>
                  <a:srgbClr val="000000">
                    <a:alpha val="0"/>
                  </a:srgbClr>
                </a:highlight>
                <a:latin typeface="Calibri"/>
              </a:rPr>
              <a:t>Identifier les lacunes.</a:t>
            </a:r>
          </a:p>
          <a:p>
            <a:pPr marL="171450" indent="-171450" rtl="0" fontAlgn="t">
              <a:lnSpc>
                <a:spcPct val="150000"/>
              </a:lnSpc>
              <a:buFont typeface="Wingdings" pitchFamily="2" charset="2"/>
              <a:buChar char="Ø"/>
            </a:pPr>
            <a:r>
              <a:rPr lang="fr" sz="1200" b="0" i="0" u="none" strike="noStrike">
                <a:highlight>
                  <a:srgbClr val="000000">
                    <a:alpha val="0"/>
                  </a:srgbClr>
                </a:highlight>
                <a:latin typeface="Calibri"/>
              </a:rPr>
              <a:t>Analyser le contenu pour identifier les concepts.</a:t>
            </a:r>
          </a:p>
          <a:p>
            <a:pPr marL="171450" indent="-171450" rtl="0">
              <a:lnSpc>
                <a:spcPct val="150000"/>
              </a:lnSpc>
              <a:buFont typeface="Wingdings" pitchFamily="2" charset="2"/>
              <a:buChar char="Ø"/>
            </a:pPr>
            <a:r>
              <a:rPr lang="fr" sz="1200" b="0" i="0" u="none" strike="noStrike">
                <a:highlight>
                  <a:srgbClr val="000000">
                    <a:alpha val="0"/>
                  </a:srgbClr>
                </a:highlight>
                <a:latin typeface="Calibri"/>
              </a:rPr>
              <a:t>Déterminer les grands domaines couverts, quelle est l'étendue de la couverture</a:t>
            </a:r>
          </a:p>
          <a:p>
            <a:endParaRPr lang="en-US"/>
          </a:p>
        </p:txBody>
      </p:sp>
      <p:sp>
        <p:nvSpPr>
          <p:cNvPr id="4" name="Slide Number Placeholder 3"/>
          <p:cNvSpPr>
            <a:spLocks noGrp="1"/>
          </p:cNvSpPr>
          <p:nvPr>
            <p:ph type="sldNum" sz="quarter" idx="10"/>
          </p:nvPr>
        </p:nvSpPr>
        <p:spPr/>
        <p:txBody>
          <a:bodyPr/>
          <a:lstStyle/>
          <a:p>
            <a:fld id="{20D034FE-B539-4DCD-B5E4-EF30540FC33F}" type="slidenum">
              <a:rPr lang="en-US" smtClean="0"/>
              <a:t>12</a:t>
            </a:fld>
            <a:endParaRPr lang="en-US"/>
          </a:p>
        </p:txBody>
      </p:sp>
    </p:spTree>
    <p:extLst>
      <p:ext uri="{BB962C8B-B14F-4D97-AF65-F5344CB8AC3E}">
        <p14:creationId xmlns:p14="http://schemas.microsoft.com/office/powerpoint/2010/main" val="100946192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Une fois que vous avez déterminé </a:t>
            </a:r>
            <a:r>
              <a:rPr lang="fr" sz="1200" b="0" i="0" u="none" strike="noStrike" kern="1200" baseline="0">
                <a:solidFill>
                  <a:srgbClr val="000000"/>
                </a:solidFill>
                <a:highlight>
                  <a:srgbClr val="000000">
                    <a:alpha val="0"/>
                  </a:srgbClr>
                </a:highlight>
                <a:latin typeface="Calibri"/>
                <a:ea typeface="+mn-ea"/>
                <a:cs typeface="+mn-cs"/>
              </a:rPr>
              <a:t>quelles collections de contenu existent, vous pouvez commencer à rechercher et à analyser ce contenu pour trouver des concepts et identifier les informations essentielles (c'est-à-dire les </a:t>
            </a:r>
            <a:r>
              <a:rPr lang="fr" sz="1200" b="0" i="0" u="none" strike="noStrike">
                <a:highlight>
                  <a:srgbClr val="000000">
                    <a:alpha val="0"/>
                  </a:srgbClr>
                </a:highlight>
                <a:latin typeface="Calibri"/>
              </a:rPr>
              <a:t>questions essentielles que se posent les visiteurs de votre site).</a:t>
            </a:r>
          </a:p>
          <a:p>
            <a:endParaRPr lang="en-US"/>
          </a:p>
          <a:p>
            <a:pPr rtl="0"/>
            <a:r>
              <a:rPr lang="fr" sz="1200" b="0" i="0" u="none" strike="noStrike">
                <a:highlight>
                  <a:srgbClr val="000000">
                    <a:alpha val="0"/>
                  </a:srgbClr>
                </a:highlight>
                <a:latin typeface="Calibri"/>
              </a:rPr>
              <a:t>Une façon simple de commencer à conceptualiser les informations que vous voulez organiser est de noter sur des notes autocollantes tous les principaux sujets que vous aimeriez voir sur votre site Web. </a:t>
            </a:r>
            <a:r>
              <a:rPr lang="fr" sz="1200" b="0" i="0" u="none" strike="noStrike" kern="1200" baseline="0">
                <a:solidFill>
                  <a:srgbClr val="000000"/>
                </a:solidFill>
                <a:highlight>
                  <a:srgbClr val="000000">
                    <a:alpha val="0"/>
                  </a:srgbClr>
                </a:highlight>
                <a:latin typeface="Calibri"/>
                <a:ea typeface="+mn-ea"/>
                <a:cs typeface="+mn-cs"/>
              </a:rPr>
              <a:t>V</a:t>
            </a:r>
            <a:r>
              <a:rPr lang="fr" sz="1200" b="0" i="0" u="none" strike="noStrike" kern="1200">
                <a:solidFill>
                  <a:srgbClr val="000000"/>
                </a:solidFill>
                <a:highlight>
                  <a:srgbClr val="000000">
                    <a:alpha val="0"/>
                  </a:srgbClr>
                </a:highlight>
                <a:latin typeface="Calibri"/>
                <a:ea typeface="+mn-ea"/>
                <a:cs typeface="+mn-cs"/>
              </a:rPr>
              <a:t>ous pouvez les classer par catégories et par pages. </a:t>
            </a:r>
            <a:endParaRPr lang="en-US"/>
          </a:p>
          <a:p>
            <a:pPr marL="0" indent="0">
              <a:buFont typeface="+mj-lt"/>
              <a:buNone/>
            </a:pPr>
            <a:endParaRPr lang="en-US" baseline="0"/>
          </a:p>
          <a:p>
            <a:pPr marL="228600" indent="-228600">
              <a:buFont typeface="+mj-lt"/>
              <a:buAutoNum type="arabicPeriod"/>
            </a:pPr>
            <a:endParaRPr lang="en-US" baseline="0"/>
          </a:p>
        </p:txBody>
      </p:sp>
      <p:sp>
        <p:nvSpPr>
          <p:cNvPr id="4" name="Slide Number Placeholder 3"/>
          <p:cNvSpPr>
            <a:spLocks noGrp="1"/>
          </p:cNvSpPr>
          <p:nvPr>
            <p:ph type="sldNum" sz="quarter" idx="10"/>
          </p:nvPr>
        </p:nvSpPr>
        <p:spPr/>
        <p:txBody>
          <a:bodyPr/>
          <a:lstStyle/>
          <a:p>
            <a:fld id="{20D034FE-B539-4DCD-B5E4-EF30540FC33F}" type="slidenum">
              <a:rPr lang="en-US" smtClean="0"/>
              <a:t>13</a:t>
            </a:fld>
            <a:endParaRPr lang="en-US"/>
          </a:p>
        </p:txBody>
      </p:sp>
    </p:spTree>
    <p:extLst>
      <p:ext uri="{BB962C8B-B14F-4D97-AF65-F5344CB8AC3E}">
        <p14:creationId xmlns:p14="http://schemas.microsoft.com/office/powerpoint/2010/main" val="183087934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kern="1200">
                <a:solidFill>
                  <a:srgbClr val="000000"/>
                </a:solidFill>
                <a:highlight>
                  <a:srgbClr val="000000">
                    <a:alpha val="0"/>
                  </a:srgbClr>
                </a:highlight>
                <a:latin typeface="Calibri"/>
                <a:ea typeface="+mn-ea"/>
                <a:cs typeface="+mn-cs"/>
              </a:rPr>
              <a:t>Un schéma d'organisation définit les caractéristiques communes des éléments de contenu et influence le regroupement logique de ces éléments. Les schémas d'organisation peuvent être </a:t>
            </a:r>
            <a:r>
              <a:rPr lang="fr" sz="1200" b="1" i="0" u="none" strike="noStrike" kern="1200">
                <a:solidFill>
                  <a:srgbClr val="000000"/>
                </a:solidFill>
                <a:highlight>
                  <a:srgbClr val="000000">
                    <a:alpha val="0"/>
                  </a:srgbClr>
                </a:highlight>
                <a:latin typeface="Calibri"/>
                <a:ea typeface="+mn-ea"/>
                <a:cs typeface="+mn-cs"/>
              </a:rPr>
              <a:t>spécifiques à un sujet</a:t>
            </a:r>
            <a:r>
              <a:rPr lang="fr" sz="1200" b="0" i="0" u="none" strike="noStrike" kern="1200">
                <a:solidFill>
                  <a:srgbClr val="000000"/>
                </a:solidFill>
                <a:highlight>
                  <a:srgbClr val="000000">
                    <a:alpha val="0"/>
                  </a:srgbClr>
                </a:highlight>
                <a:latin typeface="Calibri"/>
                <a:ea typeface="+mn-ea"/>
                <a:cs typeface="+mn-cs"/>
              </a:rPr>
              <a:t> (par ex. la politique, la prestation de services, la communication) ou </a:t>
            </a:r>
            <a:r>
              <a:rPr lang="fr" sz="1200" b="1" i="0" u="none" strike="noStrike" kern="1200">
                <a:solidFill>
                  <a:srgbClr val="000000"/>
                </a:solidFill>
                <a:highlight>
                  <a:srgbClr val="000000">
                    <a:alpha val="0"/>
                  </a:srgbClr>
                </a:highlight>
                <a:latin typeface="Calibri"/>
                <a:ea typeface="+mn-ea"/>
                <a:cs typeface="+mn-cs"/>
              </a:rPr>
              <a:t>à un public</a:t>
            </a:r>
            <a:r>
              <a:rPr lang="fr" sz="1200" b="0" i="0" u="none" strike="noStrike" kern="1200">
                <a:solidFill>
                  <a:srgbClr val="000000"/>
                </a:solidFill>
                <a:highlight>
                  <a:srgbClr val="000000">
                    <a:alpha val="0"/>
                  </a:srgbClr>
                </a:highlight>
                <a:latin typeface="Calibri"/>
                <a:ea typeface="+mn-ea"/>
                <a:cs typeface="+mn-cs"/>
              </a:rPr>
              <a:t> (par ex. les décideurs politiques, les gestionnaires de programmes, les prestataires de services, les spécialistes de la communication). </a:t>
            </a:r>
          </a:p>
          <a:p>
            <a:endParaRPr lang="en-US" sz="1200" kern="1200">
              <a:solidFill>
                <a:schemeClr val="tx1"/>
              </a:solidFill>
              <a:effectLst/>
              <a:latin typeface="+mn-lt"/>
              <a:ea typeface="+mn-ea"/>
              <a:cs typeface="+mn-cs"/>
            </a:endParaRPr>
          </a:p>
          <a:p>
            <a:pPr rtl="0"/>
            <a:r>
              <a:rPr lang="fr" sz="1200" b="0" i="0" u="none" strike="noStrike" kern="1200">
                <a:solidFill>
                  <a:srgbClr val="000000"/>
                </a:solidFill>
                <a:highlight>
                  <a:srgbClr val="000000">
                    <a:alpha val="0"/>
                  </a:srgbClr>
                </a:highlight>
                <a:latin typeface="Calibri"/>
                <a:ea typeface="+mn-ea"/>
                <a:cs typeface="+mn-cs"/>
              </a:rPr>
              <a:t>De nombreux schémas d'organisation sont basés sur la similarité des attributs. Par exemple, dans le cas des publications/documents, le </a:t>
            </a:r>
            <a:r>
              <a:rPr lang="fr" sz="1200" b="1" i="0" u="none" strike="noStrike" kern="1200">
                <a:solidFill>
                  <a:srgbClr val="000000"/>
                </a:solidFill>
                <a:highlight>
                  <a:srgbClr val="000000">
                    <a:alpha val="0"/>
                  </a:srgbClr>
                </a:highlight>
                <a:latin typeface="Calibri"/>
                <a:ea typeface="+mn-ea"/>
                <a:cs typeface="+mn-cs"/>
              </a:rPr>
              <a:t>format</a:t>
            </a:r>
            <a:r>
              <a:rPr lang="fr" sz="1200" b="0" i="0" u="none" strike="noStrike" kern="1200">
                <a:solidFill>
                  <a:srgbClr val="000000"/>
                </a:solidFill>
                <a:highlight>
                  <a:srgbClr val="000000">
                    <a:alpha val="0"/>
                  </a:srgbClr>
                </a:highlight>
                <a:latin typeface="Calibri"/>
                <a:ea typeface="+mn-ea"/>
                <a:cs typeface="+mn-cs"/>
              </a:rPr>
              <a:t> peut faire référence à la description physique de l'élément (livre, article de journal, infographie, brochure, etc.). Les systèmes d'organisation peuvent être informels et ad hoc (comme l'organisation de votre tiroir à chaussettes) ou formels et normalisés (comme les Medical Subject Headings, ou MeSH, de Medline).</a:t>
            </a:r>
          </a:p>
          <a:p>
            <a:pPr lvl="0"/>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Wingdings" pitchFamily="2" charset="2"/>
              <a:buChar char="Ø"/>
              <a:defRPr/>
            </a:pPr>
            <a:r>
              <a:rPr lang="fr" sz="1200" b="0" i="0" u="none" strike="noStrike" kern="1200">
                <a:solidFill>
                  <a:srgbClr val="000000"/>
                </a:solidFill>
                <a:highlight>
                  <a:srgbClr val="000000">
                    <a:alpha val="0"/>
                  </a:srgbClr>
                </a:highlight>
                <a:latin typeface="Calibri"/>
                <a:ea typeface="+mn-ea"/>
                <a:cs typeface="+mn-cs"/>
              </a:rPr>
              <a:t>Les catégories de navigation principales doivent être mutuellement exclusives, ce qui signifie qu'elles ne se chevauchent pas les unes les autres. Pour relier des contenus similaires qui peuvent appartenir à différentes catégories principales, utilisez le balisage des métadonnées, comme les mots-clés, pour relier des </a:t>
            </a:r>
            <a:r>
              <a:rPr lang="fr" sz="1200" b="0" i="0" u="none" strike="noStrike">
                <a:highlight>
                  <a:srgbClr val="000000">
                    <a:alpha val="0"/>
                  </a:srgbClr>
                </a:highlight>
                <a:latin typeface="Calibri"/>
              </a:rPr>
              <a:t>contenus spécifiques.</a:t>
            </a:r>
          </a:p>
          <a:p>
            <a:pPr marL="171450" marR="0" lvl="0" indent="-171450" algn="l" defTabSz="914400" rtl="0" eaLnBrk="1" fontAlgn="auto" latinLnBrk="0" hangingPunct="1">
              <a:lnSpc>
                <a:spcPct val="100000"/>
              </a:lnSpc>
              <a:spcBef>
                <a:spcPct val="0"/>
              </a:spcBef>
              <a:spcAft>
                <a:spcPct val="0"/>
              </a:spcAft>
              <a:buClrTx/>
              <a:buSzTx/>
              <a:buFont typeface="Wingdings" pitchFamily="2" charset="2"/>
              <a:buChar char="Ø"/>
              <a:defRPr/>
            </a:pPr>
            <a:endParaRPr lang="en-US"/>
          </a:p>
          <a:p>
            <a:pPr marL="171450" marR="0" lvl="0" indent="-171450" algn="l" defTabSz="914400" rtl="0" eaLnBrk="1" fontAlgn="auto" latinLnBrk="0" hangingPunct="1">
              <a:lnSpc>
                <a:spcPct val="100000"/>
              </a:lnSpc>
              <a:spcBef>
                <a:spcPct val="0"/>
              </a:spcBef>
              <a:spcAft>
                <a:spcPct val="0"/>
              </a:spcAft>
              <a:buClrTx/>
              <a:buSzTx/>
              <a:buFont typeface="Wingdings" pitchFamily="2" charset="2"/>
              <a:buChar char="Ø"/>
              <a:defRPr/>
            </a:pPr>
            <a:r>
              <a:rPr lang="fr" sz="1200" b="0" i="0" u="none" strike="noStrike" kern="1200">
                <a:solidFill>
                  <a:srgbClr val="000000"/>
                </a:solidFill>
                <a:highlight>
                  <a:srgbClr val="000000">
                    <a:alpha val="0"/>
                  </a:srgbClr>
                </a:highlight>
                <a:latin typeface="Calibri"/>
                <a:ea typeface="+mn-ea"/>
                <a:cs typeface="+mn-cs"/>
              </a:rPr>
              <a:t>Les termes devraient être utiles.</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 sz="1200" b="0" i="0" u="none" strike="noStrike" kern="1200">
                <a:solidFill>
                  <a:srgbClr val="000000"/>
                </a:solidFill>
                <a:highlight>
                  <a:srgbClr val="000000">
                    <a:alpha val="0"/>
                  </a:srgbClr>
                </a:highlight>
                <a:latin typeface="Calibri"/>
                <a:ea typeface="+mn-ea"/>
                <a:cs typeface="+mn-cs"/>
              </a:rPr>
              <a:t>Ils doivent être suffisamment descriptifs pour être significatifs et uniques. </a:t>
            </a:r>
            <a:r>
              <a:rPr lang="fr" sz="1200" b="0" i="0" u="none" strike="noStrike">
                <a:highlight>
                  <a:srgbClr val="000000">
                    <a:alpha val="0"/>
                  </a:srgbClr>
                </a:highlight>
                <a:latin typeface="Calibri"/>
              </a:rPr>
              <a:t>Le manque de clarté du nommage est l'un des projets les plus importants à mener à bien, afin que les utilisateurs puissent naviguer sans hésitation.</a:t>
            </a:r>
          </a:p>
          <a:p>
            <a:pPr marL="628650" lvl="1" indent="-171450" rtl="0">
              <a:buFont typeface="Arial" panose="020b0604020202020204" pitchFamily="34" charset="0"/>
              <a:buChar char="•"/>
            </a:pPr>
            <a:r>
              <a:rPr lang="fr" sz="1200" b="0" i="0" u="none" strike="noStrike" kern="1200">
                <a:solidFill>
                  <a:srgbClr val="000000"/>
                </a:solidFill>
                <a:highlight>
                  <a:srgbClr val="000000">
                    <a:alpha val="0"/>
                  </a:srgbClr>
                </a:highlight>
                <a:latin typeface="Calibri"/>
                <a:ea typeface="+mn-ea"/>
                <a:cs typeface="+mn-cs"/>
              </a:rPr>
              <a:t>Il n'y a pas de valeur si un terme s'applique à tout le contenu.</a:t>
            </a:r>
            <a:endParaRPr lang="en-US" sz="1200" kern="1200">
              <a:solidFill>
                <a:schemeClr val="tx1"/>
              </a:solidFill>
              <a:effectLst/>
              <a:latin typeface="+mn-lt"/>
              <a:ea typeface="+mn-ea"/>
              <a:cs typeface="+mn-cs"/>
            </a:endParaRPr>
          </a:p>
          <a:p>
            <a:pPr marL="628650" lvl="1"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lvl="0" indent="-171450" rtl="0">
              <a:buFont typeface="Wingdings" pitchFamily="2" charset="2"/>
              <a:buChar char="Ø"/>
            </a:pPr>
            <a:r>
              <a:rPr lang="fr" sz="1200" b="0" i="0" u="none" strike="noStrike" kern="1200">
                <a:solidFill>
                  <a:srgbClr val="000000"/>
                </a:solidFill>
                <a:highlight>
                  <a:srgbClr val="000000">
                    <a:alpha val="0"/>
                  </a:srgbClr>
                </a:highlight>
                <a:latin typeface="Calibri"/>
                <a:ea typeface="+mn-ea"/>
                <a:cs typeface="+mn-cs"/>
              </a:rPr>
              <a:t>Commencez large et superficiel.</a:t>
            </a:r>
          </a:p>
          <a:p>
            <a:pPr marL="628650" lvl="1" indent="-171450" rtl="0">
              <a:buFont typeface="Arial" panose="020b0604020202020204" pitchFamily="34" charset="0"/>
              <a:buChar char="•"/>
            </a:pPr>
            <a:r>
              <a:rPr lang="fr" sz="1200" b="0" i="0" u="none" strike="noStrike" kern="1200">
                <a:solidFill>
                  <a:srgbClr val="000000"/>
                </a:solidFill>
                <a:highlight>
                  <a:srgbClr val="000000">
                    <a:alpha val="0"/>
                  </a:srgbClr>
                </a:highlight>
                <a:latin typeface="Calibri"/>
                <a:ea typeface="+mn-ea"/>
                <a:cs typeface="+mn-cs"/>
              </a:rPr>
              <a:t>Développez les niveaux supérieurs de la structure du concept - pas plus de 6 à 10 catégories de premier niveau.</a:t>
            </a:r>
          </a:p>
          <a:p>
            <a:pPr marL="628650" lvl="1" indent="-171450" rtl="0">
              <a:buFont typeface="Arial" panose="020b0604020202020204" pitchFamily="34" charset="0"/>
              <a:buChar char="•"/>
            </a:pPr>
            <a:r>
              <a:rPr lang="fr" sz="1200" b="0" i="0" u="none" strike="noStrike" kern="1200">
                <a:solidFill>
                  <a:srgbClr val="000000"/>
                </a:solidFill>
                <a:highlight>
                  <a:srgbClr val="000000">
                    <a:alpha val="0"/>
                  </a:srgbClr>
                </a:highlight>
                <a:latin typeface="Calibri"/>
                <a:ea typeface="+mn-ea"/>
                <a:cs typeface="+mn-cs"/>
              </a:rPr>
              <a:t>À ce stade, n'allez pas trop loin dans la création de votre projet de structure conceptuelle - 2 ou 3 niveaux de profondeur.</a:t>
            </a:r>
          </a:p>
          <a:p>
            <a:pPr marL="628650" lvl="1"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lvl="0" indent="-171450" rtl="0">
              <a:buFont typeface="Wingdings" pitchFamily="2" charset="2"/>
              <a:buChar char="Ø"/>
            </a:pPr>
            <a:r>
              <a:rPr lang="fr" sz="1200" b="0" i="0" u="none" strike="noStrike" kern="1200">
                <a:solidFill>
                  <a:srgbClr val="000000"/>
                </a:solidFill>
                <a:highlight>
                  <a:srgbClr val="000000">
                    <a:alpha val="0"/>
                  </a:srgbClr>
                </a:highlight>
                <a:latin typeface="Calibri"/>
                <a:ea typeface="+mn-ea"/>
                <a:cs typeface="+mn-cs"/>
              </a:rPr>
              <a:t>Il existe des outils qui peuvent vous aider à élaborer la structure de votre contenu, comme le tri des cartes, les diagrammes d'affinité ou la cartographie de l'esprit. Nous en reparlerons plus tard.</a:t>
            </a:r>
          </a:p>
          <a:p>
            <a:pPr marL="0" lvl="0" indent="0">
              <a:buFont typeface="Wingdings" pitchFamily="2" charset="2"/>
              <a:buNone/>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 typeface="Wingdings" pitchFamily="2" charset="2"/>
              <a:buNone/>
              <a:defRPr/>
            </a:pPr>
            <a:r>
              <a:rPr lang="fr" sz="1200" b="0" i="0" u="none" strike="noStrike" baseline="0">
                <a:highlight>
                  <a:srgbClr val="000000">
                    <a:alpha val="0"/>
                  </a:srgbClr>
                </a:highlight>
                <a:latin typeface="Calibri"/>
              </a:rPr>
              <a:t>Vous constaterez peut-être qu'il existe plusieurs façons de structurer le contenu.  Devriez-vous vous organiser par </a:t>
            </a:r>
            <a:r>
              <a:rPr lang="fr" sz="1200" b="1" i="0" u="none" strike="noStrike" baseline="0">
                <a:highlight>
                  <a:srgbClr val="000000">
                    <a:alpha val="0"/>
                  </a:srgbClr>
                </a:highlight>
                <a:latin typeface="Calibri"/>
              </a:rPr>
              <a:t>thème</a:t>
            </a:r>
            <a:r>
              <a:rPr lang="fr" sz="1200" b="0" i="0" u="none" strike="noStrike" baseline="0">
                <a:highlight>
                  <a:srgbClr val="000000">
                    <a:alpha val="0"/>
                  </a:srgbClr>
                </a:highlight>
                <a:latin typeface="Calibri"/>
              </a:rPr>
              <a:t>, par </a:t>
            </a:r>
            <a:r>
              <a:rPr lang="fr" sz="1200" b="1" i="0" u="none" strike="noStrike" baseline="0">
                <a:highlight>
                  <a:srgbClr val="000000">
                    <a:alpha val="0"/>
                  </a:srgbClr>
                </a:highlight>
                <a:latin typeface="Calibri"/>
              </a:rPr>
              <a:t>lieu géographique </a:t>
            </a:r>
            <a:r>
              <a:rPr lang="fr" sz="1200" b="0" i="0" u="none" strike="noStrike" baseline="0">
                <a:highlight>
                  <a:srgbClr val="000000">
                    <a:alpha val="0"/>
                  </a:srgbClr>
                </a:highlight>
                <a:latin typeface="Calibri"/>
              </a:rPr>
              <a:t>ou selon un autre schéma ? Examinons les types de schémas d'organisation.</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D034FE-B539-4DCD-B5E4-EF30540FC33F}" type="slidenum">
              <a:rPr lang="en-US" smtClean="0"/>
              <a:t>14</a:t>
            </a:fld>
            <a:endParaRPr lang="en-US"/>
          </a:p>
        </p:txBody>
      </p:sp>
    </p:spTree>
    <p:extLst>
      <p:ext uri="{BB962C8B-B14F-4D97-AF65-F5344CB8AC3E}">
        <p14:creationId xmlns:p14="http://schemas.microsoft.com/office/powerpoint/2010/main" val="265521456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10"/>
          </p:nvPr>
        </p:nvSpPr>
        <p:spPr/>
        <p:txBody>
          <a:bodyPr/>
          <a:lstStyle/>
          <a:p>
            <a:fld id="{20D034FE-B539-4DCD-B5E4-EF30540FC33F}" type="slidenum">
              <a:rPr lang="en-US" smtClean="0"/>
              <a:t>15</a:t>
            </a:fld>
            <a:endParaRPr lang="en-US"/>
          </a:p>
        </p:txBody>
      </p:sp>
    </p:spTree>
    <p:extLst>
      <p:ext uri="{BB962C8B-B14F-4D97-AF65-F5344CB8AC3E}">
        <p14:creationId xmlns:p14="http://schemas.microsoft.com/office/powerpoint/2010/main" val="89652258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Utilisez cette fonction pour organiser de grandes quantités d'informations, comme des glossaires spécialisés ou des ressources en ligne sur l'intranet de votre organisation.</a:t>
            </a:r>
          </a:p>
          <a:p>
            <a:pPr marL="0" marR="0" indent="0" algn="l" defTabSz="914400" rtl="0" eaLnBrk="1" fontAlgn="auto" latinLnBrk="0" hangingPunct="1">
              <a:lnSpc>
                <a:spcPct val="100000"/>
              </a:lnSpc>
              <a:spcBef>
                <a:spcPct val="0"/>
              </a:spcBef>
              <a:spcAft>
                <a:spcPct val="0"/>
              </a:spcAft>
              <a:buClrTx/>
              <a:buSzTx/>
              <a:buFontTx/>
              <a:buNone/>
              <a:defRPr/>
            </a:pPr>
            <a:endParaRPr lang="en-US"/>
          </a:p>
          <a:p>
            <a:pPr marL="0" marR="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L'organisation des informations par ordre alphabétique fonctionne très bien lorsque les gens connaissent les termes spécifiques qu'ils recherchent. L'essentiel est que l'utilisateur connaisse déjà les termes que vous utilisez ou qu'il existe un moyen de rechercher des concepts (comme un thésaurus). </a:t>
            </a:r>
          </a:p>
          <a:p>
            <a:pPr marL="0" marR="0" indent="0" algn="l" defTabSz="914400" rtl="0" eaLnBrk="1" fontAlgn="auto" latinLnBrk="0" hangingPunct="1">
              <a:lnSpc>
                <a:spcPct val="100000"/>
              </a:lnSpc>
              <a:spcBef>
                <a:spcPct val="0"/>
              </a:spcBef>
              <a:spcAft>
                <a:spcPct val="0"/>
              </a:spcAft>
              <a:buClrTx/>
              <a:buSzTx/>
              <a:buFontTx/>
              <a:buNone/>
              <a:defRPr/>
            </a:pPr>
            <a:endParaRPr lang="en-US"/>
          </a:p>
          <a:p>
            <a:pPr marL="0" marR="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Les schémas alphabétiques peuvent être utilisés pour pratiquement </a:t>
            </a:r>
            <a:r>
              <a:rPr lang="fr" sz="1200" b="1" i="0" u="none" strike="noStrike">
                <a:highlight>
                  <a:srgbClr val="000000">
                    <a:alpha val="0"/>
                  </a:srgbClr>
                </a:highlight>
                <a:latin typeface="Calibri"/>
              </a:rPr>
              <a:t>n'importe quel type d'information -</a:t>
            </a:r>
            <a:r>
              <a:rPr lang="fr" sz="1200" b="0" i="0" u="none" strike="noStrike">
                <a:highlight>
                  <a:srgbClr val="000000">
                    <a:alpha val="0"/>
                  </a:srgbClr>
                </a:highlight>
                <a:latin typeface="Calibri"/>
              </a:rPr>
              <a:t>tant que vous pouvez donner un nom à un élément, vous pouvez afficher le contenu dans un schéma A-Z.</a:t>
            </a:r>
          </a:p>
          <a:p>
            <a:endParaRPr lang="en-US"/>
          </a:p>
          <a:p>
            <a:pPr rtl="0"/>
            <a:r>
              <a:rPr lang="fr" sz="1200" b="0" i="0" u="none" strike="noStrike">
                <a:highlight>
                  <a:srgbClr val="000000">
                    <a:alpha val="0"/>
                  </a:srgbClr>
                </a:highlight>
                <a:latin typeface="Calibri"/>
              </a:rPr>
              <a:t>Par exemple, le site Web Hinari propose une liste de plus de 13 000 revues. Ils utilisent un système alphabétique pour organiser les titres des revues, de sorte que lorsque les utilisateurs viennent sur leur site, ils peuvent vérifier si une revue est accessible via le site Web Hinari.</a:t>
            </a:r>
            <a:endParaRPr lang="en-US"/>
          </a:p>
        </p:txBody>
      </p:sp>
      <p:sp>
        <p:nvSpPr>
          <p:cNvPr id="4" name="Slide Number Placeholder 3"/>
          <p:cNvSpPr>
            <a:spLocks noGrp="1"/>
          </p:cNvSpPr>
          <p:nvPr>
            <p:ph type="sldNum" sz="quarter" idx="10"/>
          </p:nvPr>
        </p:nvSpPr>
        <p:spPr/>
        <p:txBody>
          <a:bodyPr/>
          <a:lstStyle/>
          <a:p>
            <a:fld id="{20D034FE-B539-4DCD-B5E4-EF30540FC33F}" type="slidenum">
              <a:rPr lang="en-US" smtClean="0"/>
              <a:t>16</a:t>
            </a:fld>
            <a:endParaRPr lang="en-US"/>
          </a:p>
        </p:txBody>
      </p:sp>
    </p:spTree>
    <p:extLst>
      <p:ext uri="{BB962C8B-B14F-4D97-AF65-F5344CB8AC3E}">
        <p14:creationId xmlns:p14="http://schemas.microsoft.com/office/powerpoint/2010/main" val="238035011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Cette catégorie d'organisation, la plus graphique, se prête évidemment aux cartes et fonctionne bien si vous voulez montrer où les projets ont été mis en œuvre ou la répartition de la population. </a:t>
            </a:r>
          </a:p>
          <a:p>
            <a:pPr marL="0" marR="0" indent="0" algn="l" defTabSz="914400" rtl="0" eaLnBrk="1" fontAlgn="auto" latinLnBrk="0" hangingPunct="1">
              <a:lnSpc>
                <a:spcPct val="100000"/>
              </a:lnSpc>
              <a:spcBef>
                <a:spcPct val="0"/>
              </a:spcBef>
              <a:spcAft>
                <a:spcPct val="0"/>
              </a:spcAft>
              <a:buClrTx/>
              <a:buSzTx/>
              <a:buFontTx/>
              <a:buNone/>
              <a:defRPr/>
            </a:pPr>
            <a:endParaRPr lang="en-US"/>
          </a:p>
          <a:p>
            <a:pPr marL="0" marR="0" indent="0" algn="l" defTabSz="914400" rtl="0" eaLnBrk="1" fontAlgn="auto" latinLnBrk="0" hangingPunct="1">
              <a:lnSpc>
                <a:spcPct val="100000"/>
              </a:lnSpc>
              <a:spcBef>
                <a:spcPct val="0"/>
              </a:spcBef>
              <a:spcAft>
                <a:spcPct val="0"/>
              </a:spcAft>
              <a:buClrTx/>
              <a:buSzTx/>
              <a:buFontTx/>
              <a:buNone/>
              <a:defRPr/>
            </a:pPr>
            <a:endParaRPr lang="en-US"/>
          </a:p>
          <a:p>
            <a:pPr marL="0" marR="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10"/>
          </p:nvPr>
        </p:nvSpPr>
        <p:spPr/>
        <p:txBody>
          <a:bodyPr/>
          <a:lstStyle/>
          <a:p>
            <a:fld id="{20D034FE-B539-4DCD-B5E4-EF30540FC33F}" type="slidenum">
              <a:rPr lang="en-US" smtClean="0"/>
              <a:t>17</a:t>
            </a:fld>
            <a:endParaRPr lang="en-US"/>
          </a:p>
        </p:txBody>
      </p:sp>
    </p:spTree>
    <p:extLst>
      <p:ext uri="{BB962C8B-B14F-4D97-AF65-F5344CB8AC3E}">
        <p14:creationId xmlns:p14="http://schemas.microsoft.com/office/powerpoint/2010/main" val="88420064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kern="1200">
                <a:solidFill>
                  <a:srgbClr val="000000"/>
                </a:solidFill>
                <a:highlight>
                  <a:srgbClr val="000000">
                    <a:alpha val="0"/>
                  </a:srgbClr>
                </a:highlight>
                <a:latin typeface="Calibri"/>
                <a:ea typeface="+mn-ea"/>
                <a:cs typeface="+mn-cs"/>
              </a:rPr>
              <a:t>Un schéma de format organise le contenu en fonction du </a:t>
            </a:r>
            <a:r>
              <a:rPr lang="fr" sz="1200" b="0" i="1" u="none" strike="noStrike" kern="1200">
                <a:solidFill>
                  <a:srgbClr val="000000"/>
                </a:solidFill>
                <a:highlight>
                  <a:srgbClr val="000000">
                    <a:alpha val="0"/>
                  </a:srgbClr>
                </a:highlight>
                <a:latin typeface="Calibri"/>
                <a:ea typeface="+mn-ea"/>
                <a:cs typeface="+mn-cs"/>
              </a:rPr>
              <a:t>format</a:t>
            </a:r>
            <a:r>
              <a:rPr lang="fr" sz="1200" b="0" i="0" u="none" strike="noStrike" kern="1200">
                <a:solidFill>
                  <a:srgbClr val="000000"/>
                </a:solidFill>
                <a:highlight>
                  <a:srgbClr val="000000">
                    <a:alpha val="0"/>
                  </a:srgbClr>
                </a:highlight>
                <a:latin typeface="Calibri"/>
                <a:ea typeface="+mn-ea"/>
                <a:cs typeface="+mn-cs"/>
              </a:rPr>
              <a:t> de l'information (par ex. liste de contrôle, fiche d'information, vidéo, diaporama, infographie, poster). </a:t>
            </a:r>
          </a:p>
          <a:p>
            <a:endParaRPr lang="en-US" sz="1200" kern="1200">
              <a:solidFill>
                <a:schemeClr val="tx1"/>
              </a:solidFill>
              <a:effectLst/>
              <a:latin typeface="+mn-lt"/>
              <a:ea typeface="+mn-ea"/>
              <a:cs typeface="+mn-cs"/>
            </a:endParaRPr>
          </a:p>
          <a:p>
            <a:pPr rtl="0"/>
            <a:r>
              <a:rPr lang="fr" sz="1200" b="0" i="0" u="none" strike="noStrike" kern="1200">
                <a:solidFill>
                  <a:srgbClr val="000000"/>
                </a:solidFill>
                <a:highlight>
                  <a:srgbClr val="000000">
                    <a:alpha val="0"/>
                  </a:srgbClr>
                </a:highlight>
                <a:latin typeface="Calibri"/>
                <a:ea typeface="+mn-ea"/>
                <a:cs typeface="+mn-cs"/>
              </a:rPr>
              <a:t>C'est particulièrement courant sur des sites tels que les sites d'instruction (où ils regroupent des vidéos, des articles et des didacticiels), mais ce n'est peut-être pas la façon dont vous souhaitez organiser initialement vos informations. Le format est un excellent moyen de montrer aux gens les différents types d'informations disponibles une fois qu'ils ont trouvé le sujet qui les intéresse.</a:t>
            </a:r>
          </a:p>
          <a:p>
            <a:endParaRPr lang="en-US"/>
          </a:p>
        </p:txBody>
      </p:sp>
      <p:sp>
        <p:nvSpPr>
          <p:cNvPr id="4" name="Slide Number Placeholder 3"/>
          <p:cNvSpPr>
            <a:spLocks noGrp="1"/>
          </p:cNvSpPr>
          <p:nvPr>
            <p:ph type="sldNum" sz="quarter" idx="10"/>
          </p:nvPr>
        </p:nvSpPr>
        <p:spPr/>
        <p:txBody>
          <a:bodyPr/>
          <a:lstStyle/>
          <a:p>
            <a:fld id="{20D034FE-B539-4DCD-B5E4-EF30540FC33F}" type="slidenum">
              <a:rPr lang="en-US" smtClean="0"/>
              <a:t>18</a:t>
            </a:fld>
            <a:endParaRPr lang="en-US"/>
          </a:p>
        </p:txBody>
      </p:sp>
    </p:spTree>
    <p:extLst>
      <p:ext uri="{BB962C8B-B14F-4D97-AF65-F5344CB8AC3E}">
        <p14:creationId xmlns:p14="http://schemas.microsoft.com/office/powerpoint/2010/main" val="11160555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Les schémas orientés vers les tâches organisent le contenu et les applications en une collection de processus, de fonctions ou de tâches. Ces schémas sont appropriés lorsqu'il est possible de prévoir un nombre limité de tâches hautement prioritaires que les utilisateurs voudront effectuer. </a:t>
            </a:r>
          </a:p>
          <a:p>
            <a:endParaRPr lang="en-US"/>
          </a:p>
          <a:p>
            <a:pPr rtl="0"/>
            <a:r>
              <a:rPr lang="fr" sz="1200" b="0" i="0" u="none" strike="noStrike">
                <a:highlight>
                  <a:srgbClr val="000000">
                    <a:alpha val="0"/>
                  </a:srgbClr>
                </a:highlight>
                <a:latin typeface="Calibri"/>
              </a:rPr>
              <a:t>Il n'est pas courant de trouver un site Web organisé uniquement par tâche. Au lieu de cela, les systèmes axés sur les tâches sont généralement intégrés dans des sous-sites spécifiques, par exemple le site d'un concessionnaire automobile.</a:t>
            </a:r>
            <a:endParaRPr lang="en-US"/>
          </a:p>
          <a:p>
            <a:endParaRPr lang="en-US"/>
          </a:p>
        </p:txBody>
      </p:sp>
      <p:sp>
        <p:nvSpPr>
          <p:cNvPr id="4" name="Slide Number Placeholder 3"/>
          <p:cNvSpPr>
            <a:spLocks noGrp="1"/>
          </p:cNvSpPr>
          <p:nvPr>
            <p:ph type="sldNum" sz="quarter" idx="10"/>
          </p:nvPr>
        </p:nvSpPr>
        <p:spPr/>
        <p:txBody>
          <a:bodyPr/>
          <a:lstStyle/>
          <a:p>
            <a:fld id="{20D034FE-B539-4DCD-B5E4-EF30540FC33F}" type="slidenum">
              <a:rPr lang="en-US" smtClean="0"/>
              <a:t>19</a:t>
            </a:fld>
            <a:endParaRPr lang="en-US"/>
          </a:p>
        </p:txBody>
      </p:sp>
    </p:spTree>
    <p:extLst>
      <p:ext uri="{BB962C8B-B14F-4D97-AF65-F5344CB8AC3E}">
        <p14:creationId xmlns:p14="http://schemas.microsoft.com/office/powerpoint/2010/main" val="270485405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Les systèmes axés sur le public divisent un site en mini-sites plus petits et spécifiques à un public, ce qui permet d'avoir des pages sans encombrement qui ne présentent que les options intéressantes pour ce public particulier.</a:t>
            </a:r>
          </a:p>
          <a:p>
            <a:endParaRPr lang="en-US"/>
          </a:p>
          <a:p>
            <a:pPr marL="0" marR="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Lorsqu'il existe </a:t>
            </a:r>
            <a:r>
              <a:rPr lang="fr" sz="1200" b="1" i="0" u="none" strike="noStrike">
                <a:highlight>
                  <a:srgbClr val="000000">
                    <a:alpha val="0"/>
                  </a:srgbClr>
                </a:highlight>
                <a:latin typeface="Calibri"/>
              </a:rPr>
              <a:t>au moins deux </a:t>
            </a:r>
            <a:r>
              <a:rPr lang="fr" sz="1200" b="0" i="0" u="none" strike="noStrike">
                <a:highlight>
                  <a:srgbClr val="000000">
                    <a:alpha val="0"/>
                  </a:srgbClr>
                </a:highlight>
                <a:latin typeface="Calibri"/>
              </a:rPr>
              <a:t>publics clairement définissables pour un site Web ou un intranet </a:t>
            </a:r>
            <a:r>
              <a:rPr lang="fr" sz="1200" b="1" i="0" u="none" strike="noStrike">
                <a:highlight>
                  <a:srgbClr val="000000">
                    <a:alpha val="0"/>
                  </a:srgbClr>
                </a:highlight>
                <a:latin typeface="Calibri"/>
              </a:rPr>
              <a:t>et que</a:t>
            </a:r>
            <a:r>
              <a:rPr lang="fr" sz="1200" b="0" i="0" u="none" strike="noStrike">
                <a:highlight>
                  <a:srgbClr val="000000">
                    <a:alpha val="0"/>
                  </a:srgbClr>
                </a:highlight>
                <a:latin typeface="Calibri"/>
              </a:rPr>
              <a:t> votre contenu peut être clairement segmenté par ces groupes de public, un schéma d'organisation spécifique au public peut s'avérer utile. Ce type de système fonctionne mieux lorsque le site est fréquenté par des visiteurs assidus qui peuvent mettre en favoris leur section particulière du site.</a:t>
            </a:r>
          </a:p>
          <a:p>
            <a:pPr marL="0" marR="0" indent="0" algn="l" defTabSz="914400" rtl="0" eaLnBrk="1" fontAlgn="auto" latinLnBrk="0" hangingPunct="1">
              <a:lnSpc>
                <a:spcPct val="100000"/>
              </a:lnSpc>
              <a:spcBef>
                <a:spcPct val="0"/>
              </a:spcBef>
              <a:spcAft>
                <a:spcPct val="0"/>
              </a:spcAft>
              <a:buClrTx/>
              <a:buSzTx/>
              <a:buFontTx/>
              <a:buNone/>
              <a:defRPr/>
            </a:pPr>
            <a:endParaRPr lang="en-US"/>
          </a:p>
          <a:p>
            <a:pPr rtl="0"/>
            <a:r>
              <a:rPr lang="fr" sz="1200" b="0" i="0" u="none" strike="noStrike">
                <a:highlight>
                  <a:srgbClr val="000000">
                    <a:alpha val="0"/>
                  </a:srgbClr>
                </a:highlight>
                <a:latin typeface="Calibri"/>
              </a:rPr>
              <a:t>L'organisation de votre contenu par public présente certains inconvénients. Même si vous avez l'impression d'avoir identifié des groupes de public avec des limites très claires, les gens peuvent passer d'un groupe à l'autre, ne pas savoir qui ils sont ou porter des chapeaux différents, et une grande partie du contenu peut s'appliquer à plus d'un groupe.</a:t>
            </a:r>
          </a:p>
          <a:p>
            <a:endParaRPr lang="en-US" baseline="0"/>
          </a:p>
          <a:p>
            <a:pPr rtl="0"/>
            <a:r>
              <a:rPr lang="fr" sz="1200" b="0" i="0" u="none" strike="noStrike" baseline="0">
                <a:highlight>
                  <a:srgbClr val="000000">
                    <a:alpha val="0"/>
                  </a:srgbClr>
                </a:highlight>
                <a:latin typeface="Calibri"/>
              </a:rPr>
              <a:t>Certains de vos contenus peuvent intéresser plusieurs publics. Si vous choisissez ce schéma comme structure principale de votre site Web, vous risquez soit de rendre les informations qui se chevauchent difficiles à trouver, soit de créer une tonne de contenu en double pour le rendre accessible aux deux publics. </a:t>
            </a:r>
          </a:p>
        </p:txBody>
      </p:sp>
      <p:sp>
        <p:nvSpPr>
          <p:cNvPr id="4" name="Slide Number Placeholder 3"/>
          <p:cNvSpPr>
            <a:spLocks noGrp="1"/>
          </p:cNvSpPr>
          <p:nvPr>
            <p:ph type="sldNum" sz="quarter" idx="10"/>
          </p:nvPr>
        </p:nvSpPr>
        <p:spPr/>
        <p:txBody>
          <a:bodyPr/>
          <a:lstStyle/>
          <a:p>
            <a:fld id="{20D034FE-B539-4DCD-B5E4-EF30540FC33F}" type="slidenum">
              <a:rPr lang="en-US" smtClean="0"/>
              <a:t>20</a:t>
            </a:fld>
            <a:endParaRPr lang="en-US"/>
          </a:p>
        </p:txBody>
      </p:sp>
    </p:spTree>
    <p:extLst>
      <p:ext uri="{BB962C8B-B14F-4D97-AF65-F5344CB8AC3E}">
        <p14:creationId xmlns:p14="http://schemas.microsoft.com/office/powerpoint/2010/main" val="171088999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L'AI est le fondement ou le plan directeur d'une bonne conception Web et d'une bonne expérience utilisateur. Lancer le processus d'AI est la première chose à faire lors de la conception d'un site Web. </a:t>
            </a:r>
          </a:p>
          <a:p>
            <a:pPr marL="0" marR="0" indent="0" algn="l" defTabSz="914400" rtl="0" eaLnBrk="1" fontAlgn="auto" latinLnBrk="0" hangingPunct="1">
              <a:lnSpc>
                <a:spcPct val="100000"/>
              </a:lnSpc>
              <a:spcBef>
                <a:spcPct val="0"/>
              </a:spcBef>
              <a:spcAft>
                <a:spcPct val="0"/>
              </a:spcAft>
              <a:buClrTx/>
              <a:buSzTx/>
              <a:buFontTx/>
              <a:buNone/>
              <a:defRPr/>
            </a:pPr>
            <a:endParaRPr lang="en-US"/>
          </a:p>
          <a:p>
            <a:endParaRPr lang="en-US"/>
          </a:p>
        </p:txBody>
      </p:sp>
      <p:sp>
        <p:nvSpPr>
          <p:cNvPr id="4" name="Slide Number Placeholder 3"/>
          <p:cNvSpPr>
            <a:spLocks noGrp="1"/>
          </p:cNvSpPr>
          <p:nvPr>
            <p:ph type="sldNum" sz="quarter" idx="10"/>
          </p:nvPr>
        </p:nvSpPr>
        <p:spPr/>
        <p:txBody>
          <a:bodyPr/>
          <a:lstStyle/>
          <a:p>
            <a:fld id="{20D034FE-B539-4DCD-B5E4-EF30540FC33F}" type="slidenum">
              <a:rPr lang="en-US" smtClean="0"/>
              <a:t>3</a:t>
            </a:fld>
            <a:endParaRPr lang="en-US"/>
          </a:p>
        </p:txBody>
      </p:sp>
    </p:spTree>
    <p:extLst>
      <p:ext uri="{BB962C8B-B14F-4D97-AF65-F5344CB8AC3E}">
        <p14:creationId xmlns:p14="http://schemas.microsoft.com/office/powerpoint/2010/main" val="366215996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kern="1200">
                <a:solidFill>
                  <a:srgbClr val="000000"/>
                </a:solidFill>
                <a:highlight>
                  <a:srgbClr val="000000">
                    <a:alpha val="0"/>
                  </a:srgbClr>
                </a:highlight>
                <a:latin typeface="Calibri"/>
                <a:ea typeface="+mn-ea"/>
                <a:cs typeface="+mn-cs"/>
              </a:rPr>
              <a:t>L'organisation des informations par sujet ou par thème permet de regrouper des éléments similaires en fonction de leur sujet.  Ils permettent à l'utilisateur de choisir un sujet d'intérêt, puis de parcourir les ressources de cette catégorie.</a:t>
            </a:r>
          </a:p>
          <a:p>
            <a:endParaRPr lang="en-US" sz="1200" kern="1200">
              <a:solidFill>
                <a:schemeClr val="tx1"/>
              </a:solidFill>
              <a:effectLst/>
              <a:latin typeface="+mn-lt"/>
              <a:ea typeface="+mn-ea"/>
              <a:cs typeface="+mn-cs"/>
            </a:endParaRPr>
          </a:p>
          <a:p>
            <a:pPr rtl="0"/>
            <a:r>
              <a:rPr lang="fr" sz="1200" b="0" i="0" u="none" strike="noStrike" kern="1200">
                <a:solidFill>
                  <a:srgbClr val="000000"/>
                </a:solidFill>
                <a:highlight>
                  <a:srgbClr val="000000">
                    <a:alpha val="0"/>
                  </a:srgbClr>
                </a:highlight>
                <a:latin typeface="Calibri"/>
                <a:ea typeface="+mn-ea"/>
                <a:cs typeface="+mn-cs"/>
              </a:rPr>
              <a:t>Il s'agit de la méthode d'organisation la plus populaire, car elle fonctionne bien pour la plupart des contenus. Il est idéal pour naviguer, filtrer les informations ou affiner un ensemble d'enregistrements. </a:t>
            </a:r>
          </a:p>
          <a:p>
            <a:endParaRPr lang="en-US" sz="1200" kern="1200">
              <a:solidFill>
                <a:schemeClr val="tx1"/>
              </a:solidFill>
              <a:effectLst/>
              <a:latin typeface="+mn-lt"/>
              <a:ea typeface="+mn-ea"/>
              <a:cs typeface="+mn-cs"/>
            </a:endParaRPr>
          </a:p>
          <a:p>
            <a:pPr rtl="0"/>
            <a:r>
              <a:rPr lang="fr" sz="1200" b="0" i="0" u="none" strike="noStrike" kern="1200">
                <a:solidFill>
                  <a:srgbClr val="000000"/>
                </a:solidFill>
                <a:highlight>
                  <a:srgbClr val="000000">
                    <a:alpha val="0"/>
                  </a:srgbClr>
                </a:highlight>
                <a:latin typeface="Calibri"/>
                <a:ea typeface="+mn-ea"/>
                <a:cs typeface="+mn-cs"/>
              </a:rPr>
              <a:t>Lors de la conception d'un schéma d'organisation thématique, il est important de définir l'étendue de la couverture.</a:t>
            </a:r>
          </a:p>
          <a:p>
            <a:endParaRPr lang="en-US"/>
          </a:p>
        </p:txBody>
      </p:sp>
      <p:sp>
        <p:nvSpPr>
          <p:cNvPr id="4" name="Slide Number Placeholder 3"/>
          <p:cNvSpPr>
            <a:spLocks noGrp="1"/>
          </p:cNvSpPr>
          <p:nvPr>
            <p:ph type="sldNum" sz="quarter" idx="10"/>
          </p:nvPr>
        </p:nvSpPr>
        <p:spPr/>
        <p:txBody>
          <a:bodyPr/>
          <a:lstStyle/>
          <a:p>
            <a:fld id="{20D034FE-B539-4DCD-B5E4-EF30540FC33F}" type="slidenum">
              <a:rPr lang="en-US" smtClean="0"/>
              <a:t>21</a:t>
            </a:fld>
            <a:endParaRPr lang="en-US"/>
          </a:p>
        </p:txBody>
      </p:sp>
    </p:spTree>
    <p:extLst>
      <p:ext uri="{BB962C8B-B14F-4D97-AF65-F5344CB8AC3E}">
        <p14:creationId xmlns:p14="http://schemas.microsoft.com/office/powerpoint/2010/main" val="141658257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solidFill>
                  <a:srgbClr val="FF0000"/>
                </a:solidFill>
                <a:highlight>
                  <a:srgbClr val="000000">
                    <a:alpha val="0"/>
                  </a:srgbClr>
                </a:highlight>
                <a:latin typeface="Calibri"/>
              </a:rPr>
              <a:t>En créant d'abord une ébauche de structure conceptuelle, vous donnez aux gens quelque chose à quoi répondre. Essayez d'impliquer toutes les parties prenantes, les experts en la matière et les utilisateurs qui ont une compréhension des concepts qui sont représentés.</a:t>
            </a:r>
          </a:p>
          <a:p>
            <a:endParaRPr lang="en-US" b="0" i="0" baseline="0">
              <a:solidFill>
                <a:srgbClr val="FF0000"/>
              </a:solidFill>
            </a:endParaRPr>
          </a:p>
          <a:p>
            <a:pPr rtl="0"/>
            <a:r>
              <a:rPr lang="fr" sz="1200" b="0" i="0" u="none" strike="noStrike" baseline="0">
                <a:solidFill>
                  <a:srgbClr val="FF0000"/>
                </a:solidFill>
                <a:highlight>
                  <a:srgbClr val="000000">
                    <a:alpha val="0"/>
                  </a:srgbClr>
                </a:highlight>
                <a:latin typeface="Calibri"/>
              </a:rPr>
              <a:t>La réalisation d'études de convivialité peut aider à déterminer si la structure a du sens et à identifier les lacunes. </a:t>
            </a:r>
          </a:p>
          <a:p>
            <a:endParaRPr lang="en-US" b="0" i="0" baseline="0">
              <a:solidFill>
                <a:srgbClr val="FF0000"/>
              </a:solidFill>
            </a:endParaRPr>
          </a:p>
          <a:p>
            <a:pPr rtl="0"/>
            <a:r>
              <a:rPr lang="fr" sz="1200" b="0" i="0" u="none" strike="noStrike" baseline="0">
                <a:solidFill>
                  <a:srgbClr val="FF0000"/>
                </a:solidFill>
                <a:highlight>
                  <a:srgbClr val="000000">
                    <a:alpha val="0"/>
                  </a:srgbClr>
                </a:highlight>
                <a:latin typeface="Calibri"/>
              </a:rPr>
              <a:t>Essayez de demander à plusieurs utilisateurs d'appliquer les concepts à un échantillon de contenu. S'il y a des incohérences dans la façon dont ils ont appliqué les termes, cela peut mettre en évidence des problèmes avec les termes et la structure que vous avez identifiés.</a:t>
            </a:r>
          </a:p>
          <a:p>
            <a:endParaRPr lang="en-US"/>
          </a:p>
        </p:txBody>
      </p:sp>
      <p:sp>
        <p:nvSpPr>
          <p:cNvPr id="4" name="Slide Number Placeholder 3"/>
          <p:cNvSpPr>
            <a:spLocks noGrp="1"/>
          </p:cNvSpPr>
          <p:nvPr>
            <p:ph type="sldNum" sz="quarter" idx="10"/>
          </p:nvPr>
        </p:nvSpPr>
        <p:spPr/>
        <p:txBody>
          <a:bodyPr/>
          <a:lstStyle/>
          <a:p>
            <a:fld id="{20D034FE-B539-4DCD-B5E4-EF30540FC33F}" type="slidenum">
              <a:rPr lang="en-US" smtClean="0"/>
              <a:t>22</a:t>
            </a:fld>
            <a:endParaRPr lang="en-US"/>
          </a:p>
        </p:txBody>
      </p:sp>
    </p:spTree>
    <p:extLst>
      <p:ext uri="{BB962C8B-B14F-4D97-AF65-F5344CB8AC3E}">
        <p14:creationId xmlns:p14="http://schemas.microsoft.com/office/powerpoint/2010/main" val="60296348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kern="1200">
                <a:solidFill>
                  <a:srgbClr val="000000"/>
                </a:solidFill>
                <a:highlight>
                  <a:srgbClr val="000000">
                    <a:alpha val="0"/>
                  </a:srgbClr>
                </a:highlight>
                <a:latin typeface="Calibri"/>
                <a:ea typeface="+mn-ea"/>
                <a:cs typeface="+mn-cs"/>
              </a:rPr>
              <a:t>L'objectif de cette étape du processus est de rassembler toutes les informations nécessaires à la création de la structure et de l'organisation du site Web.</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kern="1200">
                <a:solidFill>
                  <a:srgbClr val="000000"/>
                </a:solidFill>
                <a:highlight>
                  <a:srgbClr val="000000">
                    <a:alpha val="0"/>
                  </a:srgbClr>
                </a:highlight>
                <a:latin typeface="Calibri"/>
                <a:ea typeface="+mn-ea"/>
                <a:cs typeface="+mn-cs"/>
              </a:rPr>
              <a:t>Gardez à l'esprit la liste des objectifs créée à l'étape 1 : comprendre les objectifs du site Web pour créer une liste de contenu.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 typeface="+mj-lt"/>
              <a:buNone/>
              <a:defRPr/>
            </a:pPr>
            <a:r>
              <a:rPr lang="fr" sz="1200" b="0" i="0" u="none" strike="noStrike" kern="1200">
                <a:solidFill>
                  <a:srgbClr val="000000"/>
                </a:solidFill>
                <a:highlight>
                  <a:srgbClr val="000000">
                    <a:alpha val="0"/>
                  </a:srgbClr>
                </a:highlight>
                <a:latin typeface="Calibri"/>
                <a:ea typeface="+mn-ea"/>
                <a:cs typeface="+mn-cs"/>
              </a:rPr>
              <a:t>Développer et documenter les critères de sélection des ressources. Vous devrez vous assurer que les ressources sont pertinentes, qu'elles répondent aux besoins de vos utilisateurs et qu'elles s'intègrent à la structure du site Web.</a:t>
            </a:r>
          </a:p>
          <a:p>
            <a:pPr marL="0" marR="0" lvl="0" indent="0" algn="l" defTabSz="914400" rtl="0" eaLnBrk="1" fontAlgn="auto" latinLnBrk="0" hangingPunct="1">
              <a:lnSpc>
                <a:spcPct val="100000"/>
              </a:lnSpc>
              <a:spcBef>
                <a:spcPct val="0"/>
              </a:spcBef>
              <a:spcAft>
                <a:spcPct val="0"/>
              </a:spcAft>
              <a:buClrTx/>
              <a:buSzTx/>
              <a:buFont typeface="+mj-lt"/>
              <a:buNone/>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 typeface="+mj-lt"/>
              <a:buNone/>
              <a:defRPr/>
            </a:pPr>
            <a:r>
              <a:rPr lang="fr" sz="1200" b="0" i="0" u="none" strike="noStrike" kern="1200">
                <a:solidFill>
                  <a:srgbClr val="000000"/>
                </a:solidFill>
                <a:highlight>
                  <a:srgbClr val="000000">
                    <a:alpha val="0"/>
                  </a:srgbClr>
                </a:highlight>
                <a:latin typeface="Calibri"/>
                <a:ea typeface="+mn-ea"/>
                <a:cs typeface="+mn-cs"/>
              </a:rPr>
              <a:t>Identifier les ressources pertinentes. Revenez à l'inventaire de contenu que vous avez créé à l'étape 2 et appliquez les critères de sélection à cette liste de contenu. </a:t>
            </a:r>
          </a:p>
          <a:p>
            <a:pPr marL="0" marR="0" lvl="0" indent="0" algn="l" defTabSz="914400" rtl="0" eaLnBrk="1" fontAlgn="auto" latinLnBrk="0" hangingPunct="1">
              <a:lnSpc>
                <a:spcPct val="100000"/>
              </a:lnSpc>
              <a:spcBef>
                <a:spcPct val="0"/>
              </a:spcBef>
              <a:spcAft>
                <a:spcPct val="0"/>
              </a:spcAft>
              <a:buClrTx/>
              <a:buSzTx/>
              <a:buFont typeface="+mj-lt"/>
              <a:buNone/>
              <a:defRPr/>
            </a:pPr>
            <a:endParaRPr lang="en-US" sz="1200" kern="1200" baseline="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ct val="0"/>
              </a:spcBef>
              <a:spcAft>
                <a:spcPct val="0"/>
              </a:spcAft>
              <a:buClrTx/>
              <a:buSzTx/>
              <a:buFont typeface="Wingdings" pitchFamily="2" charset="2"/>
              <a:buChar char="Ø"/>
              <a:defRPr/>
            </a:pPr>
            <a:r>
              <a:rPr lang="fr" sz="1200" b="0" i="0" u="none" strike="noStrike" kern="1200" baseline="0">
                <a:solidFill>
                  <a:srgbClr val="000000"/>
                </a:solidFill>
                <a:highlight>
                  <a:srgbClr val="000000">
                    <a:alpha val="0"/>
                  </a:srgbClr>
                </a:highlight>
                <a:latin typeface="Calibri"/>
                <a:ea typeface="+mn-ea"/>
                <a:cs typeface="+mn-cs"/>
              </a:rPr>
              <a:t>Y a-t-il des lacunes ? </a:t>
            </a:r>
          </a:p>
          <a:p>
            <a:pPr marL="228600" marR="0" lvl="0" indent="-228600" algn="l" defTabSz="914400" rtl="0" eaLnBrk="1" fontAlgn="auto" latinLnBrk="0" hangingPunct="1">
              <a:lnSpc>
                <a:spcPct val="100000"/>
              </a:lnSpc>
              <a:spcBef>
                <a:spcPct val="0"/>
              </a:spcBef>
              <a:spcAft>
                <a:spcPct val="0"/>
              </a:spcAft>
              <a:buClrTx/>
              <a:buSzTx/>
              <a:buFont typeface="Wingdings" pitchFamily="2" charset="2"/>
              <a:buChar char="Ø"/>
              <a:defRPr/>
            </a:pPr>
            <a:r>
              <a:rPr lang="fr" sz="1200" b="0" i="0" u="none" strike="noStrike" kern="1200" baseline="0">
                <a:solidFill>
                  <a:srgbClr val="000000"/>
                </a:solidFill>
                <a:highlight>
                  <a:srgbClr val="000000">
                    <a:alpha val="0"/>
                  </a:srgbClr>
                </a:highlight>
                <a:latin typeface="Calibri"/>
                <a:ea typeface="+mn-ea"/>
                <a:cs typeface="+mn-cs"/>
              </a:rPr>
              <a:t>Existe-t-il un contenu existant qui pourrait combler ces lacunes ?</a:t>
            </a:r>
          </a:p>
          <a:p>
            <a:pPr marL="228600" marR="0" lvl="0" indent="-228600" algn="l" defTabSz="914400" rtl="0" eaLnBrk="1" fontAlgn="auto" latinLnBrk="0" hangingPunct="1">
              <a:lnSpc>
                <a:spcPct val="100000"/>
              </a:lnSpc>
              <a:spcBef>
                <a:spcPct val="0"/>
              </a:spcBef>
              <a:spcAft>
                <a:spcPct val="0"/>
              </a:spcAft>
              <a:buClrTx/>
              <a:buSzTx/>
              <a:buFont typeface="Wingdings" pitchFamily="2" charset="2"/>
              <a:buChar char="Ø"/>
              <a:defRPr/>
            </a:pPr>
            <a:r>
              <a:rPr lang="fr" sz="1200" b="0" i="0" u="none" strike="noStrike" kern="1200" baseline="0">
                <a:solidFill>
                  <a:srgbClr val="000000"/>
                </a:solidFill>
                <a:highlight>
                  <a:srgbClr val="000000">
                    <a:alpha val="0"/>
                  </a:srgbClr>
                </a:highlight>
                <a:latin typeface="Calibri"/>
                <a:ea typeface="+mn-ea"/>
                <a:cs typeface="+mn-cs"/>
              </a:rPr>
              <a:t>Avez-vous besoin de créer du nouveau contenu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20D034FE-B539-4DCD-B5E4-EF30540FC33F}" type="slidenum">
              <a:rPr lang="en-US" smtClean="0"/>
              <a:t>23</a:t>
            </a:fld>
            <a:endParaRPr lang="en-US"/>
          </a:p>
        </p:txBody>
      </p:sp>
    </p:spTree>
    <p:extLst>
      <p:ext uri="{BB962C8B-B14F-4D97-AF65-F5344CB8AC3E}">
        <p14:creationId xmlns:p14="http://schemas.microsoft.com/office/powerpoint/2010/main" val="267227994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C'est l'étape où vous organisez le contenu sur la base du projet de schéma d'organisation que vous avez élaboré à l'étape 4. </a:t>
            </a:r>
          </a:p>
          <a:p>
            <a:pPr marL="0" marR="0" lvl="0" indent="0" algn="l" defTabSz="914400" rtl="0" eaLnBrk="1" fontAlgn="auto" latinLnBrk="0" hangingPunct="1">
              <a:lnSpc>
                <a:spcPct val="100000"/>
              </a:lnSpc>
              <a:spcBef>
                <a:spcPct val="0"/>
              </a:spcBef>
              <a:spcAft>
                <a:spcPct val="0"/>
              </a:spcAft>
              <a:buClrTx/>
              <a:buSzTx/>
              <a:buFontTx/>
              <a:buNone/>
              <a:defRPr/>
            </a:pPr>
            <a:endParaRPr lang="en-US" baseline="0"/>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Faites participer plusieurs personnes, y compris des experts en la matière (PME), à cette étape. Il est important de noter comment chaque personne organise les informations et nomme chaque groupe. N'oubliez pas de dire à chacun qu'il n'y a pas de bonne ou de mauvaise réponse. Toutes les opinions sont valables. Les excellentes idées proviennent souvent des sources les plus improbables.</a:t>
            </a:r>
            <a:endParaRPr lang="en-US" baseline="0"/>
          </a:p>
          <a:p>
            <a:pPr marL="0" marR="0" lvl="0" indent="0" algn="l" defTabSz="914400" rtl="0" eaLnBrk="1" fontAlgn="auto" latinLnBrk="0" hangingPunct="1">
              <a:lnSpc>
                <a:spcPct val="100000"/>
              </a:lnSpc>
              <a:spcBef>
                <a:spcPct val="0"/>
              </a:spcBef>
              <a:spcAft>
                <a:spcPct val="0"/>
              </a:spcAft>
              <a:buClrTx/>
              <a:buSzTx/>
              <a:buFontTx/>
              <a:buNone/>
              <a:defRPr/>
            </a:pPr>
            <a:endParaRPr lang="en-US" baseline="0"/>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baseline="0">
                <a:highlight>
                  <a:srgbClr val="000000">
                    <a:alpha val="0"/>
                  </a:srgbClr>
                </a:highlight>
                <a:latin typeface="Calibri"/>
              </a:rPr>
              <a:t>Si vous avez utilisé un outil de tri de cartes en ligne pour élaborer le plan d'organisation de votre site Web, téléchargez une liste de chaque élément de l'inventaire du contenu et regroupez le contenu sous les titres et sous-titres de catégorie que vous avez élaborés à l'étape 2.</a:t>
            </a:r>
          </a:p>
          <a:p>
            <a:pPr marL="0" marR="0" lvl="0" indent="0" algn="l" defTabSz="914400" rtl="0" eaLnBrk="1" fontAlgn="auto" latinLnBrk="0" hangingPunct="1">
              <a:lnSpc>
                <a:spcPct val="100000"/>
              </a:lnSpc>
              <a:spcBef>
                <a:spcPct val="0"/>
              </a:spcBef>
              <a:spcAft>
                <a:spcPct val="0"/>
              </a:spcAft>
              <a:buClrTx/>
              <a:buSzTx/>
              <a:buFontTx/>
              <a:buNone/>
              <a:defRPr/>
            </a:pPr>
            <a:endParaRPr lang="en-US" baseline="0"/>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Ou demandez à chaque participant d'écrire chaque élément de l'inventaire du contenu sur une fiche. Demandez aux participants de les organiser selon le projet de schéma d'organisation. Vous aurez besoin d'une grande table pour faire cela. </a:t>
            </a:r>
          </a:p>
          <a:p>
            <a:pPr marL="0" marR="0" lvl="0" indent="0" algn="l" defTabSz="914400" rtl="0" eaLnBrk="1" fontAlgn="auto" latinLnBrk="0" hangingPunct="1">
              <a:lnSpc>
                <a:spcPct val="100000"/>
              </a:lnSpc>
              <a:spcBef>
                <a:spcPct val="0"/>
              </a:spcBef>
              <a:spcAft>
                <a:spcPct val="0"/>
              </a:spcAft>
              <a:buClrTx/>
              <a:buSzTx/>
              <a:buFontTx/>
              <a:buNone/>
              <a:defRPr/>
            </a:pPr>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Une fois que tout le monde a fait l'exercice, comparez et opposez la façon dont chaque personne a organisé les informations. Cela vous aidera à identifier s'il y a des lacunes dans la structure, si de nouvelles catégories doivent être ajoutées, ou si certaines catégories ne sont pas nécessaires. </a:t>
            </a:r>
          </a:p>
          <a:p>
            <a:pPr marL="0" marR="0" lvl="0" indent="0" algn="l" defTabSz="914400" rtl="0" eaLnBrk="1" fontAlgn="auto" latinLnBrk="0" hangingPunct="1">
              <a:lnSpc>
                <a:spcPct val="100000"/>
              </a:lnSpc>
              <a:spcBef>
                <a:spcPct val="0"/>
              </a:spcBef>
              <a:spcAft>
                <a:spcPct val="0"/>
              </a:spcAft>
              <a:buClrTx/>
              <a:buSzTx/>
              <a:buFontTx/>
              <a:buNone/>
              <a:defRPr/>
            </a:pPr>
            <a:endParaRPr lang="en-US" baseline="0"/>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baseline="0">
                <a:highlight>
                  <a:srgbClr val="000000">
                    <a:alpha val="0"/>
                  </a:srgbClr>
                </a:highlight>
                <a:latin typeface="Calibri"/>
              </a:rPr>
              <a:t>Nous allons ensuite aborder certains outils qui peuvent être utilisés pour faciliter l'organisation de votre contenu.</a:t>
            </a:r>
            <a:endParaRPr lang="en-US"/>
          </a:p>
        </p:txBody>
      </p:sp>
      <p:sp>
        <p:nvSpPr>
          <p:cNvPr id="4" name="Slide Number Placeholder 3"/>
          <p:cNvSpPr>
            <a:spLocks noGrp="1"/>
          </p:cNvSpPr>
          <p:nvPr>
            <p:ph type="sldNum" sz="quarter" idx="10"/>
          </p:nvPr>
        </p:nvSpPr>
        <p:spPr/>
        <p:txBody>
          <a:bodyPr/>
          <a:lstStyle/>
          <a:p>
            <a:fld id="{20D034FE-B539-4DCD-B5E4-EF30540FC33F}" type="slidenum">
              <a:rPr lang="en-US" smtClean="0"/>
              <a:t>24</a:t>
            </a:fld>
            <a:endParaRPr lang="en-US"/>
          </a:p>
        </p:txBody>
      </p:sp>
    </p:spTree>
    <p:extLst>
      <p:ext uri="{BB962C8B-B14F-4D97-AF65-F5344CB8AC3E}">
        <p14:creationId xmlns:p14="http://schemas.microsoft.com/office/powerpoint/2010/main" val="411816680"/>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D034FE-B539-4DCD-B5E4-EF30540FC33F}" type="slidenum">
              <a:rPr lang="en-US" smtClean="0"/>
              <a:t>25</a:t>
            </a:fld>
            <a:endParaRPr lang="en-US"/>
          </a:p>
        </p:txBody>
      </p:sp>
    </p:spTree>
    <p:extLst>
      <p:ext uri="{BB962C8B-B14F-4D97-AF65-F5344CB8AC3E}">
        <p14:creationId xmlns:p14="http://schemas.microsoft.com/office/powerpoint/2010/main" val="2491955556"/>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D034FE-B539-4DCD-B5E4-EF30540FC33F}" type="slidenum">
              <a:rPr lang="en-US" smtClean="0"/>
              <a:t>26</a:t>
            </a:fld>
            <a:endParaRPr lang="en-US"/>
          </a:p>
        </p:txBody>
      </p:sp>
    </p:spTree>
    <p:extLst>
      <p:ext uri="{BB962C8B-B14F-4D97-AF65-F5344CB8AC3E}">
        <p14:creationId xmlns:p14="http://schemas.microsoft.com/office/powerpoint/2010/main" val="139594747"/>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Le tri des cartes est l'un des meilleurs moyens d'obtenir des informations précieuses sur la manière dont votre contenu Web devrait être organisé afin de répondre aux attentes de votre groupe cible.</a:t>
            </a:r>
          </a:p>
          <a:p>
            <a:endParaRPr lang="en-US"/>
          </a:p>
          <a:p>
            <a:pPr rtl="0"/>
            <a:r>
              <a:rPr lang="fr" sz="1200" b="0" i="0" u="none" strike="noStrike">
                <a:highlight>
                  <a:srgbClr val="000000">
                    <a:alpha val="0"/>
                  </a:srgbClr>
                </a:highlight>
                <a:latin typeface="Calibri"/>
              </a:rPr>
              <a:t>Lors d'une séance de tri de cartes, les participants classent les sujets dans des catégories qui ont un sens pour eux. C'est un excellent moyen de connaître les hypothèses de plusieurs utilisateurs.</a:t>
            </a:r>
          </a:p>
          <a:p>
            <a:endParaRPr lang="en-US"/>
          </a:p>
          <a:p>
            <a:pPr rtl="0"/>
            <a:r>
              <a:rPr lang="fr" sz="1200" b="0" i="0" u="none" strike="noStrike">
                <a:highlight>
                  <a:srgbClr val="000000">
                    <a:alpha val="0"/>
                  </a:srgbClr>
                </a:highlight>
                <a:latin typeface="Calibri"/>
              </a:rPr>
              <a:t>Pour effectuer un tri de cartes, vous pouvez utiliser de vraies cartes, des morceaux de papier ou l'un des nombreux outils logiciels de tri de cartes en ligne.</a:t>
            </a:r>
          </a:p>
          <a:p>
            <a:endParaRPr lang="en-US"/>
          </a:p>
        </p:txBody>
      </p:sp>
      <p:sp>
        <p:nvSpPr>
          <p:cNvPr id="4" name="Slide Number Placeholder 3"/>
          <p:cNvSpPr>
            <a:spLocks noGrp="1"/>
          </p:cNvSpPr>
          <p:nvPr>
            <p:ph type="sldNum" sz="quarter" idx="10"/>
          </p:nvPr>
        </p:nvSpPr>
        <p:spPr/>
        <p:txBody>
          <a:bodyPr/>
          <a:lstStyle/>
          <a:p>
            <a:fld id="{20D034FE-B539-4DCD-B5E4-EF30540FC33F}" type="slidenum">
              <a:rPr lang="en-US" smtClean="0"/>
              <a:t>27</a:t>
            </a:fld>
            <a:endParaRPr lang="en-US"/>
          </a:p>
        </p:txBody>
      </p:sp>
    </p:spTree>
    <p:extLst>
      <p:ext uri="{BB962C8B-B14F-4D97-AF65-F5344CB8AC3E}">
        <p14:creationId xmlns:p14="http://schemas.microsoft.com/office/powerpoint/2010/main" val="1147642835"/>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Il existe deux types de tris de cartes : ouverts et fermés. </a:t>
            </a:r>
          </a:p>
          <a:p>
            <a:endParaRPr lang="en-US"/>
          </a:p>
          <a:p>
            <a:pPr rtl="0"/>
            <a:r>
              <a:rPr lang="fr" sz="1200" b="0" i="0" u="none" strike="noStrike">
                <a:highlight>
                  <a:srgbClr val="000000">
                    <a:alpha val="0"/>
                  </a:srgbClr>
                </a:highlight>
                <a:latin typeface="Calibri"/>
              </a:rPr>
              <a:t>Dans un tri de cartes ouvertes, les participants sont invités à créer eux-mêmes les catégories d'une manière qui leur semble logique, puis à y intégrer les termes fournis. Cela révèle des façons courantes de penser le contenu. </a:t>
            </a:r>
          </a:p>
          <a:p>
            <a:endParaRPr lang="en-US"/>
          </a:p>
          <a:p>
            <a:pPr rtl="0"/>
            <a:r>
              <a:rPr lang="fr" sz="1200" b="0" i="0" u="none" strike="noStrike">
                <a:highlight>
                  <a:srgbClr val="000000">
                    <a:alpha val="0"/>
                  </a:srgbClr>
                </a:highlight>
                <a:latin typeface="Calibri"/>
              </a:rPr>
              <a:t>Dans un tri de cartes fermées, les participants disposent d'éléments à trier ainsi que de catégories fixes avec des noms prédéfinis. Il leur est demandé de classer les objets dans les catégories auxquelles ils appartiennent.</a:t>
            </a:r>
          </a:p>
          <a:p>
            <a:endParaRPr lang="en-US"/>
          </a:p>
          <a:p>
            <a:pPr rtl="0"/>
            <a:r>
              <a:rPr lang="fr" sz="1200" b="0" i="0" u="none" strike="noStrike">
                <a:highlight>
                  <a:srgbClr val="000000">
                    <a:alpha val="0"/>
                  </a:srgbClr>
                </a:highlight>
                <a:latin typeface="Calibri"/>
              </a:rPr>
              <a:t>Le tri de cartes ouvertes est l'option la plus souple. Vous pouvez non seulement savoir combien de catégories les utilisateurs attendent sur votre site Web, mais aussi connaître les étiquettes qu'ils donnent à ces catégories, ce qui vous donne un aperçu de la nomenclature utilisée par votre groupe cible. </a:t>
            </a:r>
          </a:p>
          <a:p>
            <a:endParaRPr lang="en-US"/>
          </a:p>
          <a:p>
            <a:pPr rtl="0"/>
            <a:r>
              <a:rPr lang="fr" sz="1200" b="0" i="0" u="none" strike="noStrike">
                <a:highlight>
                  <a:srgbClr val="000000">
                    <a:alpha val="0"/>
                  </a:srgbClr>
                </a:highlight>
                <a:latin typeface="Calibri"/>
              </a:rPr>
              <a:t>Le tri de cartes fermées est un excellent moyen de tester la structure existante - les noms des catégories sont-ils compréhensibles ? Y a-t-il des catégories qui n'ont pas été utilisées par les utilisateurs ? </a:t>
            </a:r>
          </a:p>
        </p:txBody>
      </p:sp>
      <p:sp>
        <p:nvSpPr>
          <p:cNvPr id="4" name="Slide Number Placeholder 3"/>
          <p:cNvSpPr>
            <a:spLocks noGrp="1"/>
          </p:cNvSpPr>
          <p:nvPr>
            <p:ph type="sldNum" sz="quarter" idx="10"/>
          </p:nvPr>
        </p:nvSpPr>
        <p:spPr/>
        <p:txBody>
          <a:bodyPr/>
          <a:lstStyle/>
          <a:p>
            <a:fld id="{20D034FE-B539-4DCD-B5E4-EF30540FC33F}" type="slidenum">
              <a:rPr lang="en-US" smtClean="0"/>
              <a:t>28</a:t>
            </a:fld>
            <a:endParaRPr lang="en-US"/>
          </a:p>
        </p:txBody>
      </p:sp>
    </p:spTree>
    <p:extLst>
      <p:ext uri="{BB962C8B-B14F-4D97-AF65-F5344CB8AC3E}">
        <p14:creationId xmlns:p14="http://schemas.microsoft.com/office/powerpoint/2010/main" val="451508568"/>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L'utilisation de fiches est une méthode qui peut être utilisée dans n'importe quel contexte, notamment lorsque l'accès à un ordinateur et à l'Internet n'est pas possible. Elle vous donne l'occasion de vous asseoir avec votre utilisateur cible, ce qui apporte de nombreuses informations qualitatives à l'exercice.</a:t>
            </a:r>
          </a:p>
          <a:p>
            <a:endParaRPr lang="en-US"/>
          </a:p>
          <a:p>
            <a:pPr rtl="0"/>
            <a:r>
              <a:rPr lang="fr" sz="1200" b="0" i="0" u="none" strike="noStrike">
                <a:highlight>
                  <a:srgbClr val="000000">
                    <a:alpha val="0"/>
                  </a:srgbClr>
                </a:highlight>
                <a:latin typeface="Calibri"/>
              </a:rPr>
              <a:t>D'autre part, de nombreux outils en ligne permettent d'accéder plus facilement aux bons participants (il n'est pas nécessaire que vous soyez tous dans la même pièce) et d'ajouter des questions d'enquête pour recueillir des connaissances supplémentaires.  Il existe des versions gratuites qui permettent un nombre fixe de participants (généralement autour de 10) et un nombre fixe de termes, et certains outils vous offrent une période d'essai gratuite.</a:t>
            </a:r>
          </a:p>
          <a:p>
            <a:endParaRPr lang="en-US" baseline="0"/>
          </a:p>
          <a:p>
            <a:pPr rtl="0"/>
            <a:r>
              <a:rPr lang="fr" sz="1200" b="0" i="0" u="none" strike="noStrike" baseline="0">
                <a:highlight>
                  <a:srgbClr val="000000">
                    <a:alpha val="0"/>
                  </a:srgbClr>
                </a:highlight>
                <a:latin typeface="Calibri"/>
              </a:rPr>
              <a:t>Nous ferons un exercice de tri de cartes à la fin de cette présentation.</a:t>
            </a:r>
          </a:p>
          <a:p>
            <a:endParaRPr lang="en-US" baseline="0"/>
          </a:p>
          <a:p>
            <a:endParaRPr lang="en-US"/>
          </a:p>
        </p:txBody>
      </p:sp>
      <p:sp>
        <p:nvSpPr>
          <p:cNvPr id="4" name="Slide Number Placeholder 3"/>
          <p:cNvSpPr>
            <a:spLocks noGrp="1"/>
          </p:cNvSpPr>
          <p:nvPr>
            <p:ph type="sldNum" sz="quarter" idx="10"/>
          </p:nvPr>
        </p:nvSpPr>
        <p:spPr/>
        <p:txBody>
          <a:bodyPr/>
          <a:lstStyle/>
          <a:p>
            <a:fld id="{20D034FE-B539-4DCD-B5E4-EF30540FC33F}" type="slidenum">
              <a:rPr lang="en-US" smtClean="0"/>
              <a:t>29</a:t>
            </a:fld>
            <a:endParaRPr lang="en-US"/>
          </a:p>
        </p:txBody>
      </p:sp>
    </p:spTree>
    <p:extLst>
      <p:ext uri="{BB962C8B-B14F-4D97-AF65-F5344CB8AC3E}">
        <p14:creationId xmlns:p14="http://schemas.microsoft.com/office/powerpoint/2010/main" val="1093989364"/>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D034FE-B539-4DCD-B5E4-EF30540FC33F}" type="slidenum">
              <a:rPr lang="en-US" smtClean="0"/>
              <a:t>30</a:t>
            </a:fld>
            <a:endParaRPr lang="en-US"/>
          </a:p>
        </p:txBody>
      </p:sp>
    </p:spTree>
    <p:extLst>
      <p:ext uri="{BB962C8B-B14F-4D97-AF65-F5344CB8AC3E}">
        <p14:creationId xmlns:p14="http://schemas.microsoft.com/office/powerpoint/2010/main" val="373659521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D034FE-B539-4DCD-B5E4-EF30540FC33F}" type="slidenum">
              <a:rPr lang="en-US" smtClean="0"/>
              <a:t>4</a:t>
            </a:fld>
            <a:endParaRPr lang="en-US"/>
          </a:p>
        </p:txBody>
      </p:sp>
    </p:spTree>
    <p:extLst>
      <p:ext uri="{BB962C8B-B14F-4D97-AF65-F5344CB8AC3E}">
        <p14:creationId xmlns:p14="http://schemas.microsoft.com/office/powerpoint/2010/main" val="4163060236"/>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Similaire au tri de cartes, cette technique peut être utilisée lorsque vous réunissez un groupe de personnes pour aider à identifier les modèles qui émergent des tris de cartes de </a:t>
            </a:r>
            <a:r>
              <a:rPr lang="fr" sz="1200" b="1" i="0" u="none" strike="noStrike" baseline="0">
                <a:highlight>
                  <a:srgbClr val="000000">
                    <a:alpha val="0"/>
                  </a:srgbClr>
                </a:highlight>
                <a:latin typeface="Calibri"/>
              </a:rPr>
              <a:t>tous les participants</a:t>
            </a:r>
            <a:r>
              <a:rPr lang="fr" sz="1200" b="0" i="0" u="none" strike="noStrike">
                <a:highlight>
                  <a:srgbClr val="000000">
                    <a:alpha val="0"/>
                  </a:srgbClr>
                </a:highlight>
                <a:latin typeface="Calibri"/>
              </a:rPr>
              <a:t>et à développer un consensus.</a:t>
            </a:r>
          </a:p>
          <a:p>
            <a:endParaRPr lang="en-US" baseline="0"/>
          </a:p>
          <a:p>
            <a:pPr rtl="0"/>
            <a:r>
              <a:rPr lang="fr" sz="1200" b="0" i="0" u="none" strike="noStrike" baseline="0">
                <a:highlight>
                  <a:srgbClr val="000000">
                    <a:alpha val="0"/>
                  </a:srgbClr>
                </a:highlight>
                <a:latin typeface="Calibri"/>
              </a:rPr>
              <a:t>Alors que </a:t>
            </a:r>
            <a:r>
              <a:rPr lang="fr" sz="1200" b="0" i="0" u="none" strike="noStrike" kern="1200" baseline="0">
                <a:solidFill>
                  <a:srgbClr val="000000"/>
                </a:solidFill>
                <a:highlight>
                  <a:srgbClr val="000000">
                    <a:alpha val="0"/>
                  </a:srgbClr>
                </a:highlight>
                <a:latin typeface="Calibri"/>
                <a:ea typeface="+mn-ea"/>
                <a:cs typeface="+mn-cs"/>
              </a:rPr>
              <a:t>le tri de cartes permet de trouver des modèles communs dans la façon dont différentes personnes regroupent les informations, le diagramme d'affinité permet d'obtenir un résultat consensuel parmi un groupe de personnes.  </a:t>
            </a:r>
          </a:p>
          <a:p>
            <a:endParaRPr lang="en-US" sz="1200" b="0" i="0" u="none" strike="noStrike" kern="1200" baseline="0">
              <a:solidFill>
                <a:schemeClr val="tx1"/>
              </a:solidFill>
              <a:latin typeface="+mn-lt"/>
              <a:ea typeface="+mn-ea"/>
              <a:cs typeface="+mn-cs"/>
            </a:endParaRPr>
          </a:p>
          <a:p>
            <a:pPr rtl="0"/>
            <a:r>
              <a:rPr lang="fr" sz="1200" b="0" i="0" u="none" strike="noStrike" kern="1200" baseline="0">
                <a:solidFill>
                  <a:srgbClr val="000000"/>
                </a:solidFill>
                <a:highlight>
                  <a:srgbClr val="000000">
                    <a:alpha val="0"/>
                  </a:srgbClr>
                </a:highlight>
                <a:latin typeface="Calibri"/>
                <a:ea typeface="+mn-ea"/>
                <a:cs typeface="+mn-cs"/>
              </a:rPr>
              <a:t>Lors de l'élaboration d'une taxonomie complexe, vous pouvez commencer par un diagramme d'affinité pour déterminer les principaux thèmes, puis effectuer un exercice de tri de cartes une fois que vous avez une idée de la structure que vous souhaitez donner aux informations.</a:t>
            </a:r>
          </a:p>
          <a:p>
            <a:endParaRPr lang="en-US"/>
          </a:p>
        </p:txBody>
      </p:sp>
      <p:sp>
        <p:nvSpPr>
          <p:cNvPr id="4" name="Slide Number Placeholder 3"/>
          <p:cNvSpPr>
            <a:spLocks noGrp="1"/>
          </p:cNvSpPr>
          <p:nvPr>
            <p:ph type="sldNum" sz="quarter" idx="10"/>
          </p:nvPr>
        </p:nvSpPr>
        <p:spPr/>
        <p:txBody>
          <a:bodyPr/>
          <a:lstStyle/>
          <a:p>
            <a:fld id="{20D034FE-B539-4DCD-B5E4-EF30540FC33F}" type="slidenum">
              <a:rPr lang="en-US" smtClean="0"/>
              <a:t>31</a:t>
            </a:fld>
            <a:endParaRPr lang="en-US"/>
          </a:p>
        </p:txBody>
      </p:sp>
    </p:spTree>
    <p:extLst>
      <p:ext uri="{BB962C8B-B14F-4D97-AF65-F5344CB8AC3E}">
        <p14:creationId xmlns:p14="http://schemas.microsoft.com/office/powerpoint/2010/main" val="4225260592"/>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spcBef>
                <a:spcPct val="0"/>
              </a:spcBef>
              <a:spcAft>
                <a:spcPts val="1200"/>
              </a:spcAft>
              <a:buFont typeface="Wingdings" pitchFamily="2" charset="2"/>
              <a:buChar char="Ø"/>
            </a:pPr>
            <a:r>
              <a:rPr lang="fr" sz="1200" b="0" i="0" u="none" strike="noStrike">
                <a:highlight>
                  <a:srgbClr val="000000">
                    <a:alpha val="0"/>
                  </a:srgbClr>
                </a:highlight>
                <a:latin typeface="Calibri"/>
              </a:rPr>
              <a:t>Chaque participant dresse sa propre liste de concepts associés au sujet et les écrit sur des cartes ou des notes autocollantes.</a:t>
            </a:r>
          </a:p>
          <a:p>
            <a:pPr rtl="0">
              <a:lnSpc>
                <a:spcPct val="100000"/>
              </a:lnSpc>
              <a:spcBef>
                <a:spcPct val="0"/>
              </a:spcBef>
              <a:spcAft>
                <a:spcPts val="1200"/>
              </a:spcAft>
              <a:buFont typeface="Wingdings" pitchFamily="2" charset="2"/>
              <a:buChar char="Ø"/>
            </a:pPr>
            <a:r>
              <a:rPr lang="fr" sz="1200" b="0" i="0" u="none" strike="noStrike">
                <a:highlight>
                  <a:srgbClr val="000000">
                    <a:alpha val="0"/>
                  </a:srgbClr>
                </a:highlight>
                <a:latin typeface="Calibri"/>
              </a:rPr>
              <a:t>Collez les cartes de tous les participants sur un mur, sans ordre particulier.</a:t>
            </a:r>
          </a:p>
          <a:p>
            <a:pPr rtl="0">
              <a:lnSpc>
                <a:spcPct val="100000"/>
              </a:lnSpc>
              <a:spcBef>
                <a:spcPct val="0"/>
              </a:spcBef>
              <a:spcAft>
                <a:spcPts val="1200"/>
              </a:spcAft>
              <a:buFont typeface="Wingdings" pitchFamily="2" charset="2"/>
              <a:buChar char="Ø"/>
            </a:pPr>
            <a:r>
              <a:rPr lang="fr" sz="1200" b="0" i="0" u="none" strike="noStrike">
                <a:highlight>
                  <a:srgbClr val="000000">
                    <a:alpha val="0"/>
                  </a:srgbClr>
                </a:highlight>
                <a:latin typeface="Calibri"/>
              </a:rPr>
              <a:t>Tous les participants peuvent trier à nouveau les cartes de chaque groupe en groupes distincts. Les participants discutent des raisons pour lesquelles ils procèdent à ce changement. Cela aide à identifier les différentes façons de conceptualiser un terme.</a:t>
            </a:r>
          </a:p>
          <a:p>
            <a:endParaRPr lang="en-US"/>
          </a:p>
        </p:txBody>
      </p:sp>
      <p:sp>
        <p:nvSpPr>
          <p:cNvPr id="4" name="Slide Number Placeholder 3"/>
          <p:cNvSpPr>
            <a:spLocks noGrp="1"/>
          </p:cNvSpPr>
          <p:nvPr>
            <p:ph type="sldNum" sz="quarter" idx="10"/>
          </p:nvPr>
        </p:nvSpPr>
        <p:spPr/>
        <p:txBody>
          <a:bodyPr/>
          <a:lstStyle/>
          <a:p>
            <a:fld id="{20D034FE-B539-4DCD-B5E4-EF30540FC33F}" type="slidenum">
              <a:rPr lang="en-US" smtClean="0"/>
              <a:t>32</a:t>
            </a:fld>
            <a:endParaRPr lang="en-US"/>
          </a:p>
        </p:txBody>
      </p:sp>
    </p:spTree>
    <p:extLst>
      <p:ext uri="{BB962C8B-B14F-4D97-AF65-F5344CB8AC3E}">
        <p14:creationId xmlns:p14="http://schemas.microsoft.com/office/powerpoint/2010/main" val="3024741829"/>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spcBef>
                <a:spcPct val="0"/>
              </a:spcBef>
              <a:spcAft>
                <a:spcPts val="1200"/>
              </a:spcAft>
              <a:buFont typeface="Wingdings" pitchFamily="2" charset="2"/>
              <a:buChar char="Ø"/>
            </a:pPr>
            <a:r>
              <a:rPr lang="fr" sz="1200" b="0" i="0" u="none" strike="noStrike">
                <a:highlight>
                  <a:srgbClr val="000000">
                    <a:alpha val="0"/>
                  </a:srgbClr>
                </a:highlight>
                <a:latin typeface="Calibri"/>
              </a:rPr>
              <a:t>Nommez chaque groupe en reflétant le thème du groupe.</a:t>
            </a:r>
          </a:p>
          <a:p>
            <a:pPr rtl="0">
              <a:lnSpc>
                <a:spcPct val="100000"/>
              </a:lnSpc>
              <a:spcBef>
                <a:spcPct val="0"/>
              </a:spcBef>
              <a:spcAft>
                <a:spcPts val="1200"/>
              </a:spcAft>
              <a:buFont typeface="Wingdings" pitchFamily="2" charset="2"/>
              <a:buChar char="Ø"/>
            </a:pPr>
            <a:r>
              <a:rPr lang="fr" sz="1200" b="0" i="0" u="none" strike="noStrike">
                <a:highlight>
                  <a:srgbClr val="000000">
                    <a:alpha val="0"/>
                  </a:srgbClr>
                </a:highlight>
                <a:latin typeface="Calibri"/>
              </a:rPr>
              <a:t>Chacun vote sur l'arrangement qui reflète le mieux le sujet.</a:t>
            </a:r>
          </a:p>
          <a:p>
            <a:pPr rtl="0">
              <a:lnSpc>
                <a:spcPct val="100000"/>
              </a:lnSpc>
              <a:spcBef>
                <a:spcPct val="0"/>
              </a:spcBef>
              <a:spcAft>
                <a:spcPts val="1200"/>
              </a:spcAft>
              <a:buFont typeface="Wingdings" pitchFamily="2" charset="2"/>
              <a:buChar char="Ø"/>
            </a:pPr>
            <a:r>
              <a:rPr lang="fr" sz="1200" b="0" i="0" u="none" strike="noStrike">
                <a:highlight>
                  <a:srgbClr val="000000">
                    <a:alpha val="0"/>
                  </a:srgbClr>
                </a:highlight>
                <a:latin typeface="Calibri"/>
              </a:rPr>
              <a:t>Classez les groupes en additionnant le nombre de votes reçus par chaque groupe.</a:t>
            </a:r>
          </a:p>
          <a:p>
            <a:pPr rtl="0">
              <a:lnSpc>
                <a:spcPct val="100000"/>
              </a:lnSpc>
              <a:spcBef>
                <a:spcPct val="0"/>
              </a:spcBef>
              <a:spcAft>
                <a:spcPts val="1200"/>
              </a:spcAft>
              <a:buFont typeface="Wingdings" pitchFamily="2" charset="2"/>
              <a:buChar char="Ø"/>
            </a:pPr>
            <a:r>
              <a:rPr lang="fr" sz="1200" b="0" i="0" u="none" strike="noStrike">
                <a:highlight>
                  <a:srgbClr val="000000">
                    <a:alpha val="0"/>
                  </a:srgbClr>
                </a:highlight>
                <a:latin typeface="Calibri"/>
              </a:rPr>
              <a:t>Discutez des résultats avec le groupe pour assurer un consensus.</a:t>
            </a:r>
          </a:p>
          <a:p>
            <a:pPr rtl="0">
              <a:lnSpc>
                <a:spcPct val="100000"/>
              </a:lnSpc>
              <a:spcBef>
                <a:spcPct val="0"/>
              </a:spcBef>
              <a:spcAft>
                <a:spcPts val="1200"/>
              </a:spcAft>
              <a:buFont typeface="Wingdings" pitchFamily="2" charset="2"/>
              <a:buChar char="Ø"/>
            </a:pPr>
            <a:r>
              <a:rPr lang="fr" sz="1200" b="0" i="0" u="none" strike="noStrike">
                <a:highlight>
                  <a:srgbClr val="000000">
                    <a:alpha val="0"/>
                  </a:srgbClr>
                </a:highlight>
                <a:latin typeface="Calibri"/>
              </a:rPr>
              <a:t>Discutez des points de vue divergents.</a:t>
            </a:r>
          </a:p>
          <a:p>
            <a:endParaRPr lang="en-US"/>
          </a:p>
        </p:txBody>
      </p:sp>
      <p:sp>
        <p:nvSpPr>
          <p:cNvPr id="4" name="Slide Number Placeholder 3"/>
          <p:cNvSpPr>
            <a:spLocks noGrp="1"/>
          </p:cNvSpPr>
          <p:nvPr>
            <p:ph type="sldNum" sz="quarter" idx="10"/>
          </p:nvPr>
        </p:nvSpPr>
        <p:spPr/>
        <p:txBody>
          <a:bodyPr/>
          <a:lstStyle/>
          <a:p>
            <a:fld id="{20D034FE-B539-4DCD-B5E4-EF30540FC33F}" type="slidenum">
              <a:rPr lang="en-US" smtClean="0"/>
              <a:t>33</a:t>
            </a:fld>
            <a:endParaRPr lang="en-US"/>
          </a:p>
        </p:txBody>
      </p:sp>
    </p:spTree>
    <p:extLst>
      <p:ext uri="{BB962C8B-B14F-4D97-AF65-F5344CB8AC3E}">
        <p14:creationId xmlns:p14="http://schemas.microsoft.com/office/powerpoint/2010/main" val="3613424484"/>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D034FE-B539-4DCD-B5E4-EF30540FC33F}" type="slidenum">
              <a:rPr lang="en-US" smtClean="0"/>
              <a:t>34</a:t>
            </a:fld>
            <a:endParaRPr lang="en-US"/>
          </a:p>
        </p:txBody>
      </p:sp>
    </p:spTree>
    <p:extLst>
      <p:ext uri="{BB962C8B-B14F-4D97-AF65-F5344CB8AC3E}">
        <p14:creationId xmlns:p14="http://schemas.microsoft.com/office/powerpoint/2010/main" val="2515989560"/>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Qu'est-ce que la cartographie de l'esprit ?</a:t>
            </a:r>
          </a:p>
          <a:p>
            <a:endParaRPr lang="en-US"/>
          </a:p>
          <a:p>
            <a:pPr rtl="0">
              <a:lnSpc>
                <a:spcPct val="100000"/>
              </a:lnSpc>
              <a:spcBef>
                <a:spcPct val="0"/>
              </a:spcBef>
              <a:spcAft>
                <a:spcPts val="1200"/>
              </a:spcAft>
              <a:buFont typeface="Wingdings" pitchFamily="2" charset="2"/>
              <a:buChar char="Ø"/>
            </a:pPr>
            <a:r>
              <a:rPr lang="fr" sz="1200" b="0" i="0" u="none" strike="noStrike">
                <a:highlight>
                  <a:srgbClr val="000000">
                    <a:alpha val="0"/>
                  </a:srgbClr>
                </a:highlight>
                <a:latin typeface="Calibri"/>
              </a:rPr>
              <a:t>Technique de remue-méninges pour la résolution de problèmes et la prise de décision</a:t>
            </a:r>
          </a:p>
          <a:p>
            <a:pPr rtl="0">
              <a:lnSpc>
                <a:spcPct val="100000"/>
              </a:lnSpc>
              <a:spcBef>
                <a:spcPct val="0"/>
              </a:spcBef>
              <a:spcAft>
                <a:spcPts val="1200"/>
              </a:spcAft>
              <a:buFont typeface="Wingdings" pitchFamily="2" charset="2"/>
              <a:buChar char="Ø"/>
            </a:pPr>
            <a:r>
              <a:rPr lang="fr" sz="1200" b="0" i="0" u="none" strike="noStrike">
                <a:highlight>
                  <a:srgbClr val="000000">
                    <a:alpha val="0"/>
                  </a:srgbClr>
                </a:highlight>
                <a:latin typeface="Calibri"/>
              </a:rPr>
              <a:t>Une façon graphique de représenter les idées et les concepts d'une manière qui ressemble davantage à la façon dont votre cerveau fonctionne.</a:t>
            </a:r>
          </a:p>
          <a:p>
            <a:pPr rtl="0">
              <a:lnSpc>
                <a:spcPct val="100000"/>
              </a:lnSpc>
              <a:spcBef>
                <a:spcPct val="0"/>
              </a:spcBef>
              <a:spcAft>
                <a:spcPts val="1200"/>
              </a:spcAft>
              <a:buFont typeface="Wingdings" pitchFamily="2" charset="2"/>
              <a:buChar char="Ø"/>
            </a:pPr>
            <a:r>
              <a:rPr lang="fr" sz="1200" b="0" i="0" u="none" strike="noStrike">
                <a:highlight>
                  <a:srgbClr val="000000">
                    <a:alpha val="0"/>
                  </a:srgbClr>
                </a:highlight>
                <a:latin typeface="Calibri"/>
              </a:rPr>
              <a:t>Peut être utilisé comme un système de gestion de contenu (SGC) simplifié pour stocker et affiner votre taxonomie.</a:t>
            </a:r>
          </a:p>
          <a:p>
            <a:pPr rtl="0">
              <a:lnSpc>
                <a:spcPct val="100000"/>
              </a:lnSpc>
              <a:spcBef>
                <a:spcPct val="0"/>
              </a:spcBef>
              <a:spcAft>
                <a:spcPts val="1200"/>
              </a:spcAft>
              <a:buFont typeface="Wingdings" pitchFamily="2" charset="2"/>
              <a:buChar char="Ø"/>
            </a:pPr>
            <a:r>
              <a:rPr lang="fr" sz="1200" b="0" i="0" u="none" strike="noStrike">
                <a:highlight>
                  <a:srgbClr val="000000">
                    <a:alpha val="0"/>
                  </a:srgbClr>
                </a:highlight>
                <a:latin typeface="Calibri"/>
              </a:rPr>
              <a:t>Format arborescent avec un point de départ unique au milieu, qui se ramifie et se divise encore et encore.</a:t>
            </a:r>
          </a:p>
          <a:p>
            <a:pPr marL="0" marR="0" indent="0" algn="l" defTabSz="914400" rtl="0" eaLnBrk="1" fontAlgn="auto" latinLnBrk="0" hangingPunct="1">
              <a:lnSpc>
                <a:spcPct val="100000"/>
              </a:lnSpc>
              <a:spcBef>
                <a:spcPct val="0"/>
              </a:spcBef>
              <a:spcAft>
                <a:spcPts val="1200"/>
              </a:spcAft>
              <a:buClrTx/>
              <a:buSzTx/>
              <a:buFont typeface="Wingdings" pitchFamily="2" charset="2"/>
              <a:buChar char="Ø"/>
              <a:defRPr/>
            </a:pPr>
            <a:r>
              <a:rPr lang="fr" sz="1200" b="0" i="0" u="none" strike="noStrike">
                <a:highlight>
                  <a:srgbClr val="000000">
                    <a:alpha val="0"/>
                  </a:srgbClr>
                </a:highlight>
                <a:latin typeface="Calibri"/>
              </a:rPr>
              <a:t>La cartographie de l'esprit peut être réalisé hors ligne ou en ligne.</a:t>
            </a:r>
          </a:p>
          <a:p>
            <a:pPr>
              <a:lnSpc>
                <a:spcPct val="100000"/>
              </a:lnSpc>
              <a:spcBef>
                <a:spcPct val="0"/>
              </a:spcBef>
              <a:spcAft>
                <a:spcPts val="1200"/>
              </a:spcAft>
              <a:buFont typeface="Wingdings" pitchFamily="2" charset="2"/>
              <a:buChar char="Ø"/>
            </a:pPr>
            <a:endParaRPr lang="en-US" sz="1200"/>
          </a:p>
          <a:p>
            <a:endParaRPr lang="en-US"/>
          </a:p>
        </p:txBody>
      </p:sp>
      <p:sp>
        <p:nvSpPr>
          <p:cNvPr id="4" name="Slide Number Placeholder 3"/>
          <p:cNvSpPr>
            <a:spLocks noGrp="1"/>
          </p:cNvSpPr>
          <p:nvPr>
            <p:ph type="sldNum" sz="quarter" idx="10"/>
          </p:nvPr>
        </p:nvSpPr>
        <p:spPr/>
        <p:txBody>
          <a:bodyPr/>
          <a:lstStyle/>
          <a:p>
            <a:fld id="{20D034FE-B539-4DCD-B5E4-EF30540FC33F}" type="slidenum">
              <a:rPr lang="en-US" smtClean="0"/>
              <a:t>35</a:t>
            </a:fld>
            <a:endParaRPr lang="en-US"/>
          </a:p>
        </p:txBody>
      </p:sp>
    </p:spTree>
    <p:extLst>
      <p:ext uri="{BB962C8B-B14F-4D97-AF65-F5344CB8AC3E}">
        <p14:creationId xmlns:p14="http://schemas.microsoft.com/office/powerpoint/2010/main" val="1899512782"/>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rtl="0">
              <a:spcAft>
                <a:spcPts val="1200"/>
              </a:spcAft>
              <a:buFont typeface="+mj-lt"/>
              <a:buAutoNum type="arabicPeriod"/>
            </a:pPr>
            <a:r>
              <a:rPr lang="fr" sz="1200" b="0" i="0" u="none" strike="noStrike">
                <a:highlight>
                  <a:srgbClr val="000000">
                    <a:alpha val="0"/>
                  </a:srgbClr>
                </a:highlight>
                <a:latin typeface="Calibri"/>
              </a:rPr>
              <a:t>Rassemblez les fournitures (stylos, crayons de couleur, marqueurs, papier, musique (facultatif)).</a:t>
            </a:r>
          </a:p>
          <a:p>
            <a:pPr marL="342900" indent="-342900">
              <a:spcAft>
                <a:spcPts val="1200"/>
              </a:spcAft>
              <a:buFont typeface="+mj-lt"/>
              <a:buAutoNum type="arabicPeriod"/>
            </a:pPr>
            <a:endParaRPr lang="en-US"/>
          </a:p>
          <a:p>
            <a:pPr marL="342900" indent="-342900" rtl="0">
              <a:spcAft>
                <a:spcPts val="1200"/>
              </a:spcAft>
              <a:buFont typeface="+mj-lt"/>
              <a:buAutoNum type="arabicPeriod"/>
            </a:pPr>
            <a:r>
              <a:rPr lang="fr" sz="1200" b="0" i="0" u="none" strike="noStrike">
                <a:highlight>
                  <a:srgbClr val="000000">
                    <a:alpha val="0"/>
                  </a:srgbClr>
                </a:highlight>
                <a:latin typeface="Calibri"/>
              </a:rPr>
              <a:t>Trouvez un endroit calme et relaxant (parc, patio, pièce tranquille).</a:t>
            </a:r>
          </a:p>
          <a:p>
            <a:pPr marL="342900" indent="-342900">
              <a:spcAft>
                <a:spcPts val="1200"/>
              </a:spcAft>
              <a:buFont typeface="+mj-lt"/>
              <a:buAutoNum type="arabicPeriod"/>
            </a:pPr>
            <a:endParaRPr lang="en-US"/>
          </a:p>
          <a:p>
            <a:pPr marL="342900" indent="-342900" rtl="0">
              <a:spcAft>
                <a:spcPts val="1200"/>
              </a:spcAft>
              <a:buFont typeface="+mj-lt"/>
              <a:buAutoNum type="arabicPeriod"/>
            </a:pPr>
            <a:r>
              <a:rPr lang="fr" sz="1200" b="0" i="0" u="none" strike="noStrike">
                <a:highlight>
                  <a:srgbClr val="000000">
                    <a:alpha val="0"/>
                  </a:srgbClr>
                </a:highlight>
                <a:latin typeface="Calibri"/>
              </a:rPr>
              <a:t>Jouez de la musique Une musique douce et relaxante peut aider à faire jaillir la créativité.</a:t>
            </a:r>
          </a:p>
          <a:p>
            <a:pPr marL="342900" indent="-342900">
              <a:spcAft>
                <a:spcPts val="1200"/>
              </a:spcAft>
              <a:buFont typeface="+mj-lt"/>
              <a:buAutoNum type="arabicPeriod"/>
            </a:pPr>
            <a:endParaRPr lang="en-US"/>
          </a:p>
          <a:p>
            <a:pPr marL="342900" indent="-342900" rtl="0">
              <a:spcAft>
                <a:spcPts val="1200"/>
              </a:spcAft>
              <a:buFont typeface="+mj-lt"/>
              <a:buAutoNum type="arabicPeriod"/>
            </a:pPr>
            <a:r>
              <a:rPr lang="fr" sz="1200" b="0" i="0" u="none" strike="noStrike">
                <a:highlight>
                  <a:srgbClr val="000000">
                    <a:alpha val="0"/>
                  </a:srgbClr>
                </a:highlight>
                <a:latin typeface="Calibri"/>
              </a:rPr>
              <a:t>Placez l'idée centrale au milieu de la feuille et dessinez un cercle autour d'elle. Pensez à dessiner une image ou un symbole en rapport avec le sujet. Ils forment le centre de votre carte mentale.</a:t>
            </a:r>
          </a:p>
          <a:p>
            <a:pPr marL="342900" indent="-342900">
              <a:spcAft>
                <a:spcPts val="1200"/>
              </a:spcAft>
              <a:buFont typeface="+mj-lt"/>
              <a:buAutoNum type="arabicPeriod"/>
            </a:pPr>
            <a:endParaRPr lang="en-US"/>
          </a:p>
          <a:p>
            <a:pPr marL="342900" indent="-342900" rtl="0">
              <a:spcAft>
                <a:spcPts val="1200"/>
              </a:spcAft>
              <a:buFont typeface="+mj-lt"/>
              <a:buAutoNum type="arabicPeriod"/>
            </a:pPr>
            <a:r>
              <a:rPr lang="fr" sz="1200" b="0" i="0" u="none" strike="noStrike">
                <a:highlight>
                  <a:srgbClr val="000000">
                    <a:alpha val="0"/>
                  </a:srgbClr>
                </a:highlight>
                <a:latin typeface="Calibri"/>
              </a:rPr>
              <a:t>Commencez à construire des branches. Une fois que vous avez l'idée centrale, construisez des branches à partir du cercle avec des sujets ou des idées connexes. Tracez une ligne de l'idée centrale à la sous-idée pour illustrer un lien. Utilisez des couleurs au fur et à mesure que vous ajoutez des liens.</a:t>
            </a:r>
          </a:p>
          <a:p>
            <a:pPr marL="342900" indent="-342900">
              <a:spcAft>
                <a:spcPts val="1200"/>
              </a:spcAft>
              <a:buFont typeface="+mj-lt"/>
              <a:buAutoNum type="arabicPeriod"/>
            </a:pPr>
            <a:endParaRPr lang="en-US"/>
          </a:p>
          <a:p>
            <a:pPr marL="342900" indent="-342900" rtl="0">
              <a:spcAft>
                <a:spcPts val="1200"/>
              </a:spcAft>
              <a:buFont typeface="+mj-lt"/>
              <a:buAutoNum type="arabicPeriod"/>
            </a:pPr>
            <a:r>
              <a:rPr lang="fr" sz="1200" b="0" i="0" u="none" strike="noStrike">
                <a:highlight>
                  <a:srgbClr val="000000">
                    <a:alpha val="0"/>
                  </a:srgbClr>
                </a:highlight>
                <a:latin typeface="Calibri"/>
              </a:rPr>
              <a:t>Créez d'autres branches, des sous-branches. Une fois que vous avez le cercle central et le premier niveau de branches, créez des sous-branches, et des sous-sous-branches.</a:t>
            </a:r>
            <a:endParaRPr lang="en-US" baseline="0"/>
          </a:p>
          <a:p>
            <a:pPr marL="342900" indent="-342900">
              <a:spcAft>
                <a:spcPts val="1200"/>
              </a:spcAft>
              <a:buFont typeface="+mj-lt"/>
              <a:buAutoNum type="arabicPeriod"/>
            </a:pPr>
            <a:endParaRPr lang="en-US"/>
          </a:p>
          <a:p>
            <a:pPr marL="342900" indent="-342900" rtl="0">
              <a:spcAft>
                <a:spcPts val="1200"/>
              </a:spcAft>
              <a:buFont typeface="+mj-lt"/>
              <a:buAutoNum type="arabicPeriod"/>
            </a:pPr>
            <a:r>
              <a:rPr lang="fr" sz="1200" b="0" i="0" u="none" strike="noStrike">
                <a:highlight>
                  <a:srgbClr val="000000">
                    <a:alpha val="0"/>
                  </a:srgbClr>
                </a:highlight>
                <a:latin typeface="Calibri"/>
              </a:rPr>
              <a:t>Revoyez votre carte mentale. Après avoir terminé la carte mentale, prenez quelques minutes pour l'examiner. Qu'est-ce qui ressort ? Où sont regroupées la plupart des idées ? Y a-t-il des lacunes ?</a:t>
            </a:r>
          </a:p>
          <a:p>
            <a:pPr marL="342900" indent="-342900">
              <a:spcAft>
                <a:spcPts val="1200"/>
              </a:spcAft>
              <a:buFont typeface="+mj-lt"/>
              <a:buAutoNum type="arabicPeriod"/>
            </a:pPr>
            <a:endParaRPr lang="en-US"/>
          </a:p>
          <a:p>
            <a:pPr marL="342900" indent="-342900" rtl="0">
              <a:spcAft>
                <a:spcPts val="1200"/>
              </a:spcAft>
              <a:buFont typeface="+mj-lt"/>
              <a:buAutoNum type="arabicPeriod"/>
            </a:pPr>
            <a:r>
              <a:rPr lang="fr" sz="1200" b="0" i="0" u="none" strike="noStrike">
                <a:highlight>
                  <a:srgbClr val="000000">
                    <a:alpha val="0"/>
                  </a:srgbClr>
                </a:highlight>
                <a:latin typeface="Calibri"/>
              </a:rPr>
              <a:t>Expliquez cela à quelqu'un. Partager votre carte mentale avec quelqu'un peut vous aider à apporter des améliorations.</a:t>
            </a:r>
            <a:endParaRPr lang="en-US"/>
          </a:p>
          <a:p>
            <a:endParaRPr lang="en-US"/>
          </a:p>
        </p:txBody>
      </p:sp>
      <p:sp>
        <p:nvSpPr>
          <p:cNvPr id="4" name="Slide Number Placeholder 3"/>
          <p:cNvSpPr>
            <a:spLocks noGrp="1"/>
          </p:cNvSpPr>
          <p:nvPr>
            <p:ph type="sldNum" sz="quarter" idx="10"/>
          </p:nvPr>
        </p:nvSpPr>
        <p:spPr/>
        <p:txBody>
          <a:bodyPr/>
          <a:lstStyle/>
          <a:p>
            <a:fld id="{20D034FE-B539-4DCD-B5E4-EF30540FC33F}" type="slidenum">
              <a:rPr lang="en-US" smtClean="0"/>
              <a:t>36</a:t>
            </a:fld>
            <a:endParaRPr lang="en-US"/>
          </a:p>
        </p:txBody>
      </p:sp>
    </p:spTree>
    <p:extLst>
      <p:ext uri="{BB962C8B-B14F-4D97-AF65-F5344CB8AC3E}">
        <p14:creationId xmlns:p14="http://schemas.microsoft.com/office/powerpoint/2010/main" val="2830148929"/>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Il existe de nombreux outils de cartographie de l'esprit gratuits en ligne. Voici quelques options. Ces outils créent automatiquement des nœuds colorés, vous permettent d'ajouter des commentaires et prennent en charge la fonctionnalité de glisser-déposer.  Vous pouvez également travailler seul ou en collaboration.</a:t>
            </a:r>
          </a:p>
          <a:p>
            <a:endParaRPr lang="en-US" baseline="0"/>
          </a:p>
          <a:p>
            <a:pPr rtl="0"/>
            <a:r>
              <a:rPr lang="fr" sz="1200" b="0" i="0" u="none" strike="noStrike">
                <a:highlight>
                  <a:srgbClr val="000000">
                    <a:alpha val="0"/>
                  </a:srgbClr>
                </a:highlight>
                <a:latin typeface="Calibri"/>
              </a:rPr>
              <a:t>Vous trouverez également un lien vers une taxonomie développée dans Mindmeister pour la base de données mHealth Evidence, qui se veut la principale ressource pour cataloguer, catégoriser et classer les preuves mHealth. La taxonomie classe les informations en 11 « thèmes de preuves » avec des sous-sujets permettant à l'utilisateur d'accéder à un ensemble de documents sans avoir à créer une stratégie de recherche.</a:t>
            </a:r>
            <a:endParaRPr lang="en-US"/>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fr" sz="1200" b="1" i="0" u="none" strike="noStrike">
                <a:highlight>
                  <a:srgbClr val="000000">
                    <a:alpha val="0"/>
                  </a:srgbClr>
                </a:highlight>
                <a:latin typeface="Calibri"/>
              </a:rPr>
              <a:t>REMARQUE : Le présentateur peut maintenant passer à l'exercice inclus dans le kit de formation à la gestion des connaissances pour les programmes de santé mondiale. Dans cet exercice, les participants sont invités à organiser un ensemble de sujets en groupes qui ont un sens pour eux, puis à nommer chaque groupe qu'ils créent d'une manière qui, selon eux, décrit précisément le contenu.</a:t>
            </a:r>
          </a:p>
          <a:p>
            <a:endParaRPr lang="en-US" b="1"/>
          </a:p>
        </p:txBody>
      </p:sp>
      <p:sp>
        <p:nvSpPr>
          <p:cNvPr id="4" name="Slide Number Placeholder 3"/>
          <p:cNvSpPr>
            <a:spLocks noGrp="1"/>
          </p:cNvSpPr>
          <p:nvPr>
            <p:ph type="sldNum" sz="quarter" idx="10"/>
          </p:nvPr>
        </p:nvSpPr>
        <p:spPr/>
        <p:txBody>
          <a:bodyPr/>
          <a:lstStyle/>
          <a:p>
            <a:fld id="{20D034FE-B539-4DCD-B5E4-EF30540FC33F}" type="slidenum">
              <a:rPr lang="en-US" smtClean="0"/>
              <a:t>37</a:t>
            </a:fld>
            <a:endParaRPr lang="en-US"/>
          </a:p>
        </p:txBody>
      </p:sp>
    </p:spTree>
    <p:extLst>
      <p:ext uri="{BB962C8B-B14F-4D97-AF65-F5344CB8AC3E}">
        <p14:creationId xmlns:p14="http://schemas.microsoft.com/office/powerpoint/2010/main" val="208626238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D034FE-B539-4DCD-B5E4-EF30540FC33F}" type="slidenum">
              <a:rPr lang="en-US" smtClean="0"/>
              <a:t>5</a:t>
            </a:fld>
            <a:endParaRPr lang="en-US"/>
          </a:p>
        </p:txBody>
      </p:sp>
    </p:spTree>
    <p:extLst>
      <p:ext uri="{BB962C8B-B14F-4D97-AF65-F5344CB8AC3E}">
        <p14:creationId xmlns:p14="http://schemas.microsoft.com/office/powerpoint/2010/main" val="185744599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fr" sz="1200" b="0" i="0" u="none" strike="noStrike" baseline="0">
                <a:highlight>
                  <a:srgbClr val="000000">
                    <a:alpha val="0"/>
                  </a:srgbClr>
                </a:highlight>
                <a:latin typeface="Calibri"/>
              </a:rPr>
              <a:t>Objectifs :</a:t>
            </a:r>
          </a:p>
          <a:p>
            <a:pPr marL="0" marR="0" indent="0" algn="l" defTabSz="914400" rtl="0" eaLnBrk="1" fontAlgn="auto" latinLnBrk="0" hangingPunct="1">
              <a:lnSpc>
                <a:spcPct val="100000"/>
              </a:lnSpc>
              <a:spcBef>
                <a:spcPct val="0"/>
              </a:spcBef>
              <a:spcAft>
                <a:spcPct val="0"/>
              </a:spcAft>
              <a:buClrTx/>
              <a:buSzTx/>
              <a:buFontTx/>
              <a:buNone/>
              <a:defRPr/>
            </a:pPr>
            <a:endParaRPr lang="en-US" baseline="0"/>
          </a:p>
          <a:p>
            <a:pPr marL="0" marR="0" indent="0" algn="l" defTabSz="914400" rtl="0" eaLnBrk="1" fontAlgn="auto" latinLnBrk="0" hangingPunct="1">
              <a:lnSpc>
                <a:spcPct val="100000"/>
              </a:lnSpc>
              <a:spcBef>
                <a:spcPct val="0"/>
              </a:spcBef>
              <a:spcAft>
                <a:spcPct val="0"/>
              </a:spcAft>
              <a:buClrTx/>
              <a:buSzTx/>
              <a:buFontTx/>
              <a:buNone/>
              <a:defRPr/>
            </a:pPr>
            <a:r>
              <a:rPr lang="fr" sz="1200" b="0" i="0" u="none" strike="noStrike" baseline="0">
                <a:highlight>
                  <a:srgbClr val="000000">
                    <a:alpha val="0"/>
                  </a:srgbClr>
                </a:highlight>
                <a:latin typeface="Calibri"/>
              </a:rPr>
              <a:t>L'AI désigne la façon dont vous montrez aux visiteurs de votre site Web le contenu que vous avez et les actions qu'ils peuvent effectuer.  Il aide les utilisateurs à se concentrer sur leurs tâches, à comprendre où ils se trouvent, ce qu'ils ont trouvé, ce qu'ils peuvent trouver d'autre et ce à quoi ils doivent s'attendre. </a:t>
            </a:r>
            <a:endParaRPr lang="en-US"/>
          </a:p>
          <a:p>
            <a:endParaRPr lang="en-US"/>
          </a:p>
          <a:p>
            <a:pPr rtl="0"/>
            <a:r>
              <a:rPr lang="fr" sz="1200" b="0" i="0" u="none" strike="noStrike">
                <a:highlight>
                  <a:srgbClr val="000000">
                    <a:alpha val="0"/>
                  </a:srgbClr>
                </a:highlight>
                <a:latin typeface="Calibri"/>
              </a:rPr>
              <a:t>L'organisation et la structure d'un site Web ne sont pas seulement importantes pour le stockage du contenu, mais aussi pour la manière dont ce contenu peut être consulté ou récupéré.</a:t>
            </a:r>
            <a:endParaRPr lang="en-US"/>
          </a:p>
        </p:txBody>
      </p:sp>
      <p:sp>
        <p:nvSpPr>
          <p:cNvPr id="4" name="Slide Number Placeholder 3"/>
          <p:cNvSpPr>
            <a:spLocks noGrp="1"/>
          </p:cNvSpPr>
          <p:nvPr>
            <p:ph type="sldNum" sz="quarter" idx="10"/>
          </p:nvPr>
        </p:nvSpPr>
        <p:spPr/>
        <p:txBody>
          <a:bodyPr/>
          <a:lstStyle/>
          <a:p>
            <a:fld id="{20D034FE-B539-4DCD-B5E4-EF30540FC33F}" type="slidenum">
              <a:rPr lang="en-US" smtClean="0"/>
              <a:t>6</a:t>
            </a:fld>
            <a:endParaRPr lang="en-US"/>
          </a:p>
        </p:txBody>
      </p:sp>
    </p:spTree>
    <p:extLst>
      <p:ext uri="{BB962C8B-B14F-4D97-AF65-F5344CB8AC3E}">
        <p14:creationId xmlns:p14="http://schemas.microsoft.com/office/powerpoint/2010/main" val="173445049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fr" sz="1200" b="0" i="0" u="none" strike="noStrike">
                <a:highlight>
                  <a:srgbClr val="000000">
                    <a:alpha val="0"/>
                  </a:srgbClr>
                </a:highlight>
                <a:latin typeface="Calibri"/>
              </a:rPr>
              <a:t>Une bonne expérience utilisateur est synonyme d'utilisateurs satisfaits.</a:t>
            </a:r>
            <a:endParaRPr lang="en-US"/>
          </a:p>
        </p:txBody>
      </p:sp>
      <p:sp>
        <p:nvSpPr>
          <p:cNvPr id="4" name="Slide Number Placeholder 3"/>
          <p:cNvSpPr>
            <a:spLocks noGrp="1"/>
          </p:cNvSpPr>
          <p:nvPr>
            <p:ph type="sldNum" sz="quarter" idx="10"/>
          </p:nvPr>
        </p:nvSpPr>
        <p:spPr/>
        <p:txBody>
          <a:bodyPr/>
          <a:lstStyle/>
          <a:p>
            <a:fld id="{5AED5F4D-A1A4-4A88-B78D-87AF24C29E45}" type="slidenum">
              <a:rPr lang="en-US" smtClean="0"/>
              <a:t>7</a:t>
            </a:fld>
            <a:endParaRPr lang="en-US"/>
          </a:p>
        </p:txBody>
      </p:sp>
    </p:spTree>
    <p:extLst>
      <p:ext uri="{BB962C8B-B14F-4D97-AF65-F5344CB8AC3E}">
        <p14:creationId xmlns:p14="http://schemas.microsoft.com/office/powerpoint/2010/main" val="403858160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a:p>
            <a:pPr marL="0" marR="0" indent="0" algn="l" defTabSz="914400" rtl="0" eaLnBrk="1" fontAlgn="auto" latinLnBrk="0" hangingPunct="1">
              <a:lnSpc>
                <a:spcPct val="100000"/>
              </a:lnSpc>
              <a:spcBef>
                <a:spcPct val="0"/>
              </a:spcBef>
              <a:spcAft>
                <a:spcPct val="0"/>
              </a:spcAft>
              <a:buClrTx/>
              <a:buSzTx/>
              <a:buFontTx/>
              <a:buNone/>
              <a:defRPr/>
            </a:pPr>
            <a:r>
              <a:rPr lang="fr" sz="1200" b="1" i="0" u="none" strike="noStrike">
                <a:highlight>
                  <a:srgbClr val="000000">
                    <a:alpha val="0"/>
                  </a:srgbClr>
                </a:highlight>
                <a:latin typeface="Calibri"/>
              </a:rPr>
              <a:t>Navigation :</a:t>
            </a:r>
            <a:r>
              <a:rPr lang="fr" sz="1200" b="0" i="0" u="none" strike="noStrike">
                <a:highlight>
                  <a:srgbClr val="000000">
                    <a:alpha val="0"/>
                  </a:srgbClr>
                </a:highlight>
                <a:latin typeface="Calibri"/>
              </a:rPr>
              <a:t> le processus de déplacement à travers ou de navigation dans le contenu, fournissant à l'utilisateur le contexte et l'emplacement actuel sur le site. Il s'agit généralement de menus, du contenu d'une page Web ou de liens permettant de rechercher, de trier ou de filtrer des informations. </a:t>
            </a:r>
          </a:p>
          <a:p>
            <a:endParaRPr lang="en-US" b="1"/>
          </a:p>
          <a:p>
            <a:pPr marL="0" marR="0" lvl="0" indent="0" algn="l" defTabSz="914400" rtl="0" eaLnBrk="1" fontAlgn="auto" latinLnBrk="0" hangingPunct="1">
              <a:lnSpc>
                <a:spcPct val="100000"/>
              </a:lnSpc>
              <a:spcBef>
                <a:spcPct val="0"/>
              </a:spcBef>
              <a:spcAft>
                <a:spcPct val="0"/>
              </a:spcAft>
              <a:buClrTx/>
              <a:buSzTx/>
              <a:buFontTx/>
              <a:buNone/>
              <a:defRPr/>
            </a:pPr>
            <a:r>
              <a:rPr lang="fr" sz="1200" b="1" i="0" u="none" strike="noStrike">
                <a:highlight>
                  <a:srgbClr val="000000">
                    <a:alpha val="0"/>
                  </a:srgbClr>
                </a:highlight>
                <a:latin typeface="Calibri"/>
              </a:rPr>
              <a:t>Plan du site</a:t>
            </a:r>
            <a:r>
              <a:rPr lang="fr" sz="1200" b="0" i="0" u="none" strike="noStrike">
                <a:highlight>
                  <a:srgbClr val="000000">
                    <a:alpha val="0"/>
                  </a:srgbClr>
                </a:highlight>
                <a:latin typeface="Calibri"/>
              </a:rPr>
              <a:t> : un modèle visuel ou textuel organisé du contenu d'un site Web qui permet aux utilisateurs de naviguer sur le site pour trouver les informations qu'ils recherchent. </a:t>
            </a:r>
            <a:r>
              <a:rPr lang="fr" sz="1200" b="0" i="0" u="none" strike="noStrike" kern="1200">
                <a:solidFill>
                  <a:srgbClr val="000000"/>
                </a:solidFill>
                <a:highlight>
                  <a:srgbClr val="000000">
                    <a:alpha val="0"/>
                  </a:srgbClr>
                </a:highlight>
                <a:latin typeface="Calibri"/>
                <a:ea typeface="+mn-ea"/>
                <a:cs typeface="+mn-cs"/>
              </a:rPr>
              <a:t>Généralement présenté sous la forme d'une liste de pages, il peut s'agir d'un document, quelle que soit sa forme, utilisé comme outil de planification pour la conception de sites Web, ou d'une page Web qui répertorie les pages d'un </a:t>
            </a:r>
            <a:r>
              <a:rPr lang="fr" sz="1200" b="1" i="0" u="none" strike="noStrike" kern="1200">
                <a:solidFill>
                  <a:srgbClr val="000000"/>
                </a:solidFill>
                <a:highlight>
                  <a:srgbClr val="000000">
                    <a:alpha val="0"/>
                  </a:srgbClr>
                </a:highlight>
                <a:latin typeface="Calibri"/>
                <a:ea typeface="+mn-ea"/>
                <a:cs typeface="+mn-cs"/>
              </a:rPr>
              <a:t>site Web</a:t>
            </a:r>
            <a:r>
              <a:rPr lang="fr" sz="1200" b="0" i="0" u="none" strike="noStrike" kern="1200">
                <a:solidFill>
                  <a:srgbClr val="000000"/>
                </a:solidFill>
                <a:highlight>
                  <a:srgbClr val="000000">
                    <a:alpha val="0"/>
                  </a:srgbClr>
                </a:highlight>
                <a:latin typeface="Calibri"/>
                <a:ea typeface="+mn-ea"/>
                <a:cs typeface="+mn-cs"/>
              </a:rPr>
              <a:t>, généralement organisées de manière hiérarchique. </a:t>
            </a:r>
          </a:p>
          <a:p>
            <a:endParaRPr lang="en-US" b="1"/>
          </a:p>
          <a:p>
            <a:pPr rtl="0"/>
            <a:r>
              <a:rPr lang="fr" sz="1200" b="1" i="0" u="none" strike="noStrike">
                <a:highlight>
                  <a:srgbClr val="000000">
                    <a:alpha val="0"/>
                  </a:srgbClr>
                </a:highlight>
                <a:latin typeface="Calibri"/>
              </a:rPr>
              <a:t>Taxonomies : </a:t>
            </a:r>
            <a:r>
              <a:rPr lang="fr" sz="1200" b="0" i="0" u="none" strike="noStrike">
                <a:highlight>
                  <a:srgbClr val="000000">
                    <a:alpha val="0"/>
                  </a:srgbClr>
                </a:highlight>
                <a:latin typeface="Calibri"/>
              </a:rPr>
              <a:t>un schéma de classification, généralement sous la forme d'une classification hiérarchique, qui montre les relations des entités au sein de la hiérarchie.  Facilite l'extraction et la </a:t>
            </a:r>
            <a:r>
              <a:rPr lang="fr" sz="1200" b="0" i="1" u="none" strike="noStrike">
                <a:highlight>
                  <a:srgbClr val="000000">
                    <a:alpha val="0"/>
                  </a:srgbClr>
                </a:highlight>
                <a:latin typeface="Calibri"/>
              </a:rPr>
              <a:t>facilité de recherche</a:t>
            </a:r>
            <a:r>
              <a:rPr lang="fr" sz="1200" b="0" i="0" u="none" strike="noStrike">
                <a:highlight>
                  <a:srgbClr val="000000">
                    <a:alpha val="0"/>
                  </a:srgbClr>
                </a:highlight>
                <a:latin typeface="Calibri"/>
              </a:rPr>
              <a:t>, tant dans la navigation que dans la recherche.</a:t>
            </a:r>
          </a:p>
          <a:p>
            <a:endParaRPr lang="en-US" b="1"/>
          </a:p>
          <a:p>
            <a:pPr rtl="0"/>
            <a:r>
              <a:rPr lang="fr" sz="1200" b="1" i="0" u="none" strike="noStrike">
                <a:highlight>
                  <a:srgbClr val="000000">
                    <a:alpha val="0"/>
                  </a:srgbClr>
                </a:highlight>
                <a:latin typeface="Calibri"/>
              </a:rPr>
              <a:t>Métadonnées</a:t>
            </a:r>
            <a:r>
              <a:rPr lang="fr" sz="1200" b="0" i="0" u="none" strike="noStrike">
                <a:highlight>
                  <a:srgbClr val="000000">
                    <a:alpha val="0"/>
                  </a:srgbClr>
                </a:highlight>
                <a:latin typeface="Calibri"/>
              </a:rPr>
              <a:t> : données qui décrivent et donnent des informations sur d'autres données. </a:t>
            </a:r>
            <a:r>
              <a:rPr lang="fr" sz="1200" b="0" i="0" u="none" strike="noStrike" kern="1200">
                <a:solidFill>
                  <a:srgbClr val="000000"/>
                </a:solidFill>
                <a:highlight>
                  <a:srgbClr val="000000">
                    <a:alpha val="0"/>
                  </a:srgbClr>
                </a:highlight>
                <a:latin typeface="Calibri"/>
                <a:ea typeface="+mn-ea"/>
                <a:cs typeface="+mn-cs"/>
              </a:rPr>
              <a:t>Par exemple, l'</a:t>
            </a:r>
            <a:r>
              <a:rPr lang="fr" sz="1200" b="0" i="1" u="none" strike="noStrike" kern="1200">
                <a:solidFill>
                  <a:srgbClr val="000000"/>
                </a:solidFill>
                <a:highlight>
                  <a:srgbClr val="000000">
                    <a:alpha val="0"/>
                  </a:srgbClr>
                </a:highlight>
                <a:latin typeface="Calibri"/>
                <a:ea typeface="+mn-ea"/>
                <a:cs typeface="+mn-cs"/>
              </a:rPr>
              <a:t>auteur, le titre, les mots-clés, la date de</a:t>
            </a:r>
            <a:r>
              <a:rPr lang="fr" sz="1200" b="0" i="0" u="none" strike="noStrike" kern="1200">
                <a:solidFill>
                  <a:srgbClr val="000000"/>
                </a:solidFill>
                <a:highlight>
                  <a:srgbClr val="000000">
                    <a:alpha val="0"/>
                  </a:srgbClr>
                </a:highlight>
                <a:latin typeface="Calibri"/>
                <a:ea typeface="+mn-ea"/>
                <a:cs typeface="+mn-cs"/>
              </a:rPr>
              <a:t> </a:t>
            </a:r>
            <a:r>
              <a:rPr lang="fr" sz="1200" b="0" i="1" u="none" strike="noStrike" kern="1200">
                <a:solidFill>
                  <a:srgbClr val="000000"/>
                </a:solidFill>
                <a:highlight>
                  <a:srgbClr val="000000">
                    <a:alpha val="0"/>
                  </a:srgbClr>
                </a:highlight>
                <a:latin typeface="Calibri"/>
                <a:ea typeface="+mn-ea"/>
                <a:cs typeface="+mn-cs"/>
              </a:rPr>
              <a:t>création</a:t>
            </a:r>
            <a:r>
              <a:rPr lang="fr" sz="1200" b="0" i="0" u="none" strike="noStrike" kern="1200">
                <a:solidFill>
                  <a:srgbClr val="000000"/>
                </a:solidFill>
                <a:highlight>
                  <a:srgbClr val="000000">
                    <a:alpha val="0"/>
                  </a:srgbClr>
                </a:highlight>
                <a:latin typeface="Calibri"/>
                <a:ea typeface="+mn-ea"/>
                <a:cs typeface="+mn-cs"/>
              </a:rPr>
              <a:t> et la </a:t>
            </a:r>
            <a:r>
              <a:rPr lang="fr" sz="1200" b="0" i="1" u="none" strike="noStrike" kern="1200">
                <a:solidFill>
                  <a:srgbClr val="000000"/>
                </a:solidFill>
                <a:highlight>
                  <a:srgbClr val="000000">
                    <a:alpha val="0"/>
                  </a:srgbClr>
                </a:highlight>
                <a:latin typeface="Calibri"/>
                <a:ea typeface="+mn-ea"/>
                <a:cs typeface="+mn-cs"/>
              </a:rPr>
              <a:t>taille du fichier</a:t>
            </a:r>
            <a:r>
              <a:rPr lang="fr" sz="1200" b="0" i="0" u="none" strike="noStrike" kern="1200">
                <a:solidFill>
                  <a:srgbClr val="000000"/>
                </a:solidFill>
                <a:highlight>
                  <a:srgbClr val="000000">
                    <a:alpha val="0"/>
                  </a:srgbClr>
                </a:highlight>
                <a:latin typeface="Calibri"/>
                <a:ea typeface="+mn-ea"/>
                <a:cs typeface="+mn-cs"/>
              </a:rPr>
              <a:t> sont des exemples de métadonnées documentaires très basiques. </a:t>
            </a:r>
            <a:endParaRPr lang="en-US"/>
          </a:p>
          <a:p>
            <a:endParaRPr lang="en-US"/>
          </a:p>
          <a:p>
            <a:pPr marL="0" marR="0" indent="0" algn="l" defTabSz="914400" rtl="0" eaLnBrk="1" fontAlgn="auto" latinLnBrk="0" hangingPunct="1">
              <a:lnSpc>
                <a:spcPct val="100000"/>
              </a:lnSpc>
              <a:spcBef>
                <a:spcPct val="0"/>
              </a:spcBef>
              <a:spcAft>
                <a:spcPct val="0"/>
              </a:spcAft>
              <a:buClrTx/>
              <a:buSzTx/>
              <a:buFontTx/>
              <a:buNone/>
              <a:defRPr/>
            </a:pPr>
            <a:endParaRPr lang="en-US"/>
          </a:p>
          <a:p>
            <a:endParaRPr lang="en-US"/>
          </a:p>
          <a:p>
            <a:endParaRPr lang="en-US" b="1"/>
          </a:p>
        </p:txBody>
      </p:sp>
      <p:sp>
        <p:nvSpPr>
          <p:cNvPr id="4" name="Slide Number Placeholder 3"/>
          <p:cNvSpPr>
            <a:spLocks noGrp="1"/>
          </p:cNvSpPr>
          <p:nvPr>
            <p:ph type="sldNum" sz="quarter" idx="10"/>
          </p:nvPr>
        </p:nvSpPr>
        <p:spPr/>
        <p:txBody>
          <a:bodyPr/>
          <a:lstStyle/>
          <a:p>
            <a:fld id="{20D034FE-B539-4DCD-B5E4-EF30540FC33F}" type="slidenum">
              <a:rPr lang="en-US" smtClean="0"/>
              <a:t>8</a:t>
            </a:fld>
            <a:endParaRPr lang="en-US"/>
          </a:p>
        </p:txBody>
      </p:sp>
    </p:spTree>
    <p:extLst>
      <p:ext uri="{BB962C8B-B14F-4D97-AF65-F5344CB8AC3E}">
        <p14:creationId xmlns:p14="http://schemas.microsoft.com/office/powerpoint/2010/main" val="90581664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L'organisation des informations n'est pas la partie la plus difficile.</a:t>
            </a:r>
          </a:p>
          <a:p>
            <a:pPr marL="0" marR="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L'obtention d'un véritable consensus sur la signification et l'intention de l'information est la partie la plus difficile.   </a:t>
            </a:r>
          </a:p>
          <a:p>
            <a:pPr marL="0" marR="0" indent="0" algn="l" defTabSz="914400" rtl="0" eaLnBrk="1" fontAlgn="auto" latinLnBrk="0" hangingPunct="1">
              <a:lnSpc>
                <a:spcPct val="100000"/>
              </a:lnSpc>
              <a:spcBef>
                <a:spcPct val="0"/>
              </a:spcBef>
              <a:spcAft>
                <a:spcPct val="0"/>
              </a:spcAft>
              <a:buClrTx/>
              <a:buSzTx/>
              <a:buFontTx/>
              <a:buNone/>
              <a:defRPr/>
            </a:pPr>
            <a:endParaRPr lang="en-US" sz="1200"/>
          </a:p>
          <a:p>
            <a:pPr marL="0" marR="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Il est important que la structure de votre site Web ait un sens pour l'utilisateur final, qu'elle utilise une terminologie qui lui est familière et qu'elle organise les informations de manière logique. </a:t>
            </a:r>
          </a:p>
          <a:p>
            <a:pPr marL="0" marR="0" indent="0" algn="l" defTabSz="914400" rtl="0" eaLnBrk="1" fontAlgn="auto" latinLnBrk="0" hangingPunct="1">
              <a:lnSpc>
                <a:spcPct val="100000"/>
              </a:lnSpc>
              <a:spcBef>
                <a:spcPct val="0"/>
              </a:spcBef>
              <a:spcAft>
                <a:spcPct val="0"/>
              </a:spcAft>
              <a:buClrTx/>
              <a:buSzTx/>
              <a:buFontTx/>
              <a:buNone/>
              <a:defRPr/>
            </a:pPr>
            <a:endParaRPr lang="en-US" sz="1200" baseline="0"/>
          </a:p>
          <a:p>
            <a:pPr rtl="0">
              <a:lnSpc>
                <a:spcPct val="100000"/>
              </a:lnSpc>
              <a:spcBef>
                <a:spcPct val="0"/>
              </a:spcBef>
              <a:spcAft>
                <a:spcPts val="1200"/>
              </a:spcAft>
              <a:buFont typeface="Wingdings" pitchFamily="2" charset="2"/>
              <a:buChar char="Ø"/>
            </a:pPr>
            <a:r>
              <a:rPr lang="fr" sz="1200" b="0" i="0" u="none" strike="noStrike">
                <a:highlight>
                  <a:srgbClr val="000000">
                    <a:alpha val="0"/>
                  </a:srgbClr>
                </a:highlight>
                <a:latin typeface="Calibri"/>
              </a:rPr>
              <a:t>Comment développer la structure de notre site Web ? </a:t>
            </a:r>
          </a:p>
          <a:p>
            <a:pPr rtl="0">
              <a:lnSpc>
                <a:spcPct val="100000"/>
              </a:lnSpc>
              <a:spcBef>
                <a:spcPct val="0"/>
              </a:spcBef>
              <a:spcAft>
                <a:spcPts val="1200"/>
              </a:spcAft>
              <a:buFont typeface="Wingdings" pitchFamily="2" charset="2"/>
              <a:buChar char="Ø"/>
            </a:pPr>
            <a:r>
              <a:rPr lang="fr" sz="1200" b="0" i="0" u="none" strike="noStrike">
                <a:highlight>
                  <a:srgbClr val="000000">
                    <a:alpha val="0"/>
                  </a:srgbClr>
                </a:highlight>
                <a:latin typeface="Calibri"/>
              </a:rPr>
              <a:t>Par où devons-nous commencer ?</a:t>
            </a:r>
          </a:p>
          <a:p>
            <a:pPr rtl="0">
              <a:lnSpc>
                <a:spcPct val="100000"/>
              </a:lnSpc>
              <a:spcBef>
                <a:spcPct val="0"/>
              </a:spcBef>
              <a:spcAft>
                <a:spcPts val="1200"/>
              </a:spcAft>
              <a:buFont typeface="Wingdings" pitchFamily="2" charset="2"/>
              <a:buChar char="Ø"/>
            </a:pPr>
            <a:r>
              <a:rPr lang="fr" sz="1200" b="0" i="0" u="none" strike="noStrike">
                <a:highlight>
                  <a:srgbClr val="000000">
                    <a:alpha val="0"/>
                  </a:srgbClr>
                </a:highlight>
                <a:latin typeface="Calibri"/>
              </a:rPr>
              <a:t>Quelles sont les étapes impliquées ? </a:t>
            </a:r>
          </a:p>
          <a:p>
            <a:pPr rtl="0">
              <a:lnSpc>
                <a:spcPct val="100000"/>
              </a:lnSpc>
              <a:spcBef>
                <a:spcPct val="0"/>
              </a:spcBef>
              <a:spcAft>
                <a:spcPts val="1200"/>
              </a:spcAft>
              <a:buFont typeface="Wingdings" pitchFamily="2" charset="2"/>
              <a:buChar char="Ø"/>
            </a:pPr>
            <a:r>
              <a:rPr lang="fr" sz="1200" b="0" i="0" u="none" strike="noStrike">
                <a:highlight>
                  <a:srgbClr val="000000">
                    <a:alpha val="0"/>
                  </a:srgbClr>
                </a:highlight>
                <a:latin typeface="Calibri"/>
              </a:rPr>
              <a:t>Quels processus logiques devrions-nous utiliser pour développer des taxonomies ?</a:t>
            </a:r>
          </a:p>
          <a:p>
            <a:endParaRPr lang="en-US"/>
          </a:p>
        </p:txBody>
      </p:sp>
      <p:sp>
        <p:nvSpPr>
          <p:cNvPr id="4" name="Slide Number Placeholder 3"/>
          <p:cNvSpPr>
            <a:spLocks noGrp="1"/>
          </p:cNvSpPr>
          <p:nvPr>
            <p:ph type="sldNum" sz="quarter" idx="10"/>
          </p:nvPr>
        </p:nvSpPr>
        <p:spPr/>
        <p:txBody>
          <a:bodyPr/>
          <a:lstStyle/>
          <a:p>
            <a:fld id="{20D034FE-B539-4DCD-B5E4-EF30540FC33F}" type="slidenum">
              <a:rPr lang="en-US" smtClean="0"/>
              <a:t>9</a:t>
            </a:fld>
            <a:endParaRPr lang="en-US"/>
          </a:p>
        </p:txBody>
      </p:sp>
    </p:spTree>
    <p:extLst>
      <p:ext uri="{BB962C8B-B14F-4D97-AF65-F5344CB8AC3E}">
        <p14:creationId xmlns:p14="http://schemas.microsoft.com/office/powerpoint/2010/main" val="149546051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rtl="0"/>
            <a:r>
              <a:rPr lang="fr" sz="1200" b="0" i="0" u="none" strike="noStrike">
                <a:highlight>
                  <a:srgbClr val="000000">
                    <a:alpha val="0"/>
                  </a:srgbClr>
                </a:highlight>
                <a:latin typeface="Calibri"/>
              </a:rPr>
              <a:t>PME : experts en la matière</a:t>
            </a:r>
          </a:p>
          <a:p>
            <a:endParaRPr lang="en-US"/>
          </a:p>
        </p:txBody>
      </p:sp>
      <p:sp>
        <p:nvSpPr>
          <p:cNvPr id="4" name="Slide Number Placeholder 3"/>
          <p:cNvSpPr>
            <a:spLocks noGrp="1"/>
          </p:cNvSpPr>
          <p:nvPr>
            <p:ph type="sldNum" sz="quarter" idx="10"/>
          </p:nvPr>
        </p:nvSpPr>
        <p:spPr/>
        <p:txBody>
          <a:bodyPr/>
          <a:lstStyle/>
          <a:p>
            <a:fld id="{20D034FE-B539-4DCD-B5E4-EF30540FC33F}" type="slidenum">
              <a:rPr lang="en-US" smtClean="0"/>
              <a:t>10</a:t>
            </a:fld>
            <a:endParaRPr lang="en-US"/>
          </a:p>
        </p:txBody>
      </p:sp>
    </p:spTree>
    <p:extLst>
      <p:ext uri="{BB962C8B-B14F-4D97-AF65-F5344CB8AC3E}">
        <p14:creationId xmlns:p14="http://schemas.microsoft.com/office/powerpoint/2010/main" val="3154710217"/>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594360" y="1536192"/>
            <a:ext cx="8001000" cy="914400"/>
          </a:xfrm>
        </p:spPr>
        <p:txBody>
          <a:bodyPr anchor="t"/>
          <a:lstStyle>
            <a:lvl1pPr marL="457200" indent="-384048" algn="ctr">
              <a:lnSpc>
                <a:spcPct val="100000"/>
              </a:lnSpc>
              <a:spcAft>
                <a:spcPts val="400"/>
              </a:spcAft>
              <a:defRPr sz="6000">
                <a:solidFill>
                  <a:srgbClr val="007EA5"/>
                </a:solidFill>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94360" y="1536192"/>
            <a:ext cx="8001000" cy="914400"/>
          </a:xfrm>
        </p:spPr>
        <p:txBody>
          <a:bodyPr/>
          <a:lstStyle>
            <a:lvl1pPr marL="457200" indent="-384048">
              <a:lnSpc>
                <a:spcPct val="114000"/>
              </a:lnSpc>
              <a:spcAft>
                <a:spcPts val="400"/>
              </a:spcAft>
              <a:buFont typeface="Arial" panose="020b0604020202020204" pitchFamily="34" charset="0"/>
              <a:buChar char="•"/>
              <a:defRPr/>
            </a:lvl1pPr>
            <a:lvl2pPr marL="457200" indent="-384048">
              <a:lnSpc>
                <a:spcPct val="114000"/>
              </a:lnSpc>
              <a:spcBef>
                <a:spcPct val="0"/>
              </a:spcBef>
              <a:spcAft>
                <a:spcPts val="400"/>
              </a:spcAft>
              <a:defRPr/>
            </a:lvl2pPr>
            <a:lvl3pPr marL="457200" indent="-384048">
              <a:lnSpc>
                <a:spcPct val="114000"/>
              </a:lnSpc>
              <a:spcAft>
                <a:spcPts val="400"/>
              </a:spcAft>
              <a:defRPr/>
            </a:lvl3pPr>
            <a:lvl4pPr marL="73152" indent="0">
              <a:lnSpc>
                <a:spcPct val="114000"/>
              </a:lnSpc>
              <a:spcAft>
                <a:spcPts val="400"/>
              </a:spcAft>
              <a:buNone/>
              <a:defRPr/>
            </a:lvl4pPr>
            <a:lvl5pPr marL="457200" indent="-384048">
              <a:lnSpc>
                <a:spcPct val="114000"/>
              </a:lnSpc>
              <a:spcAft>
                <a:spcPts val="400"/>
              </a:spcAft>
              <a:defRPr/>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6457950" y="6347386"/>
            <a:ext cx="2057400" cy="365125"/>
          </a:xfrm>
        </p:spPr>
        <p:txBody>
          <a:bodyPr/>
          <a:lstStyle/>
          <a:p>
            <a:fld id="{C668FCF9-A24B-FA41-8F99-CB904FA2263F}"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825625"/>
            <a:ext cx="3886200" cy="4234516"/>
          </a:xfrm>
        </p:spPr>
        <p:txBody>
          <a:body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29150" y="1825625"/>
            <a:ext cx="3886200" cy="4234516"/>
          </a:xfrm>
        </p:spPr>
        <p:txBody>
          <a:body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image" Target="../media/image1.png" /><Relationship Id="rId7"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576072" y="530352"/>
            <a:ext cx="8001000" cy="914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94360" y="1536192"/>
            <a:ext cx="8001000" cy="914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8FCF9-A24B-FA41-8F99-CB904FA2263F}" type="slidenum">
              <a:rPr lang="en-US" smtClean="0"/>
              <a:t>‹#›</a:t>
            </a:fld>
            <a:endParaRPr lang="en-US"/>
          </a:p>
        </p:txBody>
      </p:sp>
      <p:pic>
        <p:nvPicPr>
          <p:cNvPr id="7" name="Picture 6"/>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6137167" y="6028567"/>
            <a:ext cx="2748572" cy="648038"/>
          </a:xfrm>
          <a:prstGeom prst="rect">
            <a:avLst/>
          </a:prstGeom>
        </p:spPr>
      </p:pic>
      <p:sp>
        <p:nvSpPr>
          <p:cNvPr id="11" name="Rectangle 10"/>
          <p:cNvSpPr/>
          <p:nvPr userDrawn="1"/>
        </p:nvSpPr>
        <p:spPr>
          <a:xfrm>
            <a:off x="537884" y="5880905"/>
            <a:ext cx="5697896" cy="1077218"/>
          </a:xfrm>
          <a:prstGeom prst="rect">
            <a:avLst/>
          </a:prstGeom>
        </p:spPr>
        <p:txBody>
          <a:bodyPr wrap="square">
            <a:spAutoFit/>
          </a:bodyPr>
          <a:lstStyle/>
          <a:p>
            <a:pPr marL="0" marR="0">
              <a:spcBef>
                <a:spcPct val="0"/>
              </a:spcBef>
              <a:spcAft>
                <a:spcPct val="0"/>
              </a:spcAft>
            </a:pPr>
            <a:r>
              <a:rPr lang="en-US" sz="800" i="1">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This resource is made possible by the support of the American People through the United States Agency for International Development (USAID) under the Knowledge SUCCESS (Strengthening Use, Capacity, Collaboration, Exchange, Synthesis, and Sharing) Project Cooperative Agreement No. 7200AA19CA00001 with the Johns Hopkins University. Knowledge SUCCESS is supported by USAID’s Bureau for Global Health, Office of Population and Reproductive Health and led by the Johns Hopkins Center for Communication Programs (CCP) in partnership with Amref Health Africa, Busara Center for Behavioral Economics (Busara), and FHI 360. The information provided in this resource is the sole responsibility of Knowledge SUCCESS and does not necessarily reflect the views of USAID, the U.S. Government, or the Johns Hopkins University. The resource may be adapted as needed; the original material can be found on </a:t>
            </a:r>
            <a:r>
              <a:rPr lang="en-US" sz="800" i="1">
                <a:effectLst/>
                <a:latin typeface="Gill Sans MT" panose="020b0502020104020203" pitchFamily="34" charset="0"/>
                <a:ea typeface="Times New Roman" panose="02020603050405020304" pitchFamily="18" charset="0"/>
                <a:cs typeface="Arial" panose="020b0604020202020204" pitchFamily="34" charset="0"/>
              </a:rPr>
              <a:t>www.kmtraining.org</a:t>
            </a:r>
            <a:r>
              <a:rPr lang="en-US" sz="800" i="1">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a:t>
            </a:r>
            <a:endParaRPr lang="en-US" sz="11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sz="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6876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Lst>
  <p:transition/>
  <p:timing/>
  <p:txStyles>
    <p:titleStyle>
      <a:lvl1pPr marL="457200" indent="-384048" algn="l" defTabSz="914400" rtl="0" eaLnBrk="1" latinLnBrk="0" hangingPunct="1">
        <a:lnSpc>
          <a:spcPct val="100000"/>
        </a:lnSpc>
        <a:spcBef>
          <a:spcPct val="0"/>
        </a:spcBef>
        <a:spcAft>
          <a:spcPts val="400"/>
        </a:spcAft>
        <a:buNone/>
        <a:defRPr sz="3600" kern="1200">
          <a:solidFill>
            <a:srgbClr val="007EA5"/>
          </a:solidFill>
          <a:latin typeface="Gill Sans MT" panose="020b0502020104020203" pitchFamily="34" charset="0"/>
          <a:ea typeface="+mj-ea"/>
          <a:cs typeface="+mj-cs"/>
        </a:defRPr>
      </a:lvl1pPr>
    </p:titleStyle>
    <p:bodyStyle>
      <a:lvl1pPr marL="457200" indent="-384048" algn="l" defTabSz="914400" rtl="0" eaLnBrk="1" latinLnBrk="0" hangingPunct="1">
        <a:lnSpc>
          <a:spcPct val="114000"/>
        </a:lnSpc>
        <a:spcBef>
          <a:spcPts val="1000"/>
        </a:spcBef>
        <a:spcAft>
          <a:spcPts val="400"/>
        </a:spcAft>
        <a:buFont typeface="Arial" panose="020b0604020202020204" pitchFamily="34" charset="0"/>
        <a:buChar char="•"/>
        <a:defRPr sz="2400" kern="1200">
          <a:solidFill>
            <a:srgbClr val="007EA5"/>
          </a:solidFill>
          <a:latin typeface="Gill Sans MT" panose="020b0502020104020203" pitchFamily="34" charset="0"/>
          <a:ea typeface="+mn-ea"/>
          <a:cs typeface="Arial" panose="020b0604020202020204" pitchFamily="34" charset="0"/>
        </a:defRPr>
      </a:lvl1pPr>
      <a:lvl2pPr marL="457200" indent="-384048" algn="l" defTabSz="914400" rtl="0" eaLnBrk="1" latinLnBrk="0" hangingPunct="1">
        <a:lnSpc>
          <a:spcPct val="114000"/>
        </a:lnSpc>
        <a:spcBef>
          <a:spcPts val="500"/>
        </a:spcBef>
        <a:spcAft>
          <a:spcPts val="400"/>
        </a:spcAft>
        <a:buFont typeface="Courier New" panose="02070309020205020404" pitchFamily="49" charset="0"/>
        <a:buChar char="o"/>
        <a:defRPr sz="2200" kern="1200">
          <a:solidFill>
            <a:srgbClr val="007EA5"/>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EA5"/>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EA5"/>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EA5"/>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7.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image" Target="../media/image8.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9.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10.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11.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image" Target="../media/image1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image" Target="../media/image13.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openxmlformats.org/officeDocument/2006/relationships/image" Target="../media/image14.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 Id="rId3" Type="http://schemas.openxmlformats.org/officeDocument/2006/relationships/image" Target="../media/image15.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5.xml" /><Relationship Id="rId3" Type="http://schemas.openxmlformats.org/officeDocument/2006/relationships/image" Target="../media/image16.png" /><Relationship Id="rId4" Type="http://schemas.openxmlformats.org/officeDocument/2006/relationships/image" Target="../media/image17.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 Id="rId3" Type="http://schemas.openxmlformats.org/officeDocument/2006/relationships/hyperlink" Target="https://www.optimalworkshop.com/optimalsort" TargetMode="External" /><Relationship Id="rId4" Type="http://schemas.openxmlformats.org/officeDocument/2006/relationships/hyperlink" Target="http://www.usabilitest.com/" TargetMode="External" /><Relationship Id="rId5" Type="http://schemas.openxmlformats.org/officeDocument/2006/relationships/hyperlink" Target="http://usabilitytools.com/" TargetMode="External" /><Relationship Id="rId6" Type="http://schemas.openxmlformats.org/officeDocument/2006/relationships/hyperlink" Target="https://www.usability.gov/how-to-and-tools/methods/card-sorting.html"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2.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 Id="rId3" Type="http://schemas.openxmlformats.org/officeDocument/2006/relationships/image" Target="../media/image18.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3.xml" /><Relationship Id="rId3" Type="http://schemas.openxmlformats.org/officeDocument/2006/relationships/image" Target="../media/image19.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4.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5.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 Id="rId3" Type="http://schemas.openxmlformats.org/officeDocument/2006/relationships/hyperlink" Target="https://coggle.it/" TargetMode="External" /><Relationship Id="rId4" Type="http://schemas.openxmlformats.org/officeDocument/2006/relationships/hyperlink" Target="http://www.mindmaple.com/" TargetMode="External" /><Relationship Id="rId5" Type="http://schemas.openxmlformats.org/officeDocument/2006/relationships/hyperlink" Target="https://text2mm.com/" TargetMode="External" /><Relationship Id="rId6" Type="http://schemas.openxmlformats.org/officeDocument/2006/relationships/hyperlink" Target="https://www.mindmeister.com/"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3.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5.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3"/>
          <p:cNvSpPr>
            <a:spLocks noGrp="1"/>
          </p:cNvSpPr>
          <p:nvPr>
            <p:ph type="ctrTitle"/>
          </p:nvPr>
        </p:nvSpPr>
        <p:spPr>
          <a:xfrm>
            <a:off x="120771" y="1536192"/>
            <a:ext cx="8850702" cy="1017228"/>
          </a:xfrm>
        </p:spPr>
        <p:txBody>
          <a:bodyPr>
            <a:noAutofit/>
          </a:bodyPr>
          <a:lstStyle/>
          <a:p>
            <a:pPr marL="0" indent="0" rtl="0"/>
            <a:r>
              <a:rPr lang="fr" sz="4900" b="0" i="0" u="none" strike="noStrike">
                <a:highlight>
                  <a:srgbClr val="000000">
                    <a:alpha val="0"/>
                  </a:srgbClr>
                </a:highlight>
                <a:latin typeface="Gill Sans MT"/>
              </a:rPr>
              <a:t>Architecture de l'information</a:t>
            </a:r>
            <a:br>
              <a:rPr lang="fr" sz="4900" b="0" i="0" u="none" strike="noStrike">
                <a:highlight>
                  <a:srgbClr val="000000">
                    <a:alpha val="0"/>
                  </a:srgbClr>
                </a:highlight>
                <a:latin typeface="Gill Sans MT"/>
              </a:rPr>
            </a:br>
            <a:br>
              <a:rPr lang="fr" sz="6000" b="0" i="0" u="none" strike="noStrike">
                <a:highlight>
                  <a:srgbClr val="000000">
                    <a:alpha val="0"/>
                  </a:srgbClr>
                </a:highlight>
                <a:latin typeface="Gill Sans MT"/>
              </a:rPr>
            </a:br>
            <a:endParaRPr lang="en-US" sz="3200"/>
          </a:p>
        </p:txBody>
      </p:sp>
      <p:sp>
        <p:nvSpPr>
          <p:cNvPr id="2" name="TextBox 1"/>
          <p:cNvSpPr txBox="1"/>
          <p:nvPr/>
        </p:nvSpPr>
        <p:spPr>
          <a:xfrm>
            <a:off x="2590430" y="2346386"/>
            <a:ext cx="5032147" cy="1077218"/>
          </a:xfrm>
          <a:prstGeom prst="rect">
            <a:avLst/>
          </a:prstGeom>
          <a:noFill/>
        </p:spPr>
        <p:txBody>
          <a:bodyPr wrap="none" rtlCol="0">
            <a:noAutofit/>
          </a:bodyPr>
          <a:lstStyle/>
          <a:p>
            <a:pPr algn="r" rtl="0"/>
            <a:r>
              <a:rPr lang="fr" sz="3200" b="0" i="0" u="none" strike="noStrike">
                <a:solidFill>
                  <a:srgbClr val="007EA5"/>
                </a:solidFill>
                <a:highlight>
                  <a:srgbClr val="000000">
                    <a:alpha val="0"/>
                  </a:srgbClr>
                </a:highlight>
                <a:latin typeface="Gill Sans MT"/>
                <a:ea typeface="+mj-ea"/>
                <a:cs typeface="+mj-cs"/>
              </a:rPr>
              <a:t>Principales considérations pour</a:t>
            </a:r>
          </a:p>
          <a:p>
            <a:pPr algn="r" rtl="0"/>
            <a:r>
              <a:rPr lang="fr" sz="3200" b="0" i="0" u="none" strike="noStrike">
                <a:solidFill>
                  <a:srgbClr val="007EA5"/>
                </a:solidFill>
                <a:highlight>
                  <a:srgbClr val="000000">
                    <a:alpha val="0"/>
                  </a:srgbClr>
                </a:highlight>
                <a:latin typeface="Gill Sans MT"/>
                <a:ea typeface="+mj-ea"/>
                <a:cs typeface="+mj-cs"/>
              </a:rPr>
              <a:t>Organiser le contenu du site Web</a:t>
            </a:r>
          </a:p>
        </p:txBody>
      </p:sp>
    </p:spTree>
    <p:extLst>
      <p:ext uri="{BB962C8B-B14F-4D97-AF65-F5344CB8AC3E}">
        <p14:creationId xmlns:p14="http://schemas.microsoft.com/office/powerpoint/2010/main" val="4228922429"/>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10578" y="375075"/>
            <a:ext cx="8001000" cy="914400"/>
          </a:xfrm>
        </p:spPr>
        <p:txBody>
          <a:bodyPr anchor="t">
            <a:noAutofit/>
          </a:bodyPr>
          <a:lstStyle/>
          <a:p>
            <a:pPr marL="0" indent="0" rtl="0"/>
            <a:r>
              <a:rPr lang="fr" sz="3600" b="0" i="0" u="none" strike="noStrike">
                <a:highlight>
                  <a:srgbClr val="000000">
                    <a:alpha val="0"/>
                  </a:srgbClr>
                </a:highlight>
                <a:latin typeface="Gill Sans MT"/>
              </a:rPr>
              <a:t>Sept étapes pour organiser le contenu Web.</a:t>
            </a:r>
          </a:p>
        </p:txBody>
      </p:sp>
      <p:graphicFrame>
        <p:nvGraphicFramePr>
          <p:cNvPr id="5" name="Content Placeholder 3"/>
          <p:cNvGraphicFramePr/>
          <p:nvPr>
            <p:extLst>
              <p:ext uri="{D42A27DB-BD31-4B8C-83A1-F6EECF244321}">
                <p14:modId xmlns:p14="http://schemas.microsoft.com/office/powerpoint/2010/main" val="1642973721"/>
              </p:ext>
            </p:extLst>
          </p:nvPr>
        </p:nvGraphicFramePr>
        <p:xfrm>
          <a:off x="576072" y="1209744"/>
          <a:ext cx="8001000" cy="4597005"/>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3399671574"/>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76072" y="357822"/>
            <a:ext cx="8001000" cy="914400"/>
          </a:xfrm>
        </p:spPr>
        <p:txBody>
          <a:bodyPr anchor="t">
            <a:noAutofit/>
          </a:bodyPr>
          <a:lstStyle/>
          <a:p>
            <a:pPr marL="0" indent="0" rtl="0"/>
            <a:r>
              <a:rPr lang="fr" sz="3600" b="0" i="0" u="none" strike="noStrike">
                <a:highlight>
                  <a:srgbClr val="000000">
                    <a:alpha val="0"/>
                  </a:srgbClr>
                </a:highlight>
                <a:latin typeface="Gill Sans MT"/>
              </a:rPr>
              <a:t>Étape 1 : Comprendre les objectifs du site Web.</a:t>
            </a:r>
          </a:p>
        </p:txBody>
      </p:sp>
      <p:sp>
        <p:nvSpPr>
          <p:cNvPr id="4" name="Content Placeholder 2"/>
          <p:cNvSpPr>
            <a:spLocks noGrp="1"/>
          </p:cNvSpPr>
          <p:nvPr>
            <p:ph idx="1"/>
          </p:nvPr>
        </p:nvSpPr>
        <p:spPr>
          <a:xfrm>
            <a:off x="594360" y="1536191"/>
            <a:ext cx="8001000" cy="3725921"/>
          </a:xfrm>
        </p:spPr>
        <p:txBody>
          <a:bodyPr>
            <a:noAutofit/>
          </a:bodyPr>
          <a:lstStyle/>
          <a:p>
            <a:pPr marL="0" indent="0" rtl="0">
              <a:lnSpc>
                <a:spcPct val="134000"/>
              </a:lnSpc>
              <a:spcBef>
                <a:spcPct val="0"/>
              </a:spcBef>
              <a:buNone/>
            </a:pPr>
            <a:r>
              <a:rPr lang="fr" sz="2800" b="0" i="0" u="none" strike="noStrike">
                <a:highlight>
                  <a:srgbClr val="000000">
                    <a:alpha val="0"/>
                  </a:srgbClr>
                </a:highlight>
                <a:latin typeface="Gill Sans MT"/>
              </a:rPr>
              <a:t>Définir le champ d'application, l'objectif, le public cible et les formats de contenu.</a:t>
            </a:r>
          </a:p>
          <a:p>
            <a:pPr indent="-457200" rtl="0">
              <a:lnSpc>
                <a:spcPct val="134000"/>
              </a:lnSpc>
              <a:spcBef>
                <a:spcPct val="0"/>
              </a:spcBef>
            </a:pPr>
            <a:r>
              <a:rPr lang="fr" sz="2800" b="0" i="0" u="none" strike="noStrike">
                <a:highlight>
                  <a:srgbClr val="000000">
                    <a:alpha val="0"/>
                  </a:srgbClr>
                </a:highlight>
                <a:latin typeface="Gill Sans MT"/>
              </a:rPr>
              <a:t>Quelle est la mission ou l'objectif du site Web ?</a:t>
            </a:r>
          </a:p>
          <a:p>
            <a:pPr indent="-457200" rtl="0">
              <a:lnSpc>
                <a:spcPct val="134000"/>
              </a:lnSpc>
              <a:spcBef>
                <a:spcPct val="0"/>
              </a:spcBef>
            </a:pPr>
            <a:r>
              <a:rPr lang="fr" sz="2800" b="0" i="0" u="none" strike="noStrike">
                <a:highlight>
                  <a:srgbClr val="000000">
                    <a:alpha val="0"/>
                  </a:srgbClr>
                </a:highlight>
                <a:latin typeface="Gill Sans MT"/>
              </a:rPr>
              <a:t>Quels sont les objectifs à court et à long terme ?</a:t>
            </a:r>
          </a:p>
          <a:p>
            <a:pPr indent="-457200" rtl="0">
              <a:lnSpc>
                <a:spcPct val="134000"/>
              </a:lnSpc>
              <a:spcBef>
                <a:spcPct val="0"/>
              </a:spcBef>
            </a:pPr>
            <a:r>
              <a:rPr lang="fr" sz="2800" b="0" i="0" u="none" strike="noStrike">
                <a:highlight>
                  <a:srgbClr val="000000">
                    <a:alpha val="0"/>
                  </a:srgbClr>
                </a:highlight>
                <a:latin typeface="Gill Sans MT"/>
              </a:rPr>
              <a:t>Quel sont les publics visés ?</a:t>
            </a:r>
          </a:p>
          <a:p>
            <a:pPr indent="-457200" rtl="0">
              <a:lnSpc>
                <a:spcPct val="134000"/>
              </a:lnSpc>
              <a:spcBef>
                <a:spcPct val="0"/>
              </a:spcBef>
            </a:pPr>
            <a:r>
              <a:rPr lang="fr" sz="2800" b="0" i="0" u="none" strike="noStrike">
                <a:highlight>
                  <a:srgbClr val="000000">
                    <a:alpha val="0"/>
                  </a:srgbClr>
                </a:highlight>
                <a:latin typeface="Gill Sans MT"/>
              </a:rPr>
              <a:t>Pourquoi les gens viennent-ils sur votre site ?</a:t>
            </a:r>
          </a:p>
          <a:p>
            <a:pPr indent="-457200" rtl="0">
              <a:lnSpc>
                <a:spcPct val="134000"/>
              </a:lnSpc>
              <a:spcBef>
                <a:spcPct val="0"/>
              </a:spcBef>
            </a:pPr>
            <a:r>
              <a:rPr lang="fr" sz="2800" b="0" i="0" u="none" strike="noStrike">
                <a:highlight>
                  <a:srgbClr val="000000">
                    <a:alpha val="0"/>
                  </a:srgbClr>
                </a:highlight>
                <a:latin typeface="Gill Sans MT"/>
              </a:rPr>
              <a:t>Impliquer les acteurs clés dans le processus.</a:t>
            </a:r>
          </a:p>
          <a:p>
            <a:pPr indent="-457200">
              <a:lnSpc>
                <a:spcPct val="134000"/>
              </a:lnSpc>
              <a:spcBef>
                <a:spcPct val="0"/>
              </a:spcBef>
            </a:pPr>
            <a:endParaRPr lang="en-US" sz="2800"/>
          </a:p>
          <a:p>
            <a:pPr marL="0" indent="0">
              <a:lnSpc>
                <a:spcPct val="134000"/>
              </a:lnSpc>
              <a:spcBef>
                <a:spcPct val="0"/>
              </a:spcBef>
              <a:buNone/>
            </a:pPr>
            <a:endParaRPr lang="en-US" sz="280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49509" y="3477893"/>
            <a:ext cx="2739549" cy="1784219"/>
          </a:xfrm>
          <a:prstGeom prst="rect">
            <a:avLst/>
          </a:prstGeom>
        </p:spPr>
      </p:pic>
    </p:spTree>
    <p:extLst>
      <p:ext uri="{BB962C8B-B14F-4D97-AF65-F5344CB8AC3E}">
        <p14:creationId xmlns:p14="http://schemas.microsoft.com/office/powerpoint/2010/main" val="88115414"/>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76072" y="375075"/>
            <a:ext cx="8001000" cy="914400"/>
          </a:xfrm>
        </p:spPr>
        <p:txBody>
          <a:bodyPr anchor="t">
            <a:noAutofit/>
          </a:bodyPr>
          <a:lstStyle/>
          <a:p>
            <a:pPr marL="0" indent="0" rtl="0"/>
            <a:r>
              <a:rPr lang="fr" sz="3600" b="0" i="0" u="none" strike="noStrike">
                <a:highlight>
                  <a:srgbClr val="000000">
                    <a:alpha val="0"/>
                  </a:srgbClr>
                </a:highlight>
                <a:latin typeface="Gill Sans MT"/>
              </a:rPr>
              <a:t>Étape 2 : Effectuer un inventaire du contenu.</a:t>
            </a:r>
          </a:p>
        </p:txBody>
      </p:sp>
      <p:sp>
        <p:nvSpPr>
          <p:cNvPr id="3" name="Content Placeholder 2"/>
          <p:cNvSpPr>
            <a:spLocks noGrp="1"/>
          </p:cNvSpPr>
          <p:nvPr>
            <p:ph idx="1"/>
          </p:nvPr>
        </p:nvSpPr>
        <p:spPr>
          <a:xfrm>
            <a:off x="594360" y="1536191"/>
            <a:ext cx="8001000" cy="3932955"/>
          </a:xfrm>
        </p:spPr>
        <p:txBody>
          <a:bodyPr>
            <a:noAutofit/>
          </a:bodyPr>
          <a:lstStyle/>
          <a:p>
            <a:pPr marL="73152" indent="0" rtl="0">
              <a:buNone/>
            </a:pPr>
            <a:r>
              <a:rPr lang="fr" sz="2600" b="0" i="0" u="none" strike="noStrike">
                <a:highlight>
                  <a:srgbClr val="000000">
                    <a:alpha val="0"/>
                  </a:srgbClr>
                </a:highlight>
                <a:latin typeface="Gill Sans MT"/>
              </a:rPr>
              <a:t>Créer une liste détaillée de tout le contenu existant que vous avez peut-être déjà acquis/créé.</a:t>
            </a:r>
            <a:endParaRPr lang="en-US" sz="2600"/>
          </a:p>
          <a:p>
            <a:pPr rtl="0" fontAlgn="t">
              <a:lnSpc>
                <a:spcPct val="100000"/>
              </a:lnSpc>
              <a:spcBef>
                <a:spcPts val="600"/>
              </a:spcBef>
            </a:pPr>
            <a:r>
              <a:rPr lang="fr" sz="2600" b="0" i="0" u="none" strike="noStrike">
                <a:highlight>
                  <a:srgbClr val="000000">
                    <a:alpha val="0"/>
                  </a:srgbClr>
                </a:highlight>
                <a:latin typeface="Gill Sans MT"/>
              </a:rPr>
              <a:t>Déterminer le contenu qui existe déjà.</a:t>
            </a:r>
          </a:p>
          <a:p>
            <a:pPr rtl="0" fontAlgn="t">
              <a:lnSpc>
                <a:spcPct val="100000"/>
              </a:lnSpc>
              <a:spcBef>
                <a:spcPts val="600"/>
              </a:spcBef>
            </a:pPr>
            <a:r>
              <a:rPr lang="fr" sz="2600" b="0" i="0" u="none" strike="noStrike">
                <a:highlight>
                  <a:srgbClr val="000000">
                    <a:alpha val="0"/>
                  </a:srgbClr>
                </a:highlight>
                <a:latin typeface="Gill Sans MT"/>
              </a:rPr>
              <a:t>Identifier les lacunes.</a:t>
            </a:r>
          </a:p>
          <a:p>
            <a:pPr rtl="0" fontAlgn="t">
              <a:lnSpc>
                <a:spcPct val="100000"/>
              </a:lnSpc>
              <a:spcBef>
                <a:spcPts val="600"/>
              </a:spcBef>
            </a:pPr>
            <a:r>
              <a:rPr lang="fr" sz="2600" b="0" i="0" u="none" strike="noStrike">
                <a:highlight>
                  <a:srgbClr val="000000">
                    <a:alpha val="0"/>
                  </a:srgbClr>
                </a:highlight>
                <a:latin typeface="Gill Sans MT"/>
              </a:rPr>
              <a:t>Analyser le contenu pour identifier les concepts.</a:t>
            </a:r>
          </a:p>
          <a:p>
            <a:pPr rtl="0">
              <a:lnSpc>
                <a:spcPct val="100000"/>
              </a:lnSpc>
              <a:spcBef>
                <a:spcPts val="600"/>
              </a:spcBef>
            </a:pPr>
            <a:r>
              <a:rPr lang="fr" sz="2600" b="0" i="0" u="none" strike="noStrike">
                <a:highlight>
                  <a:srgbClr val="000000">
                    <a:alpha val="0"/>
                  </a:srgbClr>
                </a:highlight>
                <a:latin typeface="Gill Sans MT"/>
              </a:rPr>
              <a:t>Déterminer les grands domaines couverts, l'étendue de la couverture.</a:t>
            </a:r>
            <a:endParaRPr lang="en-US" sz="260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02186" y="2702568"/>
            <a:ext cx="1600200" cy="1600200"/>
          </a:xfrm>
          <a:prstGeom prst="rect">
            <a:avLst/>
          </a:prstGeom>
        </p:spPr>
      </p:pic>
    </p:spTree>
    <p:extLst>
      <p:ext uri="{BB962C8B-B14F-4D97-AF65-F5344CB8AC3E}">
        <p14:creationId xmlns:p14="http://schemas.microsoft.com/office/powerpoint/2010/main" val="2643734509"/>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76072" y="237051"/>
            <a:ext cx="8001000" cy="914400"/>
          </a:xfrm>
        </p:spPr>
        <p:txBody>
          <a:bodyPr>
            <a:noAutofit/>
          </a:bodyPr>
          <a:lstStyle/>
          <a:p>
            <a:pPr rtl="0"/>
            <a:r>
              <a:rPr lang="fr" sz="3600" b="0" i="0" u="none" strike="noStrike">
                <a:highlight>
                  <a:srgbClr val="000000">
                    <a:alpha val="0"/>
                  </a:srgbClr>
                </a:highlight>
                <a:latin typeface="Gill Sans MT"/>
              </a:rPr>
              <a:t>Étape 3 : Identifier les concepts.</a:t>
            </a:r>
          </a:p>
        </p:txBody>
      </p:sp>
      <p:sp>
        <p:nvSpPr>
          <p:cNvPr id="3" name="Content Placeholder 2"/>
          <p:cNvSpPr>
            <a:spLocks noGrp="1"/>
          </p:cNvSpPr>
          <p:nvPr>
            <p:ph idx="1"/>
          </p:nvPr>
        </p:nvSpPr>
        <p:spPr>
          <a:xfrm>
            <a:off x="594360" y="1536192"/>
            <a:ext cx="8001000" cy="4001966"/>
          </a:xfrm>
        </p:spPr>
        <p:txBody>
          <a:bodyPr>
            <a:noAutofit/>
          </a:bodyPr>
          <a:lstStyle/>
          <a:p>
            <a:pPr indent="-457200" rtl="0"/>
            <a:r>
              <a:rPr lang="fr" sz="2600" b="0" i="0" u="none" strike="noStrike">
                <a:highlight>
                  <a:srgbClr val="000000">
                    <a:alpha val="0"/>
                  </a:srgbClr>
                </a:highlight>
                <a:latin typeface="Gill Sans MT"/>
              </a:rPr>
              <a:t>Quels sont les sujets couverts par le contenu ?</a:t>
            </a:r>
          </a:p>
          <a:p>
            <a:pPr indent="-457200" rtl="0"/>
            <a:r>
              <a:rPr lang="fr" sz="2600" b="0" i="0" u="none" strike="noStrike">
                <a:highlight>
                  <a:srgbClr val="000000">
                    <a:alpha val="0"/>
                  </a:srgbClr>
                </a:highlight>
                <a:latin typeface="Gill Sans MT"/>
              </a:rPr>
              <a:t>Quel est le format du contenu ?</a:t>
            </a:r>
          </a:p>
          <a:p>
            <a:pPr indent="-457200" rtl="0"/>
            <a:r>
              <a:rPr lang="fr" sz="2600" b="0" i="0" u="none" strike="noStrike">
                <a:highlight>
                  <a:srgbClr val="000000">
                    <a:alpha val="0"/>
                  </a:srgbClr>
                </a:highlight>
                <a:latin typeface="Gill Sans MT"/>
              </a:rPr>
              <a:t>Quelle sera l'étendue de la couverture ?</a:t>
            </a:r>
          </a:p>
          <a:p>
            <a:pPr indent="-457200" rtl="0"/>
            <a:r>
              <a:rPr lang="fr" sz="2600" b="0" i="0" u="none" strike="noStrike">
                <a:highlight>
                  <a:srgbClr val="000000">
                    <a:alpha val="0"/>
                  </a:srgbClr>
                </a:highlight>
                <a:latin typeface="Gill Sans MT"/>
              </a:rPr>
              <a:t>Quels sont les types de contenu ?</a:t>
            </a:r>
          </a:p>
          <a:p>
            <a:pPr indent="-457200" rtl="0"/>
            <a:r>
              <a:rPr lang="fr" sz="2600" b="0" i="0" u="none" strike="noStrike">
                <a:highlight>
                  <a:srgbClr val="000000">
                    <a:alpha val="0"/>
                  </a:srgbClr>
                </a:highlight>
                <a:latin typeface="Gill Sans MT"/>
              </a:rPr>
              <a:t>Quelles sont les métadonnées (le cas échéant) du contenu ?</a:t>
            </a:r>
          </a:p>
        </p:txBody>
      </p:sp>
    </p:spTree>
    <p:extLst>
      <p:ext uri="{BB962C8B-B14F-4D97-AF65-F5344CB8AC3E}">
        <p14:creationId xmlns:p14="http://schemas.microsoft.com/office/powerpoint/2010/main" val="15867707"/>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76071" y="392328"/>
            <a:ext cx="8250687" cy="914400"/>
          </a:xfrm>
        </p:spPr>
        <p:txBody>
          <a:bodyPr anchor="t">
            <a:noAutofit/>
          </a:bodyPr>
          <a:lstStyle/>
          <a:p>
            <a:pPr marL="0" indent="0" rtl="0"/>
            <a:r>
              <a:rPr lang="fr" sz="3400" b="0" i="0" u="none" strike="noStrike">
                <a:highlight>
                  <a:srgbClr val="000000">
                    <a:alpha val="0"/>
                  </a:srgbClr>
                </a:highlight>
                <a:latin typeface="Gill Sans MT"/>
              </a:rPr>
              <a:t>Étape 4 : Élaborer d'un projet de schéma d'organisation.</a:t>
            </a:r>
          </a:p>
        </p:txBody>
      </p:sp>
      <p:sp>
        <p:nvSpPr>
          <p:cNvPr id="3" name="Content Placeholder 2"/>
          <p:cNvSpPr>
            <a:spLocks noGrp="1"/>
          </p:cNvSpPr>
          <p:nvPr>
            <p:ph idx="1"/>
          </p:nvPr>
        </p:nvSpPr>
        <p:spPr>
          <a:xfrm>
            <a:off x="594360" y="1367632"/>
            <a:ext cx="8001000" cy="4122736"/>
          </a:xfrm>
        </p:spPr>
        <p:txBody>
          <a:bodyPr>
            <a:noAutofit/>
          </a:bodyPr>
          <a:lstStyle/>
          <a:p>
            <a:pPr marL="457200" indent="-384048" rtl="0">
              <a:spcBef>
                <a:spcPct val="0"/>
              </a:spcBef>
              <a:buSzPct val="125000"/>
            </a:pPr>
            <a:r>
              <a:rPr lang="fr" sz="2600" b="0" i="0" u="none" strike="noStrike">
                <a:highlight>
                  <a:srgbClr val="000000">
                    <a:alpha val="0"/>
                  </a:srgbClr>
                </a:highlight>
                <a:latin typeface="Gill Sans MT"/>
              </a:rPr>
              <a:t>Les catégories de navigation principales doivent s'exclure mutuellement.</a:t>
            </a:r>
          </a:p>
          <a:p>
            <a:pPr marL="457200" indent="-384048" rtl="0">
              <a:spcBef>
                <a:spcPct val="0"/>
              </a:spcBef>
              <a:buSzPct val="125000"/>
            </a:pPr>
            <a:r>
              <a:rPr lang="fr" sz="2600" b="0" i="0" u="none" strike="noStrike">
                <a:highlight>
                  <a:srgbClr val="000000">
                    <a:alpha val="0"/>
                  </a:srgbClr>
                </a:highlight>
                <a:latin typeface="Gill Sans MT"/>
              </a:rPr>
              <a:t>Les termes devraient être utiles.</a:t>
            </a:r>
          </a:p>
          <a:p>
            <a:pPr marL="914400" lvl="1" rtl="0"/>
            <a:r>
              <a:rPr lang="fr" sz="2600" b="0" i="0" u="none" strike="noStrike">
                <a:highlight>
                  <a:srgbClr val="000000">
                    <a:alpha val="0"/>
                  </a:srgbClr>
                </a:highlight>
                <a:latin typeface="Gill Sans MT"/>
              </a:rPr>
              <a:t>Aucune valeur si le terme s'applique à tout. </a:t>
            </a:r>
          </a:p>
          <a:p>
            <a:pPr rtl="0">
              <a:spcBef>
                <a:spcPct val="0"/>
              </a:spcBef>
              <a:buSzPct val="125000"/>
            </a:pPr>
            <a:r>
              <a:rPr lang="fr" sz="2600" b="0" i="0" u="none" strike="noStrike">
                <a:highlight>
                  <a:srgbClr val="000000">
                    <a:alpha val="0"/>
                  </a:srgbClr>
                </a:highlight>
                <a:latin typeface="Gill Sans MT"/>
              </a:rPr>
              <a:t>Commencez large et superficiel.</a:t>
            </a:r>
          </a:p>
          <a:p>
            <a:pPr marL="914400" lvl="1" rtl="0"/>
            <a:r>
              <a:rPr lang="fr" sz="2600" b="0" i="0" u="none" strike="noStrike">
                <a:highlight>
                  <a:srgbClr val="000000">
                    <a:alpha val="0"/>
                  </a:srgbClr>
                </a:highlight>
                <a:latin typeface="Gill Sans MT"/>
              </a:rPr>
              <a:t>Pas plus de 6 à 10 catégories de premier niveau et </a:t>
            </a:r>
          </a:p>
          <a:p>
            <a:pPr marL="530352" lvl="1" indent="0" rtl="0">
              <a:buNone/>
            </a:pPr>
            <a:r>
              <a:rPr lang="fr" sz="2600" b="0" i="0" u="none" strike="noStrike">
                <a:highlight>
                  <a:srgbClr val="000000">
                    <a:alpha val="0"/>
                  </a:srgbClr>
                </a:highlight>
                <a:latin typeface="Gill Sans MT"/>
              </a:rPr>
              <a:t>	2 ou 3 niveaux de profondeur.</a:t>
            </a:r>
          </a:p>
          <a:p>
            <a:pPr rtl="0">
              <a:spcBef>
                <a:spcPct val="0"/>
              </a:spcBef>
              <a:buSzPct val="125000"/>
            </a:pPr>
            <a:r>
              <a:rPr lang="fr" sz="2600" b="0" i="0" u="none" strike="noStrike">
                <a:highlight>
                  <a:srgbClr val="000000">
                    <a:alpha val="0"/>
                  </a:srgbClr>
                </a:highlight>
                <a:latin typeface="Gill Sans MT"/>
              </a:rPr>
              <a:t>Utilisez des outils en ligne, tels que le tri de cartes, pour vous aider à développer une structure </a:t>
            </a:r>
            <a:r>
              <a:rPr lang="fr" sz="2400" b="0" i="0" u="none" strike="noStrike">
                <a:highlight>
                  <a:srgbClr val="000000">
                    <a:alpha val="0"/>
                  </a:srgbClr>
                </a:highlight>
                <a:latin typeface="Gill Sans MT"/>
              </a:rPr>
              <a:t>(nous y reviendrons plus tard...)</a:t>
            </a:r>
            <a:r>
              <a:rPr lang="fr" sz="2600" b="0" i="0" u="none" strike="noStrike">
                <a:highlight>
                  <a:srgbClr val="000000">
                    <a:alpha val="0"/>
                  </a:srgbClr>
                </a:highlight>
                <a:latin typeface="Gill Sans MT"/>
              </a:rPr>
              <a:t>.</a:t>
            </a:r>
          </a:p>
          <a:p>
            <a:pPr marL="457200" indent="-384048">
              <a:spcBef>
                <a:spcPct val="0"/>
              </a:spcBef>
            </a:pPr>
            <a:endParaRPr lang="en-US"/>
          </a:p>
        </p:txBody>
      </p:sp>
    </p:spTree>
    <p:extLst>
      <p:ext uri="{BB962C8B-B14F-4D97-AF65-F5344CB8AC3E}">
        <p14:creationId xmlns:p14="http://schemas.microsoft.com/office/powerpoint/2010/main" val="4120805011"/>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76072" y="392328"/>
            <a:ext cx="8001000" cy="914400"/>
          </a:xfrm>
        </p:spPr>
        <p:txBody>
          <a:bodyPr>
            <a:noAutofit/>
          </a:bodyPr>
          <a:lstStyle/>
          <a:p>
            <a:pPr rtl="0"/>
            <a:r>
              <a:rPr lang="fr" sz="3600" b="0" i="0" u="none" strike="noStrike">
                <a:highlight>
                  <a:srgbClr val="000000">
                    <a:alpha val="0"/>
                  </a:srgbClr>
                </a:highlight>
                <a:latin typeface="Gill Sans MT"/>
              </a:rPr>
              <a:t>Types de schémas d'organisation</a:t>
            </a:r>
          </a:p>
        </p:txBody>
      </p:sp>
      <p:sp>
        <p:nvSpPr>
          <p:cNvPr id="3" name="Content Placeholder 2"/>
          <p:cNvSpPr>
            <a:spLocks noGrp="1"/>
          </p:cNvSpPr>
          <p:nvPr>
            <p:ph idx="1"/>
          </p:nvPr>
        </p:nvSpPr>
        <p:spPr>
          <a:xfrm>
            <a:off x="594360" y="1536191"/>
            <a:ext cx="8001000" cy="4450541"/>
          </a:xfrm>
        </p:spPr>
        <p:txBody>
          <a:bodyPr>
            <a:noAutofit/>
          </a:bodyPr>
          <a:lstStyle/>
          <a:p>
            <a:pPr rtl="0">
              <a:lnSpc>
                <a:spcPct val="100000"/>
              </a:lnSpc>
              <a:spcBef>
                <a:spcPct val="0"/>
              </a:spcBef>
              <a:spcAft>
                <a:spcPts val="600"/>
              </a:spcAft>
              <a:buFont typeface="Arial"/>
              <a:buChar char="•"/>
              <a:defRPr/>
            </a:pPr>
            <a:r>
              <a:rPr lang="fr" sz="2600" b="0" i="0" u="none" strike="noStrike">
                <a:highlight>
                  <a:srgbClr val="000000">
                    <a:alpha val="0"/>
                  </a:srgbClr>
                </a:highlight>
                <a:latin typeface="Gill Sans MT"/>
              </a:rPr>
              <a:t>Alphabétique</a:t>
            </a:r>
          </a:p>
          <a:p>
            <a:pPr rtl="0">
              <a:lnSpc>
                <a:spcPct val="100000"/>
              </a:lnSpc>
              <a:spcBef>
                <a:spcPct val="0"/>
              </a:spcBef>
              <a:spcAft>
                <a:spcPts val="600"/>
              </a:spcAft>
              <a:buFont typeface="Arial"/>
              <a:buChar char="•"/>
              <a:defRPr/>
            </a:pPr>
            <a:r>
              <a:rPr lang="fr" sz="2600" b="0" i="0" u="none" strike="noStrike">
                <a:highlight>
                  <a:srgbClr val="000000">
                    <a:alpha val="0"/>
                  </a:srgbClr>
                </a:highlight>
                <a:latin typeface="Gill Sans MT"/>
              </a:rPr>
              <a:t>Géographique</a:t>
            </a:r>
          </a:p>
          <a:p>
            <a:pPr rtl="0">
              <a:lnSpc>
                <a:spcPct val="100000"/>
              </a:lnSpc>
              <a:spcBef>
                <a:spcPct val="0"/>
              </a:spcBef>
              <a:spcAft>
                <a:spcPts val="600"/>
              </a:spcAft>
              <a:buFont typeface="Arial"/>
              <a:buChar char="•"/>
              <a:defRPr/>
            </a:pPr>
            <a:r>
              <a:rPr lang="fr" sz="2600" b="0" i="0" u="none" strike="noStrike">
                <a:highlight>
                  <a:srgbClr val="000000">
                    <a:alpha val="0"/>
                  </a:srgbClr>
                </a:highlight>
                <a:latin typeface="Gill Sans MT"/>
              </a:rPr>
              <a:t>Format</a:t>
            </a:r>
            <a:endParaRPr lang="en-US" sz="2600">
              <a:solidFill>
                <a:schemeClr val="bg1">
                  <a:lumMod val="50000"/>
                </a:schemeClr>
              </a:solidFill>
            </a:endParaRPr>
          </a:p>
          <a:p>
            <a:pPr rtl="0">
              <a:lnSpc>
                <a:spcPct val="100000"/>
              </a:lnSpc>
              <a:spcBef>
                <a:spcPct val="0"/>
              </a:spcBef>
              <a:spcAft>
                <a:spcPts val="600"/>
              </a:spcAft>
              <a:buFont typeface="Arial"/>
              <a:buChar char="•"/>
              <a:defRPr/>
            </a:pPr>
            <a:r>
              <a:rPr lang="fr" sz="2600" b="0" i="0" u="none" strike="noStrike">
                <a:highlight>
                  <a:srgbClr val="000000">
                    <a:alpha val="0"/>
                  </a:srgbClr>
                </a:highlight>
                <a:latin typeface="Gill Sans MT"/>
              </a:rPr>
              <a:t>Type de tâche</a:t>
            </a:r>
          </a:p>
          <a:p>
            <a:pPr rtl="0">
              <a:lnSpc>
                <a:spcPct val="100000"/>
              </a:lnSpc>
              <a:spcBef>
                <a:spcPct val="0"/>
              </a:spcBef>
              <a:spcAft>
                <a:spcPts val="600"/>
              </a:spcAft>
              <a:buFont typeface="Arial"/>
              <a:buChar char="•"/>
              <a:defRPr/>
            </a:pPr>
            <a:r>
              <a:rPr lang="fr" sz="2600" b="0" i="0" u="none" strike="noStrike">
                <a:highlight>
                  <a:srgbClr val="000000">
                    <a:alpha val="0"/>
                  </a:srgbClr>
                </a:highlight>
                <a:latin typeface="Gill Sans MT"/>
              </a:rPr>
              <a:t>Public</a:t>
            </a:r>
          </a:p>
          <a:p>
            <a:pPr rtl="0">
              <a:lnSpc>
                <a:spcPct val="100000"/>
              </a:lnSpc>
              <a:spcBef>
                <a:spcPct val="0"/>
              </a:spcBef>
              <a:spcAft>
                <a:spcPts val="600"/>
              </a:spcAft>
              <a:buFont typeface="Arial"/>
              <a:buChar char="•"/>
              <a:defRPr/>
            </a:pPr>
            <a:r>
              <a:rPr lang="fr" sz="2600" b="0" i="0" u="none" strike="noStrike">
                <a:highlight>
                  <a:srgbClr val="000000">
                    <a:alpha val="0"/>
                  </a:srgbClr>
                </a:highlight>
                <a:latin typeface="Gill Sans MT"/>
              </a:rPr>
              <a:t>Sujet/Topic</a:t>
            </a:r>
            <a:endParaRPr lang="en-US" sz="2600"/>
          </a:p>
        </p:txBody>
      </p:sp>
    </p:spTree>
    <p:extLst>
      <p:ext uri="{BB962C8B-B14F-4D97-AF65-F5344CB8AC3E}">
        <p14:creationId xmlns:p14="http://schemas.microsoft.com/office/powerpoint/2010/main" val="2700789835"/>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76072" y="392328"/>
            <a:ext cx="8001000" cy="914400"/>
          </a:xfrm>
        </p:spPr>
        <p:txBody>
          <a:bodyPr>
            <a:noAutofit/>
          </a:bodyPr>
          <a:lstStyle/>
          <a:p>
            <a:pPr rtl="0"/>
            <a:r>
              <a:rPr lang="fr" sz="3600" b="0" i="0" u="none" strike="noStrike">
                <a:highlight>
                  <a:srgbClr val="000000">
                    <a:alpha val="0"/>
                  </a:srgbClr>
                </a:highlight>
                <a:latin typeface="Gill Sans MT"/>
              </a:rPr>
              <a:t>Alphabétique</a:t>
            </a:r>
          </a:p>
        </p:txBody>
      </p:sp>
      <p:sp>
        <p:nvSpPr>
          <p:cNvPr id="3" name="Content Placeholder 2"/>
          <p:cNvSpPr>
            <a:spLocks noGrp="1"/>
          </p:cNvSpPr>
          <p:nvPr>
            <p:ph idx="1"/>
          </p:nvPr>
        </p:nvSpPr>
        <p:spPr>
          <a:xfrm>
            <a:off x="594360" y="1518939"/>
            <a:ext cx="8001000" cy="3501634"/>
          </a:xfrm>
        </p:spPr>
        <p:txBody>
          <a:bodyPr>
            <a:noAutofit/>
          </a:bodyPr>
          <a:lstStyle/>
          <a:p>
            <a:pPr rtl="0"/>
            <a:r>
              <a:rPr lang="fr" sz="2400" b="0" i="0" u="none" strike="noStrike">
                <a:highlight>
                  <a:srgbClr val="000000">
                    <a:alpha val="0"/>
                  </a:srgbClr>
                </a:highlight>
                <a:latin typeface="Gill Sans MT"/>
              </a:rPr>
              <a:t>Cela fonctionne bien lorsque les gens connaissent les termes spécifiques qu'ils recherchent.</a:t>
            </a:r>
          </a:p>
          <a:p>
            <a:pPr rtl="0"/>
            <a:r>
              <a:rPr lang="fr" sz="2400" b="0" i="0" u="none" strike="noStrike">
                <a:highlight>
                  <a:srgbClr val="000000">
                    <a:alpha val="0"/>
                  </a:srgbClr>
                </a:highlight>
                <a:latin typeface="Gill Sans MT"/>
              </a:rPr>
              <a:t>Peut être utilisé pour pratiquement tout type d'information.</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58164" y="3157267"/>
            <a:ext cx="5818908" cy="26706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69121516"/>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76072" y="409581"/>
            <a:ext cx="8001000" cy="914400"/>
          </a:xfrm>
        </p:spPr>
        <p:txBody>
          <a:bodyPr>
            <a:noAutofit/>
          </a:bodyPr>
          <a:lstStyle/>
          <a:p>
            <a:pPr rtl="0"/>
            <a:r>
              <a:rPr lang="fr" sz="3600" b="0" i="0" u="none" strike="noStrike">
                <a:highlight>
                  <a:srgbClr val="000000">
                    <a:alpha val="0"/>
                  </a:srgbClr>
                </a:highlight>
                <a:latin typeface="Gill Sans MT"/>
              </a:rPr>
              <a:t>Géographique</a:t>
            </a:r>
          </a:p>
        </p:txBody>
      </p:sp>
      <p:sp>
        <p:nvSpPr>
          <p:cNvPr id="3" name="Content Placeholder 2"/>
          <p:cNvSpPr>
            <a:spLocks noGrp="1"/>
          </p:cNvSpPr>
          <p:nvPr>
            <p:ph idx="1"/>
          </p:nvPr>
        </p:nvSpPr>
        <p:spPr>
          <a:xfrm>
            <a:off x="594360" y="1536191"/>
            <a:ext cx="8001000" cy="4088231"/>
          </a:xfrm>
        </p:spPr>
        <p:txBody>
          <a:bodyPr>
            <a:noAutofit/>
          </a:bodyPr>
          <a:lstStyle/>
          <a:p>
            <a:pPr rtl="0"/>
            <a:r>
              <a:rPr lang="fr" sz="2400" b="0" i="0" u="none" strike="noStrike">
                <a:highlight>
                  <a:srgbClr val="000000">
                    <a:alpha val="0"/>
                  </a:srgbClr>
                </a:highlight>
                <a:latin typeface="Gill Sans MT"/>
              </a:rPr>
              <a:t>Organisation par emplacement spatial ou géographique</a:t>
            </a:r>
          </a:p>
          <a:p>
            <a:pPr rtl="0"/>
            <a:r>
              <a:rPr lang="fr" sz="2400" b="0" i="0" u="none" strike="noStrike">
                <a:highlight>
                  <a:srgbClr val="000000">
                    <a:alpha val="0"/>
                  </a:srgbClr>
                </a:highlight>
                <a:latin typeface="Gill Sans MT"/>
              </a:rPr>
              <a:t>Les cartes sont un moyen courant de s'organiser par lieu.</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62367" y="2635731"/>
            <a:ext cx="6289759" cy="31494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51470910"/>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76072" y="409581"/>
            <a:ext cx="8001000" cy="914400"/>
          </a:xfrm>
        </p:spPr>
        <p:txBody>
          <a:bodyPr>
            <a:noAutofit/>
          </a:bodyPr>
          <a:lstStyle/>
          <a:p>
            <a:pPr rtl="0"/>
            <a:r>
              <a:rPr lang="fr" sz="3600" b="0" i="0" u="none" strike="noStrike">
                <a:highlight>
                  <a:srgbClr val="000000">
                    <a:alpha val="0"/>
                  </a:srgbClr>
                </a:highlight>
                <a:latin typeface="Gill Sans MT"/>
              </a:rPr>
              <a:t>Format</a:t>
            </a:r>
          </a:p>
        </p:txBody>
      </p:sp>
      <p:sp>
        <p:nvSpPr>
          <p:cNvPr id="3" name="Content Placeholder 2"/>
          <p:cNvSpPr>
            <a:spLocks noGrp="1"/>
          </p:cNvSpPr>
          <p:nvPr>
            <p:ph idx="1"/>
          </p:nvPr>
        </p:nvSpPr>
        <p:spPr>
          <a:xfrm>
            <a:off x="594360" y="1501686"/>
            <a:ext cx="7686998" cy="1465800"/>
          </a:xfrm>
        </p:spPr>
        <p:txBody>
          <a:bodyPr>
            <a:noAutofit/>
          </a:bodyPr>
          <a:lstStyle/>
          <a:p>
            <a:pPr rtl="0"/>
            <a:r>
              <a:rPr lang="fr" sz="2400" b="0" i="0" u="none" strike="noStrike">
                <a:highlight>
                  <a:srgbClr val="000000">
                    <a:alpha val="0"/>
                  </a:srgbClr>
                </a:highlight>
                <a:latin typeface="Gill Sans MT"/>
              </a:rPr>
              <a:t>Organise le contenu en fonction du format de l'information (liste de contrôle, fiche d'information, vidéo, diaporama, infographie, poster).</a:t>
            </a:r>
          </a:p>
        </p:txBody>
      </p:sp>
      <p:sp>
        <p:nvSpPr>
          <p:cNvPr id="5" name="TextBox 4"/>
          <p:cNvSpPr txBox="1"/>
          <p:nvPr/>
        </p:nvSpPr>
        <p:spPr>
          <a:xfrm>
            <a:off x="662337" y="3019244"/>
            <a:ext cx="3288562" cy="3046988"/>
          </a:xfrm>
          <a:prstGeom prst="rect">
            <a:avLst/>
          </a:prstGeom>
          <a:noFill/>
        </p:spPr>
        <p:txBody>
          <a:bodyPr wrap="square" rtlCol="0">
            <a:noAutofit/>
          </a:bodyPr>
          <a:lstStyle/>
          <a:p>
            <a:pPr marL="457200" indent="-457200" rtl="0">
              <a:buFont typeface="Arial" panose="020b0604020202020204" pitchFamily="34" charset="0"/>
              <a:buChar char="•"/>
            </a:pPr>
            <a:r>
              <a:rPr lang="fr" sz="2400" b="0" i="0" u="none" strike="noStrike">
                <a:solidFill>
                  <a:srgbClr val="007EA5"/>
                </a:solidFill>
                <a:highlight>
                  <a:srgbClr val="000000">
                    <a:alpha val="0"/>
                  </a:srgbClr>
                </a:highlight>
                <a:latin typeface="Gill Sans MT"/>
                <a:cs typeface="Arial"/>
              </a:rPr>
              <a:t>Le format est un excellent moyen de montrer aux gens les différents types d'informations disponibles une fois qu'ils ont trouvé le sujet qui les intéresse.</a:t>
            </a:r>
            <a:endParaRPr lang="en-US" sz="2400"/>
          </a:p>
          <a:p>
            <a:endParaRPr lang="en-US" sz="240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50898" y="2470825"/>
            <a:ext cx="4626173" cy="3339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Oval 6"/>
          <p:cNvSpPr/>
          <p:nvPr/>
        </p:nvSpPr>
        <p:spPr>
          <a:xfrm>
            <a:off x="3950898" y="3365771"/>
            <a:ext cx="4626174" cy="6420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Tree>
    <p:extLst>
      <p:ext uri="{BB962C8B-B14F-4D97-AF65-F5344CB8AC3E}">
        <p14:creationId xmlns:p14="http://schemas.microsoft.com/office/powerpoint/2010/main" val="4215853501"/>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76072" y="392328"/>
            <a:ext cx="8001000" cy="914400"/>
          </a:xfrm>
        </p:spPr>
        <p:txBody>
          <a:bodyPr>
            <a:noAutofit/>
          </a:bodyPr>
          <a:lstStyle/>
          <a:p>
            <a:pPr rtl="0"/>
            <a:r>
              <a:rPr lang="fr" sz="3600" b="0" i="0" u="none" strike="noStrike">
                <a:highlight>
                  <a:srgbClr val="000000">
                    <a:alpha val="0"/>
                  </a:srgbClr>
                </a:highlight>
                <a:latin typeface="Gill Sans MT"/>
              </a:rPr>
              <a:t>Type de tâche</a:t>
            </a:r>
          </a:p>
        </p:txBody>
      </p:sp>
      <p:sp>
        <p:nvSpPr>
          <p:cNvPr id="3" name="Content Placeholder 2"/>
          <p:cNvSpPr>
            <a:spLocks noGrp="1"/>
          </p:cNvSpPr>
          <p:nvPr>
            <p:ph idx="1"/>
          </p:nvPr>
        </p:nvSpPr>
        <p:spPr>
          <a:xfrm>
            <a:off x="594360" y="1536192"/>
            <a:ext cx="8001000" cy="4329770"/>
          </a:xfrm>
        </p:spPr>
        <p:txBody>
          <a:bodyPr>
            <a:noAutofit/>
          </a:bodyPr>
          <a:lstStyle/>
          <a:p>
            <a:pPr rtl="0">
              <a:lnSpc>
                <a:spcPct val="100000"/>
              </a:lnSpc>
              <a:spcBef>
                <a:spcPts val="600"/>
              </a:spcBef>
              <a:spcAft>
                <a:spcPts val="600"/>
              </a:spcAft>
            </a:pPr>
            <a:r>
              <a:rPr lang="fr" sz="2400" b="0" i="0" u="none" strike="noStrike">
                <a:highlight>
                  <a:srgbClr val="000000">
                    <a:alpha val="0"/>
                  </a:srgbClr>
                </a:highlight>
                <a:latin typeface="Gill Sans MT"/>
              </a:rPr>
              <a:t>Organiser le contenu en une collection de processus, de fonctions ou de tâches.</a:t>
            </a:r>
          </a:p>
          <a:p>
            <a:pPr rtl="0">
              <a:lnSpc>
                <a:spcPct val="100000"/>
              </a:lnSpc>
              <a:spcBef>
                <a:spcPts val="600"/>
              </a:spcBef>
              <a:spcAft>
                <a:spcPts val="600"/>
              </a:spcAft>
            </a:pPr>
            <a:r>
              <a:rPr lang="fr" sz="2400" b="0" i="0" u="none" strike="noStrike">
                <a:highlight>
                  <a:srgbClr val="000000">
                    <a:alpha val="0"/>
                  </a:srgbClr>
                </a:highlight>
                <a:latin typeface="Gill Sans MT"/>
              </a:rPr>
              <a:t>Plus commun des sites de commerce électronique</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04175" y="3171395"/>
            <a:ext cx="6391185" cy="24629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86400073"/>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Autofit/>
          </a:bodyPr>
          <a:lstStyle/>
          <a:p>
            <a:pPr rtl="0"/>
            <a:r>
              <a:rPr lang="fr" sz="3600" b="0" i="0" u="none" strike="noStrike">
                <a:highlight>
                  <a:srgbClr val="000000">
                    <a:alpha val="0"/>
                  </a:srgbClr>
                </a:highlight>
                <a:latin typeface="Gill Sans MT"/>
              </a:rPr>
              <a:t>Objectifs d'apprentissage</a:t>
            </a:r>
          </a:p>
        </p:txBody>
      </p:sp>
      <p:sp>
        <p:nvSpPr>
          <p:cNvPr id="3" name="Content Placeholder 2"/>
          <p:cNvSpPr>
            <a:spLocks noGrp="1"/>
          </p:cNvSpPr>
          <p:nvPr>
            <p:ph idx="1"/>
          </p:nvPr>
        </p:nvSpPr>
        <p:spPr>
          <a:xfrm>
            <a:off x="594360" y="1536191"/>
            <a:ext cx="8001000" cy="3846299"/>
          </a:xfrm>
        </p:spPr>
        <p:txBody>
          <a:bodyPr>
            <a:noAutofit/>
          </a:bodyPr>
          <a:lstStyle/>
          <a:p>
            <a:pPr rtl="0"/>
            <a:r>
              <a:rPr lang="fr" sz="2400" b="0" i="0" u="none" strike="noStrike">
                <a:highlight>
                  <a:srgbClr val="000000">
                    <a:alpha val="0"/>
                  </a:srgbClr>
                </a:highlight>
                <a:latin typeface="Gill Sans MT"/>
              </a:rPr>
              <a:t>Définir l'architecture de l'information et expliquer comment elle est utilisée pour organiser le contenu du Web.</a:t>
            </a:r>
          </a:p>
          <a:p>
            <a:pPr rtl="0"/>
            <a:r>
              <a:rPr lang="fr" sz="2400" b="0" i="0" u="none" strike="noStrike">
                <a:highlight>
                  <a:srgbClr val="000000">
                    <a:alpha val="0"/>
                  </a:srgbClr>
                </a:highlight>
                <a:latin typeface="Gill Sans MT"/>
              </a:rPr>
              <a:t>Énumérer les sept étapes de l'organisation du contenu Web. </a:t>
            </a:r>
          </a:p>
          <a:p>
            <a:pPr rtl="0"/>
            <a:r>
              <a:rPr lang="fr" sz="2400" b="0" i="0" u="none" strike="noStrike">
                <a:highlight>
                  <a:srgbClr val="000000">
                    <a:alpha val="0"/>
                  </a:srgbClr>
                </a:highlight>
                <a:latin typeface="Gill Sans MT"/>
              </a:rPr>
              <a:t>Comprendre comment le tri des cartes peut aider à organiser le contenu d'un site Web. </a:t>
            </a:r>
          </a:p>
          <a:p>
            <a:pPr rtl="0"/>
            <a:r>
              <a:rPr lang="fr" sz="2400" b="0" i="0" u="none" strike="noStrike">
                <a:highlight>
                  <a:srgbClr val="000000">
                    <a:alpha val="0"/>
                  </a:srgbClr>
                </a:highlight>
                <a:latin typeface="Gill Sans MT"/>
              </a:rPr>
              <a:t>Rappeler le processus d'utilisation de deux outils de tri de cartes, les diagrammes d'affinité et la cartographie de l'esprit.</a:t>
            </a:r>
          </a:p>
          <a:p>
            <a:endParaRPr lang="en-US"/>
          </a:p>
        </p:txBody>
      </p:sp>
    </p:spTree>
    <p:extLst>
      <p:ext uri="{BB962C8B-B14F-4D97-AF65-F5344CB8AC3E}">
        <p14:creationId xmlns:p14="http://schemas.microsoft.com/office/powerpoint/2010/main" val="2510613630"/>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76072" y="392328"/>
            <a:ext cx="8001000" cy="914400"/>
          </a:xfrm>
        </p:spPr>
        <p:txBody>
          <a:bodyPr>
            <a:noAutofit/>
          </a:bodyPr>
          <a:lstStyle/>
          <a:p>
            <a:pPr rtl="0"/>
            <a:r>
              <a:rPr lang="fr" sz="3600" b="0" i="0" u="none" strike="noStrike">
                <a:highlight>
                  <a:srgbClr val="000000">
                    <a:alpha val="0"/>
                  </a:srgbClr>
                </a:highlight>
                <a:latin typeface="Gill Sans MT"/>
              </a:rPr>
              <a:t>Public</a:t>
            </a:r>
          </a:p>
        </p:txBody>
      </p:sp>
      <p:sp>
        <p:nvSpPr>
          <p:cNvPr id="3" name="Content Placeholder 2"/>
          <p:cNvSpPr>
            <a:spLocks noGrp="1"/>
          </p:cNvSpPr>
          <p:nvPr>
            <p:ph idx="1"/>
          </p:nvPr>
        </p:nvSpPr>
        <p:spPr>
          <a:xfrm>
            <a:off x="594360" y="1536191"/>
            <a:ext cx="3304780" cy="4285307"/>
          </a:xfrm>
        </p:spPr>
        <p:txBody>
          <a:bodyPr>
            <a:noAutofit/>
          </a:bodyPr>
          <a:lstStyle/>
          <a:p>
            <a:pPr rtl="0"/>
            <a:r>
              <a:rPr lang="fr" sz="2400" b="0" i="0" u="none" strike="noStrike">
                <a:highlight>
                  <a:srgbClr val="000000">
                    <a:alpha val="0"/>
                  </a:srgbClr>
                </a:highlight>
                <a:latin typeface="Gill Sans MT"/>
              </a:rPr>
              <a:t>Divise un site en mini-sites plus petits, adaptés à un public spécifique.</a:t>
            </a:r>
          </a:p>
          <a:p>
            <a:pPr rtl="0"/>
            <a:r>
              <a:rPr lang="fr" sz="2400" b="0" i="0" u="none" strike="noStrike">
                <a:highlight>
                  <a:srgbClr val="000000">
                    <a:alpha val="0"/>
                  </a:srgbClr>
                </a:highlight>
                <a:latin typeface="Gill Sans MT"/>
              </a:rPr>
              <a:t>Des informations différentes pour chaque public spécifique</a:t>
            </a:r>
          </a:p>
        </p:txBody>
      </p:sp>
      <p:pic>
        <p:nvPicPr>
          <p:cNvPr id="4" name="Picture 3"/>
          <p:cNvPicPr/>
          <p:nvPr/>
        </p:nvPicPr>
        <p:blipFill>
          <a:blip r:embed="rId3">
            <a:extLst>
              <a:ext uri="{28A0092B-C50C-407E-A947-70E740481C1C}">
                <a14:useLocalDpi xmlns:a14="http://schemas.microsoft.com/office/drawing/2010/main"/>
              </a:ext>
            </a:extLst>
          </a:blip>
          <a:stretch>
            <a:fillRect/>
          </a:stretch>
        </p:blipFill>
        <p:spPr>
          <a:xfrm>
            <a:off x="4069770" y="1536191"/>
            <a:ext cx="4780932" cy="36741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61842278"/>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76072" y="392328"/>
            <a:ext cx="8001000" cy="914400"/>
          </a:xfrm>
        </p:spPr>
        <p:txBody>
          <a:bodyPr>
            <a:noAutofit/>
          </a:bodyPr>
          <a:lstStyle/>
          <a:p>
            <a:pPr rtl="0"/>
            <a:r>
              <a:rPr lang="fr" sz="3600" b="0" i="0" u="none" strike="noStrike">
                <a:highlight>
                  <a:srgbClr val="000000">
                    <a:alpha val="0"/>
                  </a:srgbClr>
                </a:highlight>
                <a:latin typeface="Gill Sans MT"/>
              </a:rPr>
              <a:t>Sujet/Topic</a:t>
            </a:r>
            <a:endParaRPr lang="en-US"/>
          </a:p>
        </p:txBody>
      </p:sp>
      <p:sp>
        <p:nvSpPr>
          <p:cNvPr id="3" name="Content Placeholder 2"/>
          <p:cNvSpPr>
            <a:spLocks noGrp="1"/>
          </p:cNvSpPr>
          <p:nvPr>
            <p:ph idx="1"/>
          </p:nvPr>
        </p:nvSpPr>
        <p:spPr>
          <a:xfrm>
            <a:off x="594360" y="1536192"/>
            <a:ext cx="8001000" cy="4157242"/>
          </a:xfrm>
        </p:spPr>
        <p:txBody>
          <a:bodyPr>
            <a:noAutofit/>
          </a:bodyPr>
          <a:lstStyle/>
          <a:p>
            <a:pPr rtl="0"/>
            <a:r>
              <a:rPr lang="fr" sz="2400" b="0" i="0" u="none" strike="noStrike">
                <a:highlight>
                  <a:srgbClr val="000000">
                    <a:alpha val="0"/>
                  </a:srgbClr>
                </a:highlight>
                <a:latin typeface="Gill Sans MT"/>
              </a:rPr>
              <a:t>Regroupement de choses similaires en fonction de leur objet.</a:t>
            </a:r>
            <a:endParaRPr lang="en-US">
              <a:solidFill>
                <a:schemeClr val="bg1">
                  <a:lumMod val="50000"/>
                </a:schemeClr>
              </a:solidFill>
            </a:endParaRPr>
          </a:p>
          <a:p>
            <a:pPr rtl="0"/>
            <a:r>
              <a:rPr lang="fr" sz="2400" b="0" i="0" u="none" strike="noStrike">
                <a:highlight>
                  <a:srgbClr val="000000">
                    <a:alpha val="0"/>
                  </a:srgbClr>
                </a:highlight>
                <a:latin typeface="Gill Sans MT"/>
              </a:rPr>
              <a:t>Le site</a:t>
            </a:r>
            <a:r>
              <a:rPr lang="fr" sz="2400" b="0" i="0" u="none" strike="noStrike">
                <a:solidFill>
                  <a:srgbClr val="808080"/>
                </a:solidFill>
                <a:highlight>
                  <a:srgbClr val="000000">
                    <a:alpha val="0"/>
                  </a:srgbClr>
                </a:highlight>
                <a:latin typeface="Gill Sans MT"/>
              </a:rPr>
              <a:t> </a:t>
            </a:r>
            <a:r>
              <a:rPr lang="fr" sz="2400" b="0" i="0" u="none" strike="noStrike">
                <a:highlight>
                  <a:srgbClr val="000000">
                    <a:alpha val="0"/>
                  </a:srgbClr>
                </a:highlight>
                <a:latin typeface="Gill Sans MT"/>
              </a:rPr>
              <a:t>est idéal pour naviguer, filtrer les informations ou affiner un ensemble d'enregistrements.</a:t>
            </a:r>
          </a:p>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88052" y="3284376"/>
            <a:ext cx="7405309" cy="22720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65852449"/>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chor="t">
            <a:noAutofit/>
          </a:bodyPr>
          <a:lstStyle/>
          <a:p>
            <a:pPr marL="0" indent="0" rtl="0"/>
            <a:r>
              <a:rPr lang="fr" sz="3600" b="0" i="0" u="none" strike="noStrike">
                <a:highlight>
                  <a:srgbClr val="000000">
                    <a:alpha val="0"/>
                  </a:srgbClr>
                </a:highlight>
                <a:latin typeface="Gill Sans MT"/>
              </a:rPr>
              <a:t>Étape 5 : Examiner avec les utilisateurs et les PME.</a:t>
            </a:r>
          </a:p>
        </p:txBody>
      </p:sp>
      <p:sp>
        <p:nvSpPr>
          <p:cNvPr id="3" name="Content Placeholder 2"/>
          <p:cNvSpPr>
            <a:spLocks noGrp="1"/>
          </p:cNvSpPr>
          <p:nvPr>
            <p:ph idx="1"/>
          </p:nvPr>
        </p:nvSpPr>
        <p:spPr>
          <a:xfrm>
            <a:off x="594360" y="1536191"/>
            <a:ext cx="8001000" cy="3357541"/>
          </a:xfrm>
        </p:spPr>
        <p:txBody>
          <a:bodyPr>
            <a:noAutofit/>
          </a:bodyPr>
          <a:lstStyle/>
          <a:p>
            <a:pPr marL="457200" indent="-384048" rtl="0">
              <a:spcBef>
                <a:spcPct val="0"/>
              </a:spcBef>
              <a:buSzPct val="125000"/>
            </a:pPr>
            <a:r>
              <a:rPr lang="fr" sz="2600" b="0" i="0" u="none" strike="noStrike">
                <a:highlight>
                  <a:srgbClr val="000000">
                    <a:alpha val="0"/>
                  </a:srgbClr>
                </a:highlight>
                <a:latin typeface="Gill Sans MT"/>
              </a:rPr>
              <a:t>La structure a-t-elle un sens pour l'utilisateur ?</a:t>
            </a:r>
          </a:p>
          <a:p>
            <a:pPr marL="457200" indent="-384048" rtl="0">
              <a:spcBef>
                <a:spcPct val="0"/>
              </a:spcBef>
              <a:buSzPct val="125000"/>
            </a:pPr>
            <a:r>
              <a:rPr lang="fr" sz="2600" b="0" i="0" u="none" strike="noStrike">
                <a:highlight>
                  <a:srgbClr val="000000">
                    <a:alpha val="0"/>
                  </a:srgbClr>
                </a:highlight>
                <a:latin typeface="Gill Sans MT"/>
              </a:rPr>
              <a:t>Les principaux concepts sont-ils inclus ?</a:t>
            </a:r>
          </a:p>
          <a:p>
            <a:pPr marL="457200" indent="-384048" rtl="0">
              <a:spcBef>
                <a:spcPct val="0"/>
              </a:spcBef>
              <a:buSzPct val="125000"/>
            </a:pPr>
            <a:r>
              <a:rPr lang="fr" sz="2600" b="0" i="0" u="none" strike="noStrike">
                <a:highlight>
                  <a:srgbClr val="000000">
                    <a:alpha val="0"/>
                  </a:srgbClr>
                </a:highlight>
                <a:latin typeface="Gill Sans MT"/>
              </a:rPr>
              <a:t>La structure est-elle trop profonde à un endroit quelconque ?</a:t>
            </a:r>
          </a:p>
          <a:p>
            <a:pPr marL="457200" indent="-384048" rtl="0">
              <a:spcBef>
                <a:spcPct val="0"/>
              </a:spcBef>
              <a:buSzPct val="125000"/>
            </a:pPr>
            <a:r>
              <a:rPr lang="fr" sz="2600" b="0" i="0" u="none" strike="noStrike">
                <a:highlight>
                  <a:srgbClr val="000000">
                    <a:alpha val="0"/>
                  </a:srgbClr>
                </a:highlight>
                <a:latin typeface="Gill Sans MT"/>
              </a:rPr>
              <a:t>Réaliser des études de convivialité.</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56629" y="3178628"/>
            <a:ext cx="3381828" cy="2536371"/>
          </a:xfrm>
          <a:prstGeom prst="rect">
            <a:avLst/>
          </a:prstGeom>
        </p:spPr>
      </p:pic>
    </p:spTree>
    <p:extLst>
      <p:ext uri="{BB962C8B-B14F-4D97-AF65-F5344CB8AC3E}">
        <p14:creationId xmlns:p14="http://schemas.microsoft.com/office/powerpoint/2010/main" val="40044813"/>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76072" y="392328"/>
            <a:ext cx="8001000" cy="914400"/>
          </a:xfrm>
        </p:spPr>
        <p:txBody>
          <a:bodyPr>
            <a:noAutofit/>
          </a:bodyPr>
          <a:lstStyle/>
          <a:p>
            <a:pPr rtl="0"/>
            <a:r>
              <a:rPr lang="fr" sz="3600" b="0" i="0" u="none" strike="noStrike">
                <a:highlight>
                  <a:srgbClr val="000000">
                    <a:alpha val="0"/>
                  </a:srgbClr>
                </a:highlight>
                <a:latin typeface="Gill Sans MT"/>
              </a:rPr>
              <a:t>Étape 6. Rassembler les ressources.</a:t>
            </a:r>
          </a:p>
        </p:txBody>
      </p:sp>
      <p:sp>
        <p:nvSpPr>
          <p:cNvPr id="3" name="Content Placeholder 2"/>
          <p:cNvSpPr>
            <a:spLocks noGrp="1"/>
          </p:cNvSpPr>
          <p:nvPr>
            <p:ph idx="1"/>
          </p:nvPr>
        </p:nvSpPr>
        <p:spPr>
          <a:xfrm>
            <a:off x="594360" y="1536191"/>
            <a:ext cx="8001000" cy="3819579"/>
          </a:xfrm>
        </p:spPr>
        <p:txBody>
          <a:bodyPr>
            <a:noAutofit/>
          </a:bodyPr>
          <a:lstStyle/>
          <a:p>
            <a:pPr lvl="1" rtl="0">
              <a:buFont typeface="Arial" panose="020b0604020202020204" pitchFamily="34" charset="0"/>
              <a:buChar char="•"/>
            </a:pPr>
            <a:r>
              <a:rPr lang="fr" sz="2600" b="0" i="0" u="none" strike="noStrike">
                <a:highlight>
                  <a:srgbClr val="000000">
                    <a:alpha val="0"/>
                  </a:srgbClr>
                </a:highlight>
                <a:latin typeface="Gill Sans MT"/>
              </a:rPr>
              <a:t>Utilisez la liste des objectifs créée à l'étape 1 : Comprendre les objectifs du site Web pour créer une liste de contenus à inclure.</a:t>
            </a:r>
            <a:endParaRPr lang="en-US" sz="2600"/>
          </a:p>
          <a:p>
            <a:pPr lvl="1" rtl="0">
              <a:buFont typeface="Arial" panose="020b0604020202020204" pitchFamily="34" charset="0"/>
              <a:buChar char="•"/>
            </a:pPr>
            <a:r>
              <a:rPr lang="fr" sz="2600" b="0" i="0" u="none" strike="noStrike">
                <a:highlight>
                  <a:srgbClr val="000000">
                    <a:alpha val="0"/>
                  </a:srgbClr>
                </a:highlight>
                <a:latin typeface="Gill Sans MT"/>
              </a:rPr>
              <a:t>Développer des critères de sélection des ressources.</a:t>
            </a:r>
          </a:p>
          <a:p>
            <a:pPr lvl="1" rtl="0">
              <a:buFont typeface="Arial" panose="020b0604020202020204" pitchFamily="34" charset="0"/>
              <a:buChar char="•"/>
            </a:pPr>
            <a:r>
              <a:rPr lang="fr" sz="2600" b="0" i="0" u="none" strike="noStrike">
                <a:highlight>
                  <a:srgbClr val="000000">
                    <a:alpha val="0"/>
                  </a:srgbClr>
                </a:highlight>
                <a:latin typeface="Gill Sans MT"/>
              </a:rPr>
              <a:t>Identifier les ressources pertinentes.</a:t>
            </a:r>
          </a:p>
        </p:txBody>
      </p:sp>
      <p:sp>
        <p:nvSpPr>
          <p:cNvPr id="4" name="TextBox 3"/>
          <p:cNvSpPr txBox="1"/>
          <p:nvPr/>
        </p:nvSpPr>
        <p:spPr>
          <a:xfrm>
            <a:off x="989043" y="3621077"/>
            <a:ext cx="7072606" cy="1477328"/>
          </a:xfrm>
          <a:prstGeom prst="rect">
            <a:avLst/>
          </a:prstGeom>
          <a:noFill/>
        </p:spPr>
        <p:txBody>
          <a:bodyPr wrap="square" rtlCol="0">
            <a:noAutofit/>
          </a:bodyPr>
          <a:lstStyle/>
          <a:p>
            <a:pPr marL="587502" lvl="4" indent="-514350" rtl="0">
              <a:buFont typeface="Wingdings" pitchFamily="2" charset="2"/>
              <a:buChar char="Ø"/>
            </a:pPr>
            <a:r>
              <a:rPr lang="fr" sz="2400" b="0" i="0" u="none" strike="noStrike">
                <a:solidFill>
                  <a:srgbClr val="007EA5"/>
                </a:solidFill>
                <a:highlight>
                  <a:srgbClr val="000000">
                    <a:alpha val="0"/>
                  </a:srgbClr>
                </a:highlight>
                <a:latin typeface="Gill Sans MT"/>
                <a:cs typeface="Arial"/>
              </a:rPr>
              <a:t>Y a-t-il des lacunes ? </a:t>
            </a:r>
          </a:p>
          <a:p>
            <a:pPr marL="587502" lvl="4" indent="-514350" rtl="0">
              <a:buFont typeface="Wingdings" pitchFamily="2" charset="2"/>
              <a:buChar char="Ø"/>
            </a:pPr>
            <a:r>
              <a:rPr lang="fr" sz="2400" b="0" i="0" u="none" strike="noStrike">
                <a:solidFill>
                  <a:srgbClr val="007EA5"/>
                </a:solidFill>
                <a:highlight>
                  <a:srgbClr val="000000">
                    <a:alpha val="0"/>
                  </a:srgbClr>
                </a:highlight>
                <a:latin typeface="Gill Sans MT"/>
                <a:cs typeface="Arial"/>
              </a:rPr>
              <a:t>Existe-t-il un contenu existant qui pourrait combler ces lacunes ?</a:t>
            </a:r>
          </a:p>
          <a:p>
            <a:pPr marL="587502" lvl="4" indent="-514350" rtl="0">
              <a:buFont typeface="Wingdings" pitchFamily="2" charset="2"/>
              <a:buChar char="Ø"/>
            </a:pPr>
            <a:r>
              <a:rPr lang="fr" sz="2400" b="0" i="0" u="none" strike="noStrike">
                <a:solidFill>
                  <a:srgbClr val="007EA5"/>
                </a:solidFill>
                <a:highlight>
                  <a:srgbClr val="000000">
                    <a:alpha val="0"/>
                  </a:srgbClr>
                </a:highlight>
                <a:latin typeface="Gill Sans MT"/>
                <a:cs typeface="Arial"/>
              </a:rPr>
              <a:t>Avez-vous besoin de créer du nouveau contenu ?</a:t>
            </a:r>
          </a:p>
          <a:p>
            <a:endParaRPr lang="en-US"/>
          </a:p>
        </p:txBody>
      </p:sp>
    </p:spTree>
    <p:extLst>
      <p:ext uri="{BB962C8B-B14F-4D97-AF65-F5344CB8AC3E}">
        <p14:creationId xmlns:p14="http://schemas.microsoft.com/office/powerpoint/2010/main" val="4113205444"/>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chor="t">
            <a:noAutofit/>
          </a:bodyPr>
          <a:lstStyle/>
          <a:p>
            <a:pPr marL="0" indent="0" rtl="0"/>
            <a:r>
              <a:rPr lang="fr" sz="3600" b="0" i="0" u="none" strike="noStrike">
                <a:highlight>
                  <a:srgbClr val="000000">
                    <a:alpha val="0"/>
                  </a:srgbClr>
                </a:highlight>
                <a:latin typeface="Gill Sans MT"/>
              </a:rPr>
              <a:t>Étape 7 : Regrouper et étiqueter le contenu.</a:t>
            </a:r>
          </a:p>
        </p:txBody>
      </p:sp>
      <p:sp>
        <p:nvSpPr>
          <p:cNvPr id="3" name="Content Placeholder 2"/>
          <p:cNvSpPr>
            <a:spLocks noGrp="1"/>
          </p:cNvSpPr>
          <p:nvPr>
            <p:ph idx="1"/>
          </p:nvPr>
        </p:nvSpPr>
        <p:spPr>
          <a:xfrm>
            <a:off x="594360" y="1088328"/>
            <a:ext cx="8001000" cy="4491378"/>
          </a:xfrm>
        </p:spPr>
        <p:txBody>
          <a:bodyPr>
            <a:noAutofit/>
          </a:bodyPr>
          <a:lstStyle/>
          <a:p>
            <a:pPr marL="73152" lvl="0" indent="0">
              <a:spcBef>
                <a:spcPct val="0"/>
              </a:spcBef>
              <a:buSzPct val="125000"/>
              <a:buNone/>
            </a:pPr>
            <a:endParaRPr lang="en-US" sz="2600"/>
          </a:p>
          <a:p>
            <a:pPr rtl="0">
              <a:spcBef>
                <a:spcPct val="0"/>
              </a:spcBef>
              <a:buSzPct val="125000"/>
            </a:pPr>
            <a:r>
              <a:rPr lang="fr" sz="2600" b="0" i="0" u="none" strike="noStrike">
                <a:highlight>
                  <a:srgbClr val="000000">
                    <a:alpha val="0"/>
                  </a:srgbClr>
                </a:highlight>
                <a:latin typeface="Gill Sans MT"/>
              </a:rPr>
              <a:t>Donner de l'ordre et de l'organisation à votre contenu.</a:t>
            </a:r>
          </a:p>
          <a:p>
            <a:pPr rtl="0">
              <a:spcBef>
                <a:spcPct val="0"/>
              </a:spcBef>
              <a:buSzPct val="125000"/>
            </a:pPr>
            <a:r>
              <a:rPr lang="fr" sz="2600" b="0" i="0" u="none" strike="noStrike">
                <a:highlight>
                  <a:srgbClr val="000000">
                    <a:alpha val="0"/>
                  </a:srgbClr>
                </a:highlight>
                <a:latin typeface="Gill Sans MT"/>
              </a:rPr>
              <a:t>Utiliser l'inventaire du contenu élaboré à l'étape 2.</a:t>
            </a:r>
          </a:p>
          <a:p>
            <a:pPr rtl="0">
              <a:spcBef>
                <a:spcPct val="0"/>
              </a:spcBef>
              <a:buSzPct val="125000"/>
            </a:pPr>
            <a:r>
              <a:rPr lang="fr" sz="2600" b="0" i="0" u="none" strike="noStrike">
                <a:highlight>
                  <a:srgbClr val="000000">
                    <a:alpha val="0"/>
                  </a:srgbClr>
                </a:highlight>
                <a:latin typeface="Gill Sans MT"/>
              </a:rPr>
              <a:t>Recruter plusieurs participants, y compris des PME.</a:t>
            </a:r>
          </a:p>
          <a:p>
            <a:pPr rtl="0">
              <a:spcBef>
                <a:spcPct val="0"/>
              </a:spcBef>
              <a:buSzPct val="125000"/>
            </a:pPr>
            <a:r>
              <a:rPr lang="fr" sz="2600" b="0" i="0" u="none" strike="noStrike">
                <a:highlight>
                  <a:srgbClr val="000000">
                    <a:alpha val="0"/>
                  </a:srgbClr>
                </a:highlight>
                <a:latin typeface="Gill Sans MT"/>
              </a:rPr>
              <a:t>Utiliser des outils en ligne, comme le tri des cartes, ou un processus manuel.</a:t>
            </a:r>
          </a:p>
          <a:p>
            <a:pPr rtl="0">
              <a:spcBef>
                <a:spcPct val="0"/>
              </a:spcBef>
              <a:buSzPct val="125000"/>
            </a:pPr>
            <a:r>
              <a:rPr lang="fr" sz="2600" b="0" i="0" u="none" strike="noStrike">
                <a:highlight>
                  <a:srgbClr val="000000">
                    <a:alpha val="0"/>
                  </a:srgbClr>
                </a:highlight>
                <a:latin typeface="Gill Sans MT"/>
              </a:rPr>
              <a:t>Regrouper le contenu en utilisant un projet de schéma d'organisation.</a:t>
            </a:r>
          </a:p>
          <a:p>
            <a:pPr rtl="0">
              <a:spcBef>
                <a:spcPct val="0"/>
              </a:spcBef>
              <a:buSzPct val="125000"/>
            </a:pPr>
            <a:r>
              <a:rPr lang="fr" sz="2600" b="0" i="0" u="none" strike="noStrike">
                <a:highlight>
                  <a:srgbClr val="000000">
                    <a:alpha val="0"/>
                  </a:srgbClr>
                </a:highlight>
                <a:latin typeface="Gill Sans MT"/>
              </a:rPr>
              <a:t>Affinez, ajoutez ou supprimez des catégories selon les besoins.</a:t>
            </a:r>
          </a:p>
          <a:p>
            <a:pPr>
              <a:spcBef>
                <a:spcPct val="0"/>
              </a:spcBef>
              <a:buSzPct val="125000"/>
            </a:pPr>
            <a:endParaRPr lang="en-US" sz="2600"/>
          </a:p>
          <a:p>
            <a:pPr>
              <a:spcBef>
                <a:spcPct val="0"/>
              </a:spcBef>
              <a:buSzPct val="125000"/>
            </a:pPr>
            <a:endParaRPr lang="en-US" sz="2600"/>
          </a:p>
          <a:p>
            <a:pPr>
              <a:spcBef>
                <a:spcPct val="0"/>
              </a:spcBef>
              <a:buSzPct val="125000"/>
            </a:pPr>
            <a:endParaRPr lang="en-US" sz="2600"/>
          </a:p>
          <a:p>
            <a:pPr>
              <a:spcBef>
                <a:spcPct val="0"/>
              </a:spcBef>
              <a:buSzPct val="125000"/>
            </a:pPr>
            <a:endParaRPr lang="en-US"/>
          </a:p>
          <a:p>
            <a:pPr marL="457200" indent="-384048">
              <a:spcBef>
                <a:spcPct val="0"/>
              </a:spcBef>
              <a:buSzPct val="125000"/>
            </a:pPr>
            <a:endParaRPr lang="en-US"/>
          </a:p>
        </p:txBody>
      </p:sp>
    </p:spTree>
    <p:extLst>
      <p:ext uri="{BB962C8B-B14F-4D97-AF65-F5344CB8AC3E}">
        <p14:creationId xmlns:p14="http://schemas.microsoft.com/office/powerpoint/2010/main" val="811206038"/>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3"/>
          <p:cNvSpPr>
            <a:spLocks noGrp="1"/>
          </p:cNvSpPr>
          <p:nvPr>
            <p:ph type="ctrTitle"/>
          </p:nvPr>
        </p:nvSpPr>
        <p:spPr>
          <a:xfrm>
            <a:off x="594360" y="2044184"/>
            <a:ext cx="8001000" cy="914400"/>
          </a:xfrm>
        </p:spPr>
        <p:txBody>
          <a:bodyPr>
            <a:noAutofit/>
          </a:bodyPr>
          <a:lstStyle/>
          <a:p>
            <a:pPr marL="0" indent="0" rtl="0"/>
            <a:r>
              <a:rPr lang="fr" sz="6000" b="0" i="0" u="none" strike="noStrike">
                <a:highlight>
                  <a:srgbClr val="000000">
                    <a:alpha val="0"/>
                  </a:srgbClr>
                </a:highlight>
                <a:latin typeface="Gill Sans MT"/>
              </a:rPr>
              <a:t>Outils d'aide à l'organisation du contenu</a:t>
            </a:r>
          </a:p>
        </p:txBody>
      </p:sp>
    </p:spTree>
    <p:extLst>
      <p:ext uri="{BB962C8B-B14F-4D97-AF65-F5344CB8AC3E}">
        <p14:creationId xmlns:p14="http://schemas.microsoft.com/office/powerpoint/2010/main" val="2054452977"/>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chor="t">
            <a:noAutofit/>
          </a:bodyPr>
          <a:lstStyle/>
          <a:p>
            <a:pPr marL="0" indent="0" rtl="0"/>
            <a:r>
              <a:rPr lang="fr" sz="3600" b="0" i="0" u="none" strike="noStrike">
                <a:highlight>
                  <a:srgbClr val="000000">
                    <a:alpha val="0"/>
                  </a:srgbClr>
                </a:highlight>
                <a:latin typeface="Gill Sans MT"/>
              </a:rPr>
              <a:t>Tri des cartes</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4690872" y="2018433"/>
            <a:ext cx="3886200" cy="3093867"/>
          </a:xfrm>
          <a:prstGeom prst="rect">
            <a:avLst/>
          </a:prstGeom>
        </p:spPr>
      </p:pic>
      <p:pic>
        <p:nvPicPr>
          <p:cNvPr id="6" name="Content Placeholder 5"/>
          <p:cNvPicPr>
            <a:picLocks noGrp="1" noChangeAspect="1"/>
          </p:cNvPicPr>
          <p:nvPr>
            <p:ph sz="half" idx="1"/>
          </p:nvPr>
        </p:nvPicPr>
        <p:blipFill>
          <a:blip r:embed="rId4">
            <a:extLst>
              <a:ext uri="{28A0092B-C50C-407E-A947-70E740481C1C}">
                <a14:useLocalDpi xmlns:a14="http://schemas.microsoft.com/office/drawing/2010/main"/>
              </a:ext>
            </a:extLst>
          </a:blip>
          <a:stretch>
            <a:fillRect/>
          </a:stretch>
        </p:blipFill>
        <p:spPr>
          <a:xfrm>
            <a:off x="576072" y="1782156"/>
            <a:ext cx="3495865" cy="3784413"/>
          </a:xfrm>
          <a:prstGeom prst="rect">
            <a:avLst/>
          </a:prstGeom>
        </p:spPr>
      </p:pic>
    </p:spTree>
    <p:extLst>
      <p:ext uri="{BB962C8B-B14F-4D97-AF65-F5344CB8AC3E}">
        <p14:creationId xmlns:p14="http://schemas.microsoft.com/office/powerpoint/2010/main" val="2650756040"/>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itle 4"/>
          <p:cNvSpPr>
            <a:spLocks noGrp="1"/>
          </p:cNvSpPr>
          <p:nvPr>
            <p:ph type="title"/>
          </p:nvPr>
        </p:nvSpPr>
        <p:spPr/>
        <p:txBody>
          <a:bodyPr anchor="t">
            <a:noAutofit/>
          </a:bodyPr>
          <a:lstStyle/>
          <a:p>
            <a:pPr marL="0" indent="0" rtl="0"/>
            <a:r>
              <a:rPr lang="fr" sz="3600" b="0" i="0" u="none" strike="noStrike">
                <a:highlight>
                  <a:srgbClr val="000000">
                    <a:alpha val="0"/>
                  </a:srgbClr>
                </a:highlight>
                <a:latin typeface="Gill Sans MT"/>
              </a:rPr>
              <a:t>Qu'est-ce que le tri des cartes ?</a:t>
            </a:r>
          </a:p>
        </p:txBody>
      </p:sp>
      <p:sp>
        <p:nvSpPr>
          <p:cNvPr id="6" name="Content Placeholder 5"/>
          <p:cNvSpPr>
            <a:spLocks noGrp="1"/>
          </p:cNvSpPr>
          <p:nvPr>
            <p:ph idx="1"/>
          </p:nvPr>
        </p:nvSpPr>
        <p:spPr>
          <a:xfrm>
            <a:off x="594360" y="1536191"/>
            <a:ext cx="8001000" cy="4174495"/>
          </a:xfrm>
        </p:spPr>
        <p:txBody>
          <a:bodyPr>
            <a:noAutofit/>
          </a:bodyPr>
          <a:lstStyle/>
          <a:p>
            <a:pPr marL="457200" indent="-384048" rtl="0">
              <a:lnSpc>
                <a:spcPct val="100000"/>
              </a:lnSpc>
              <a:spcBef>
                <a:spcPts val="600"/>
              </a:spcBef>
              <a:buSzPct val="125000"/>
            </a:pPr>
            <a:r>
              <a:rPr lang="fr" sz="2600" b="0" i="0" u="none" strike="noStrike">
                <a:highlight>
                  <a:srgbClr val="000000">
                    <a:alpha val="0"/>
                  </a:srgbClr>
                </a:highlight>
                <a:latin typeface="Gill Sans MT"/>
              </a:rPr>
              <a:t>L'un des meilleurs moyens d'obtenir des informations précieuses sur la manière dont votre contenu Web doit être organisé afin de répondre aux attentes de votre groupe cible.</a:t>
            </a:r>
          </a:p>
          <a:p>
            <a:pPr marL="457200" indent="-384048" rtl="0">
              <a:lnSpc>
                <a:spcPct val="100000"/>
              </a:lnSpc>
              <a:spcBef>
                <a:spcPts val="600"/>
              </a:spcBef>
              <a:buSzPct val="125000"/>
            </a:pPr>
            <a:r>
              <a:rPr lang="fr" sz="2600" b="0" i="0" u="none" strike="noStrike">
                <a:highlight>
                  <a:srgbClr val="000000">
                    <a:alpha val="0"/>
                  </a:srgbClr>
                </a:highlight>
                <a:latin typeface="Gill Sans MT"/>
              </a:rPr>
              <a:t>Les participants organisent les sujets en catégories qui ont un sens pour eux.</a:t>
            </a:r>
          </a:p>
          <a:p>
            <a:pPr marL="457200" indent="-384048" rtl="0">
              <a:lnSpc>
                <a:spcPct val="100000"/>
              </a:lnSpc>
              <a:spcBef>
                <a:spcPts val="600"/>
              </a:spcBef>
              <a:buSzPct val="125000"/>
            </a:pPr>
            <a:r>
              <a:rPr lang="fr" sz="2600" b="0" i="0" u="none" strike="noStrike">
                <a:highlight>
                  <a:srgbClr val="000000">
                    <a:alpha val="0"/>
                  </a:srgbClr>
                </a:highlight>
                <a:latin typeface="Gill Sans MT"/>
              </a:rPr>
              <a:t>Vous pouvez utiliser des cartes réelles, des morceaux de papier ou l'un des nombreux logiciels de tri de cartes en ligne.</a:t>
            </a:r>
          </a:p>
        </p:txBody>
      </p:sp>
    </p:spTree>
    <p:extLst>
      <p:ext uri="{BB962C8B-B14F-4D97-AF65-F5344CB8AC3E}">
        <p14:creationId xmlns:p14="http://schemas.microsoft.com/office/powerpoint/2010/main" val="3536755582"/>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chor="t">
            <a:noAutofit/>
          </a:bodyPr>
          <a:lstStyle/>
          <a:p>
            <a:pPr marL="0" indent="0" rtl="0"/>
            <a:r>
              <a:rPr lang="fr" sz="3600" b="0" i="0" u="none" strike="noStrike">
                <a:highlight>
                  <a:srgbClr val="000000">
                    <a:alpha val="0"/>
                  </a:srgbClr>
                </a:highlight>
                <a:latin typeface="Gill Sans MT"/>
              </a:rPr>
              <a:t>Types : Ouvert et fermé</a:t>
            </a:r>
          </a:p>
        </p:txBody>
      </p:sp>
      <p:sp>
        <p:nvSpPr>
          <p:cNvPr id="5" name="Content Placeholder 4"/>
          <p:cNvSpPr>
            <a:spLocks noGrp="1"/>
          </p:cNvSpPr>
          <p:nvPr>
            <p:ph idx="1"/>
          </p:nvPr>
        </p:nvSpPr>
        <p:spPr>
          <a:xfrm>
            <a:off x="594360" y="1536191"/>
            <a:ext cx="8001000" cy="2646341"/>
          </a:xfrm>
        </p:spPr>
        <p:txBody>
          <a:bodyPr>
            <a:noAutofit/>
          </a:bodyPr>
          <a:lstStyle/>
          <a:p>
            <a:pPr marL="457200" indent="-384048" rtl="0">
              <a:lnSpc>
                <a:spcPct val="100000"/>
              </a:lnSpc>
              <a:spcBef>
                <a:spcPts val="600"/>
              </a:spcBef>
              <a:buSzPct val="125000"/>
            </a:pPr>
            <a:r>
              <a:rPr lang="fr" sz="2600" b="0" i="0" u="none" strike="noStrike">
                <a:highlight>
                  <a:srgbClr val="000000">
                    <a:alpha val="0"/>
                  </a:srgbClr>
                </a:highlight>
                <a:latin typeface="Gill Sans MT"/>
              </a:rPr>
              <a:t>Dans un tri de cartes ouvertes, les participants sont invités à organiser les cartes en groupes qui ont un sens pour eux, puis à nommer chaque groupe.</a:t>
            </a:r>
          </a:p>
          <a:p>
            <a:pPr marL="457200" indent="-384048" rtl="0">
              <a:lnSpc>
                <a:spcPct val="100000"/>
              </a:lnSpc>
              <a:spcBef>
                <a:spcPts val="600"/>
              </a:spcBef>
              <a:buSzPct val="125000"/>
            </a:pPr>
            <a:r>
              <a:rPr lang="fr" sz="2600" b="0" i="0" u="none" strike="noStrike">
                <a:highlight>
                  <a:srgbClr val="000000">
                    <a:alpha val="0"/>
                  </a:srgbClr>
                </a:highlight>
                <a:latin typeface="Gill Sans MT"/>
              </a:rPr>
              <a:t>Dans un tri de cartes fermées, les participants sont invités à classer les éléments dans des catégories prédéfinies.</a:t>
            </a:r>
          </a:p>
        </p:txBody>
      </p:sp>
    </p:spTree>
    <p:extLst>
      <p:ext uri="{BB962C8B-B14F-4D97-AF65-F5344CB8AC3E}">
        <p14:creationId xmlns:p14="http://schemas.microsoft.com/office/powerpoint/2010/main" val="4234801440"/>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chor="t">
            <a:noAutofit/>
          </a:bodyPr>
          <a:lstStyle/>
          <a:p>
            <a:pPr marL="0" indent="0" rtl="0"/>
            <a:r>
              <a:rPr lang="fr" sz="3600" b="0" i="0" u="none" strike="noStrike">
                <a:highlight>
                  <a:srgbClr val="000000">
                    <a:alpha val="0"/>
                  </a:srgbClr>
                </a:highlight>
                <a:latin typeface="Gill Sans MT"/>
              </a:rPr>
              <a:t>Outils pour le tri de cartes</a:t>
            </a:r>
          </a:p>
        </p:txBody>
      </p:sp>
      <p:sp>
        <p:nvSpPr>
          <p:cNvPr id="3" name="Content Placeholder 2"/>
          <p:cNvSpPr>
            <a:spLocks noGrp="1"/>
          </p:cNvSpPr>
          <p:nvPr>
            <p:ph idx="1"/>
          </p:nvPr>
        </p:nvSpPr>
        <p:spPr>
          <a:xfrm>
            <a:off x="594360" y="1422307"/>
            <a:ext cx="8001000" cy="4450951"/>
          </a:xfrm>
        </p:spPr>
        <p:txBody>
          <a:bodyPr>
            <a:noAutofit/>
          </a:bodyPr>
          <a:lstStyle/>
          <a:p>
            <a:pPr marL="457200" indent="-384048" rtl="0">
              <a:spcBef>
                <a:spcPct val="0"/>
              </a:spcBef>
              <a:buSzPct val="125000"/>
            </a:pPr>
            <a:r>
              <a:rPr lang="fr" sz="2400" b="0" i="0" u="none" strike="noStrike">
                <a:highlight>
                  <a:srgbClr val="000000">
                    <a:alpha val="0"/>
                  </a:srgbClr>
                </a:highlight>
                <a:latin typeface="Gill Sans MT"/>
              </a:rPr>
              <a:t>Fiches d'indexation - fournissez à l'utilisateur un ensemble de fiches d'indexation contenant les concepts que vous avez identifiés et demandez-lui de les classer dans des groupes qui ont un sens.</a:t>
            </a:r>
          </a:p>
          <a:p>
            <a:pPr marL="457200" indent="-384048" rtl="0">
              <a:spcBef>
                <a:spcPct val="0"/>
              </a:spcBef>
              <a:buSzPct val="125000"/>
            </a:pPr>
            <a:r>
              <a:rPr lang="fr" sz="2400" b="0" i="0" u="none" strike="noStrike">
                <a:highlight>
                  <a:srgbClr val="000000">
                    <a:alpha val="0"/>
                  </a:srgbClr>
                </a:highlight>
                <a:latin typeface="Gill Sans MT"/>
              </a:rPr>
              <a:t>Tri de cartes en ligne - permet d'accéder plus facilement aux bons participants, de disposer d'outils d'analyse des résultats et d'ajouter des questions d'enquête pour recueillir des connaissances supplémentaires.</a:t>
            </a:r>
          </a:p>
          <a:p>
            <a:pPr marL="747713" lvl="1" indent="-382588" rtl="0">
              <a:buSzPct val="125000"/>
            </a:pPr>
            <a:r>
              <a:rPr lang="fr" sz="2200" b="0" i="0" u="none" strike="noStrike">
                <a:highlight>
                  <a:srgbClr val="000000">
                    <a:alpha val="0"/>
                  </a:srgbClr>
                </a:highlight>
                <a:latin typeface="Gill Sans MT"/>
                <a:hlinkClick r:id="rId3"/>
              </a:rPr>
              <a:t>Tri optimal</a:t>
            </a:r>
            <a:endParaRPr lang="en-US"/>
          </a:p>
          <a:p>
            <a:pPr marL="747713" lvl="1" indent="-382588" rtl="0">
              <a:buSzPct val="125000"/>
            </a:pPr>
            <a:r>
              <a:rPr lang="fr" sz="2200" b="0" i="0" u="none" strike="noStrike">
                <a:highlight>
                  <a:srgbClr val="000000">
                    <a:alpha val="0"/>
                  </a:srgbClr>
                </a:highlight>
                <a:latin typeface="Gill Sans MT"/>
                <a:hlinkClick r:id="rId4"/>
              </a:rPr>
              <a:t>UsabiliTEST</a:t>
            </a:r>
            <a:endParaRPr lang="en-US"/>
          </a:p>
          <a:p>
            <a:pPr marL="747713" lvl="1" indent="-382588" rtl="0">
              <a:buSzPct val="125000"/>
            </a:pPr>
            <a:r>
              <a:rPr lang="fr" sz="2200" b="0" i="0" u="none" strike="noStrike">
                <a:highlight>
                  <a:srgbClr val="000000">
                    <a:alpha val="0"/>
                  </a:srgbClr>
                </a:highlight>
                <a:latin typeface="Gill Sans MT"/>
                <a:hlinkClick r:id="rId5"/>
              </a:rPr>
              <a:t>Outils d'utilisabilité</a:t>
            </a:r>
            <a:endParaRPr lang="en-US"/>
          </a:p>
          <a:p>
            <a:pPr marL="457200" indent="-384048" rtl="0">
              <a:spcBef>
                <a:spcPct val="0"/>
              </a:spcBef>
              <a:buSzPct val="125000"/>
            </a:pPr>
            <a:r>
              <a:rPr lang="fr" sz="2400" b="0" i="0" u="none" strike="noStrike">
                <a:highlight>
                  <a:srgbClr val="000000">
                    <a:alpha val="0"/>
                  </a:srgbClr>
                </a:highlight>
                <a:latin typeface="Gill Sans MT"/>
              </a:rPr>
              <a:t>Plus d'informations sur le site : </a:t>
            </a:r>
            <a:r>
              <a:rPr lang="fr" sz="2400" b="0" i="0" u="none" strike="noStrike">
                <a:highlight>
                  <a:srgbClr val="000000">
                    <a:alpha val="0"/>
                  </a:srgbClr>
                </a:highlight>
                <a:latin typeface="Gill Sans MT"/>
                <a:hlinkClick r:id="rId6"/>
              </a:rPr>
              <a:t>Usability.gov</a:t>
            </a:r>
            <a:endParaRPr lang="en-US"/>
          </a:p>
        </p:txBody>
      </p:sp>
    </p:spTree>
    <p:extLst>
      <p:ext uri="{BB962C8B-B14F-4D97-AF65-F5344CB8AC3E}">
        <p14:creationId xmlns:p14="http://schemas.microsoft.com/office/powerpoint/2010/main" val="4016296890"/>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76072" y="530352"/>
            <a:ext cx="8001000" cy="640080"/>
          </a:xfrm>
        </p:spPr>
        <p:txBody>
          <a:bodyPr>
            <a:noAutofit/>
          </a:bodyPr>
          <a:lstStyle/>
          <a:p>
            <a:pPr rtl="0"/>
            <a:r>
              <a:rPr lang="fr" sz="3600" b="0" i="0" u="none" strike="noStrike">
                <a:highlight>
                  <a:srgbClr val="000000">
                    <a:alpha val="0"/>
                  </a:srgbClr>
                </a:highlight>
                <a:latin typeface="Gill Sans MT"/>
              </a:rPr>
              <a:t>Qu'est-ce que l'architecture de l'information (AI) ?</a:t>
            </a:r>
          </a:p>
        </p:txBody>
      </p:sp>
      <p:sp>
        <p:nvSpPr>
          <p:cNvPr id="3" name="Content Placeholder 2"/>
          <p:cNvSpPr>
            <a:spLocks noGrp="1"/>
          </p:cNvSpPr>
          <p:nvPr>
            <p:ph idx="1"/>
          </p:nvPr>
        </p:nvSpPr>
        <p:spPr>
          <a:xfrm>
            <a:off x="594360" y="1536191"/>
            <a:ext cx="8001000" cy="4093428"/>
          </a:xfrm>
        </p:spPr>
        <p:txBody>
          <a:bodyPr>
            <a:noAutofit/>
          </a:bodyPr>
          <a:lstStyle/>
          <a:p>
            <a:pPr marL="73152" indent="0" rtl="0">
              <a:buNone/>
            </a:pPr>
            <a:r>
              <a:rPr lang="fr" sz="2600" b="0" i="0" u="none" strike="noStrike">
                <a:highlight>
                  <a:srgbClr val="000000">
                    <a:alpha val="0"/>
                  </a:srgbClr>
                </a:highlight>
                <a:latin typeface="Gill Sans MT"/>
              </a:rPr>
              <a:t>Une pratique consistant à décider comment organiser, structurer et étiqueter le contenu d'un site Web, d'une application ou d'un autre projet afin de faciliter l'utilisation et la recherche des informations qu'il contient.</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45427" y="3165032"/>
            <a:ext cx="3937907" cy="2464587"/>
          </a:xfrm>
          <a:prstGeom prst="rect">
            <a:avLst/>
          </a:prstGeom>
        </p:spPr>
      </p:pic>
    </p:spTree>
    <p:extLst>
      <p:ext uri="{BB962C8B-B14F-4D97-AF65-F5344CB8AC3E}">
        <p14:creationId xmlns:p14="http://schemas.microsoft.com/office/powerpoint/2010/main" val="972750995"/>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chor="t">
            <a:noAutofit/>
          </a:bodyPr>
          <a:lstStyle/>
          <a:p>
            <a:pPr marL="0" indent="0" rtl="0"/>
            <a:r>
              <a:rPr lang="fr" sz="3600" b="0" i="0" u="none" strike="noStrike">
                <a:highlight>
                  <a:srgbClr val="000000">
                    <a:alpha val="0"/>
                  </a:srgbClr>
                </a:highlight>
                <a:latin typeface="Gill Sans MT"/>
              </a:rPr>
              <a:t>Diagrammes des affinités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48348" y="1444752"/>
            <a:ext cx="7635353" cy="3884486"/>
          </a:xfrm>
        </p:spPr>
      </p:pic>
    </p:spTree>
    <p:extLst>
      <p:ext uri="{BB962C8B-B14F-4D97-AF65-F5344CB8AC3E}">
        <p14:creationId xmlns:p14="http://schemas.microsoft.com/office/powerpoint/2010/main" val="1573864385"/>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chor="t">
            <a:noAutofit/>
          </a:bodyPr>
          <a:lstStyle/>
          <a:p>
            <a:pPr marL="0" indent="0" rtl="0"/>
            <a:r>
              <a:rPr lang="fr" sz="3600" b="0" i="0" u="none" strike="noStrike">
                <a:highlight>
                  <a:srgbClr val="000000">
                    <a:alpha val="0"/>
                  </a:srgbClr>
                </a:highlight>
                <a:latin typeface="Gill Sans MT"/>
              </a:rPr>
              <a:t>Que sont les diagrammes d'affinité ?</a:t>
            </a:r>
          </a:p>
        </p:txBody>
      </p:sp>
      <p:sp>
        <p:nvSpPr>
          <p:cNvPr id="3" name="Content Placeholder 2"/>
          <p:cNvSpPr>
            <a:spLocks noGrp="1"/>
          </p:cNvSpPr>
          <p:nvPr>
            <p:ph idx="1"/>
          </p:nvPr>
        </p:nvSpPr>
        <p:spPr/>
        <p:txBody>
          <a:bodyPr>
            <a:noAutofit/>
          </a:bodyPr>
          <a:lstStyle/>
          <a:p>
            <a:pPr marL="457200" indent="-384048" rtl="0">
              <a:spcBef>
                <a:spcPct val="0"/>
              </a:spcBef>
              <a:buSzPct val="125000"/>
            </a:pPr>
            <a:r>
              <a:rPr lang="fr" sz="2400" b="0" i="0" u="none" strike="noStrike">
                <a:highlight>
                  <a:srgbClr val="000000">
                    <a:alpha val="0"/>
                  </a:srgbClr>
                </a:highlight>
                <a:latin typeface="Gill Sans MT"/>
              </a:rPr>
              <a:t>Généralement utilisé pour organiser la recherche, les questions et les idées.</a:t>
            </a:r>
          </a:p>
          <a:p>
            <a:pPr marL="457200" indent="-384048" rtl="0">
              <a:spcBef>
                <a:spcPct val="0"/>
              </a:spcBef>
              <a:buSzPct val="125000"/>
            </a:pPr>
            <a:r>
              <a:rPr lang="fr" sz="2400" b="0" i="0" u="none" strike="noStrike">
                <a:highlight>
                  <a:srgbClr val="000000">
                    <a:alpha val="0"/>
                  </a:srgbClr>
                </a:highlight>
                <a:latin typeface="Gill Sans MT"/>
              </a:rPr>
              <a:t>Susciter la réflexion de l'équipe et la synthèse des informations pour :</a:t>
            </a:r>
          </a:p>
          <a:p>
            <a:pPr marL="914400" lvl="1" rtl="0"/>
            <a:r>
              <a:rPr lang="fr" sz="2400" b="0" i="0" u="none" strike="noStrike">
                <a:highlight>
                  <a:srgbClr val="000000">
                    <a:alpha val="0"/>
                  </a:srgbClr>
                </a:highlight>
                <a:latin typeface="Gill Sans MT"/>
              </a:rPr>
              <a:t>Déterminer les grands thèmes.</a:t>
            </a:r>
          </a:p>
          <a:p>
            <a:pPr marL="914400" lvl="1" rtl="0"/>
            <a:r>
              <a:rPr lang="fr" sz="2400" b="0" i="0" u="none" strike="noStrike">
                <a:highlight>
                  <a:srgbClr val="000000">
                    <a:alpha val="0"/>
                  </a:srgbClr>
                </a:highlight>
                <a:latin typeface="Gill Sans MT"/>
              </a:rPr>
              <a:t>Développer une compréhension commune.</a:t>
            </a:r>
          </a:p>
          <a:p>
            <a:pPr marL="914400" lvl="1" rtl="0"/>
            <a:r>
              <a:rPr lang="fr" sz="2400" b="0" i="0" u="none" strike="noStrike">
                <a:highlight>
                  <a:srgbClr val="000000">
                    <a:alpha val="0"/>
                  </a:srgbClr>
                </a:highlight>
                <a:latin typeface="Gill Sans MT"/>
              </a:rPr>
              <a:t>Déterminer la priorité.</a:t>
            </a:r>
          </a:p>
          <a:p>
            <a:pPr marL="457200" indent="-384048" rtl="0">
              <a:spcBef>
                <a:spcPct val="0"/>
              </a:spcBef>
              <a:buSzPct val="125000"/>
            </a:pPr>
            <a:r>
              <a:rPr lang="fr" sz="2400" b="0" i="0" u="none" strike="noStrike">
                <a:highlight>
                  <a:srgbClr val="000000">
                    <a:alpha val="0"/>
                  </a:srgbClr>
                </a:highlight>
                <a:latin typeface="Gill Sans MT"/>
              </a:rPr>
              <a:t>Il s'agit d'une discussion de groupe et de compréhension.</a:t>
            </a:r>
          </a:p>
          <a:p>
            <a:pPr marL="457200" indent="-384048">
              <a:spcBef>
                <a:spcPct val="0"/>
              </a:spcBef>
            </a:pPr>
            <a:endParaRPr lang="en-US"/>
          </a:p>
        </p:txBody>
      </p:sp>
    </p:spTree>
    <p:extLst>
      <p:ext uri="{BB962C8B-B14F-4D97-AF65-F5344CB8AC3E}">
        <p14:creationId xmlns:p14="http://schemas.microsoft.com/office/powerpoint/2010/main" val="2383852390"/>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chor="t">
            <a:noAutofit/>
          </a:bodyPr>
          <a:lstStyle/>
          <a:p>
            <a:pPr marL="0" indent="0" rtl="0"/>
            <a:r>
              <a:rPr lang="fr" sz="3600" b="0" i="0" u="none" strike="noStrike">
                <a:highlight>
                  <a:srgbClr val="000000">
                    <a:alpha val="0"/>
                  </a:srgbClr>
                </a:highlight>
                <a:latin typeface="Gill Sans MT"/>
              </a:rPr>
              <a:t>Exemple de processus de diagramme d'affinité</a:t>
            </a:r>
          </a:p>
        </p:txBody>
      </p:sp>
      <p:sp>
        <p:nvSpPr>
          <p:cNvPr id="3" name="Content Placeholder 2"/>
          <p:cNvSpPr>
            <a:spLocks noGrp="1"/>
          </p:cNvSpPr>
          <p:nvPr>
            <p:ph idx="1"/>
          </p:nvPr>
        </p:nvSpPr>
        <p:spPr/>
        <p:txBody>
          <a:bodyPr>
            <a:noAutofit/>
          </a:bodyPr>
          <a:lstStyle/>
          <a:p>
            <a:pPr marL="457200" indent="-384048" rtl="0">
              <a:spcBef>
                <a:spcPct val="0"/>
              </a:spcBef>
              <a:buSzPct val="125000"/>
            </a:pPr>
            <a:r>
              <a:rPr lang="fr" sz="2400" b="0" i="0" u="none" strike="noStrike">
                <a:highlight>
                  <a:srgbClr val="000000">
                    <a:alpha val="0"/>
                  </a:srgbClr>
                </a:highlight>
                <a:latin typeface="Gill Sans MT"/>
              </a:rPr>
              <a:t>Chaque participant dresse sa propre liste de concepts associés au sujet et les écrit sur des cartes ou des notes autocollantes.</a:t>
            </a:r>
          </a:p>
          <a:p>
            <a:pPr marL="457200" indent="-384048" rtl="0">
              <a:spcBef>
                <a:spcPct val="0"/>
              </a:spcBef>
              <a:buSzPct val="125000"/>
            </a:pPr>
            <a:r>
              <a:rPr lang="fr" sz="2400" b="0" i="0" u="none" strike="noStrike">
                <a:highlight>
                  <a:srgbClr val="000000">
                    <a:alpha val="0"/>
                  </a:srgbClr>
                </a:highlight>
                <a:latin typeface="Gill Sans MT"/>
              </a:rPr>
              <a:t>Collez les cartes de tous les participants sur un mur, sans ordre particulier.</a:t>
            </a:r>
          </a:p>
          <a:p>
            <a:pPr marL="457200" indent="-384048" rtl="0">
              <a:spcBef>
                <a:spcPct val="0"/>
              </a:spcBef>
              <a:buSzPct val="125000"/>
            </a:pPr>
            <a:r>
              <a:rPr lang="fr" sz="2400" b="0" i="0" u="none" strike="noStrike">
                <a:highlight>
                  <a:srgbClr val="000000">
                    <a:alpha val="0"/>
                  </a:srgbClr>
                </a:highlight>
                <a:latin typeface="Gill Sans MT"/>
              </a:rPr>
              <a:t>Tous les participants peuvent trier à nouveau les cartes de chaque groupe en groupes distincts. Les participants discutent des raisons pour lesquelles ils procèdent à ce changement. Cela aide à identifier les différentes façons de conceptualiser un terme.</a:t>
            </a:r>
          </a:p>
        </p:txBody>
      </p:sp>
    </p:spTree>
    <p:extLst>
      <p:ext uri="{BB962C8B-B14F-4D97-AF65-F5344CB8AC3E}">
        <p14:creationId xmlns:p14="http://schemas.microsoft.com/office/powerpoint/2010/main" val="2495325035"/>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chor="t">
            <a:noAutofit/>
          </a:bodyPr>
          <a:lstStyle/>
          <a:p>
            <a:pPr marL="0" indent="0" rtl="0"/>
            <a:r>
              <a:rPr lang="fr" sz="3600" b="0" i="0" u="none" strike="noStrike">
                <a:highlight>
                  <a:srgbClr val="000000">
                    <a:alpha val="0"/>
                  </a:srgbClr>
                </a:highlight>
                <a:latin typeface="Gill Sans MT"/>
              </a:rPr>
              <a:t>Exemple de processus de diagramme d'affinité </a:t>
            </a:r>
            <a:r>
              <a:rPr lang="fr" sz="2800" b="0" i="0" u="none" strike="noStrike">
                <a:highlight>
                  <a:srgbClr val="000000">
                    <a:alpha val="0"/>
                  </a:srgbClr>
                </a:highlight>
                <a:latin typeface="Gill Sans MT"/>
              </a:rPr>
              <a:t>(suite)</a:t>
            </a:r>
          </a:p>
        </p:txBody>
      </p:sp>
      <p:sp>
        <p:nvSpPr>
          <p:cNvPr id="3" name="Content Placeholder 2"/>
          <p:cNvSpPr>
            <a:spLocks noGrp="1"/>
          </p:cNvSpPr>
          <p:nvPr>
            <p:ph idx="1"/>
          </p:nvPr>
        </p:nvSpPr>
        <p:spPr>
          <a:xfrm>
            <a:off x="594360" y="1847088"/>
            <a:ext cx="8001000" cy="914400"/>
          </a:xfrm>
        </p:spPr>
        <p:txBody>
          <a:bodyPr>
            <a:noAutofit/>
          </a:bodyPr>
          <a:lstStyle/>
          <a:p>
            <a:pPr rtl="0">
              <a:spcBef>
                <a:spcPct val="0"/>
              </a:spcBef>
              <a:buSzPct val="125000"/>
            </a:pPr>
            <a:r>
              <a:rPr lang="fr" sz="2400" b="0" i="0" u="none" strike="noStrike">
                <a:highlight>
                  <a:srgbClr val="000000">
                    <a:alpha val="0"/>
                  </a:srgbClr>
                </a:highlight>
                <a:latin typeface="Gill Sans MT"/>
              </a:rPr>
              <a:t>Nommez chaque groupe en reflétant le thème du groupe.</a:t>
            </a:r>
          </a:p>
          <a:p>
            <a:pPr rtl="0">
              <a:spcBef>
                <a:spcPct val="0"/>
              </a:spcBef>
              <a:buSzPct val="125000"/>
            </a:pPr>
            <a:r>
              <a:rPr lang="fr" sz="2400" b="0" i="0" u="none" strike="noStrike">
                <a:highlight>
                  <a:srgbClr val="000000">
                    <a:alpha val="0"/>
                  </a:srgbClr>
                </a:highlight>
                <a:latin typeface="Gill Sans MT"/>
              </a:rPr>
              <a:t>Chacun vote sur l'arrangement qui reflète le mieux le sujet.</a:t>
            </a:r>
          </a:p>
          <a:p>
            <a:pPr rtl="0">
              <a:spcBef>
                <a:spcPct val="0"/>
              </a:spcBef>
              <a:buSzPct val="125000"/>
            </a:pPr>
            <a:r>
              <a:rPr lang="fr" sz="2400" b="0" i="0" u="none" strike="noStrike">
                <a:highlight>
                  <a:srgbClr val="000000">
                    <a:alpha val="0"/>
                  </a:srgbClr>
                </a:highlight>
                <a:latin typeface="Gill Sans MT"/>
              </a:rPr>
              <a:t>Classez les groupes en additionnant le nombre de votes reçus par chaque groupe.</a:t>
            </a:r>
          </a:p>
          <a:p>
            <a:pPr rtl="0">
              <a:spcBef>
                <a:spcPct val="0"/>
              </a:spcBef>
              <a:buSzPct val="125000"/>
            </a:pPr>
            <a:r>
              <a:rPr lang="fr" sz="2400" b="0" i="0" u="none" strike="noStrike">
                <a:highlight>
                  <a:srgbClr val="000000">
                    <a:alpha val="0"/>
                  </a:srgbClr>
                </a:highlight>
                <a:latin typeface="Gill Sans MT"/>
              </a:rPr>
              <a:t>Discutez des résultats avec le groupe pour assurer un consensus.</a:t>
            </a:r>
          </a:p>
          <a:p>
            <a:pPr rtl="0">
              <a:spcBef>
                <a:spcPct val="0"/>
              </a:spcBef>
              <a:buSzPct val="125000"/>
            </a:pPr>
            <a:r>
              <a:rPr lang="fr" sz="2400" b="0" i="0" u="none" strike="noStrike">
                <a:highlight>
                  <a:srgbClr val="000000">
                    <a:alpha val="0"/>
                  </a:srgbClr>
                </a:highlight>
                <a:latin typeface="Gill Sans MT"/>
              </a:rPr>
              <a:t>Discutez des points de vue divergents.</a:t>
            </a:r>
          </a:p>
        </p:txBody>
      </p:sp>
    </p:spTree>
    <p:extLst>
      <p:ext uri="{BB962C8B-B14F-4D97-AF65-F5344CB8AC3E}">
        <p14:creationId xmlns:p14="http://schemas.microsoft.com/office/powerpoint/2010/main" val="1864045698"/>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chor="t">
            <a:noAutofit/>
          </a:bodyPr>
          <a:lstStyle/>
          <a:p>
            <a:pPr marL="0" indent="0" rtl="0"/>
            <a:r>
              <a:rPr lang="fr" sz="3600" b="0" i="0" u="none" strike="noStrike">
                <a:highlight>
                  <a:srgbClr val="000000">
                    <a:alpha val="0"/>
                  </a:srgbClr>
                </a:highlight>
                <a:latin typeface="Gill Sans MT"/>
              </a:rPr>
              <a:t>Cartographie de l'esprit</a:t>
            </a: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4074" y="1444752"/>
            <a:ext cx="8613031" cy="4007074"/>
          </a:xfrm>
          <a:prstGeom prst="rect">
            <a:avLst/>
          </a:prstGeom>
        </p:spPr>
      </p:pic>
    </p:spTree>
    <p:extLst>
      <p:ext uri="{BB962C8B-B14F-4D97-AF65-F5344CB8AC3E}">
        <p14:creationId xmlns:p14="http://schemas.microsoft.com/office/powerpoint/2010/main" val="2187797362"/>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chor="t">
            <a:noAutofit/>
          </a:bodyPr>
          <a:lstStyle/>
          <a:p>
            <a:pPr marL="0" indent="0" rtl="0"/>
            <a:r>
              <a:rPr lang="fr" sz="3600" b="0" i="0" u="none" strike="noStrike">
                <a:highlight>
                  <a:srgbClr val="000000">
                    <a:alpha val="0"/>
                  </a:srgbClr>
                </a:highlight>
                <a:latin typeface="Gill Sans MT"/>
              </a:rPr>
              <a:t>Qu'est-ce que la cartographie de l'esprit ?</a:t>
            </a:r>
          </a:p>
        </p:txBody>
      </p:sp>
      <p:sp>
        <p:nvSpPr>
          <p:cNvPr id="3" name="Content Placeholder 2"/>
          <p:cNvSpPr>
            <a:spLocks noGrp="1"/>
          </p:cNvSpPr>
          <p:nvPr>
            <p:ph idx="1"/>
          </p:nvPr>
        </p:nvSpPr>
        <p:spPr>
          <a:xfrm>
            <a:off x="594360" y="1536192"/>
            <a:ext cx="8001000" cy="4204208"/>
          </a:xfrm>
        </p:spPr>
        <p:txBody>
          <a:bodyPr>
            <a:noAutofit/>
          </a:bodyPr>
          <a:lstStyle/>
          <a:p>
            <a:pPr rtl="0">
              <a:spcBef>
                <a:spcPct val="0"/>
              </a:spcBef>
              <a:buSzPct val="125000"/>
            </a:pPr>
            <a:r>
              <a:rPr lang="fr" sz="2400" b="0" i="0" u="none" strike="noStrike">
                <a:highlight>
                  <a:srgbClr val="000000">
                    <a:alpha val="0"/>
                  </a:srgbClr>
                </a:highlight>
                <a:latin typeface="Gill Sans MT"/>
              </a:rPr>
              <a:t>Technique de remue-méninges pour la résolution de problèmes et la prise de décision</a:t>
            </a:r>
          </a:p>
          <a:p>
            <a:pPr rtl="0">
              <a:spcBef>
                <a:spcPct val="0"/>
              </a:spcBef>
              <a:buSzPct val="125000"/>
            </a:pPr>
            <a:r>
              <a:rPr lang="fr" sz="2400" b="0" i="0" u="none" strike="noStrike">
                <a:highlight>
                  <a:srgbClr val="000000">
                    <a:alpha val="0"/>
                  </a:srgbClr>
                </a:highlight>
                <a:latin typeface="Gill Sans MT"/>
              </a:rPr>
              <a:t>Une façon graphique de représenter les idées et les concepts d'une manière qui ressemble davantage à la façon dont votre cerveau fonctionne.</a:t>
            </a:r>
          </a:p>
          <a:p>
            <a:pPr rtl="0">
              <a:spcBef>
                <a:spcPct val="0"/>
              </a:spcBef>
              <a:buSzPct val="125000"/>
            </a:pPr>
            <a:r>
              <a:rPr lang="fr" sz="2400" b="0" i="0" u="none" strike="noStrike">
                <a:highlight>
                  <a:srgbClr val="000000">
                    <a:alpha val="0"/>
                  </a:srgbClr>
                </a:highlight>
                <a:latin typeface="Gill Sans MT"/>
              </a:rPr>
              <a:t>Peut être utilisé comme un système de gestion de contenu (SGC) simplifié pour stocker et affiner votre taxonomie.</a:t>
            </a:r>
          </a:p>
          <a:p>
            <a:pPr rtl="0">
              <a:spcBef>
                <a:spcPct val="0"/>
              </a:spcBef>
              <a:buSzPct val="125000"/>
            </a:pPr>
            <a:r>
              <a:rPr lang="fr" sz="2400" b="0" i="0" u="none" strike="noStrike">
                <a:highlight>
                  <a:srgbClr val="000000">
                    <a:alpha val="0"/>
                  </a:srgbClr>
                </a:highlight>
                <a:latin typeface="Gill Sans MT"/>
              </a:rPr>
              <a:t>Format arborescent avec un point de départ unique au milieu, qui se ramifie et se divise encore et encore.</a:t>
            </a:r>
          </a:p>
          <a:p>
            <a:pPr rtl="0">
              <a:spcBef>
                <a:spcPct val="0"/>
              </a:spcBef>
              <a:buSzPct val="125000"/>
            </a:pPr>
            <a:r>
              <a:rPr lang="fr" sz="2400" b="0" i="0" u="none" strike="noStrike">
                <a:highlight>
                  <a:srgbClr val="000000">
                    <a:alpha val="0"/>
                  </a:srgbClr>
                </a:highlight>
                <a:latin typeface="Gill Sans MT"/>
              </a:rPr>
              <a:t>La cartographie de l'esprit peut être réalisé hors ligne ou en ligne.</a:t>
            </a:r>
          </a:p>
        </p:txBody>
      </p:sp>
    </p:spTree>
    <p:extLst>
      <p:ext uri="{BB962C8B-B14F-4D97-AF65-F5344CB8AC3E}">
        <p14:creationId xmlns:p14="http://schemas.microsoft.com/office/powerpoint/2010/main" val="518628671"/>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chor="t">
            <a:noAutofit/>
          </a:bodyPr>
          <a:lstStyle/>
          <a:p>
            <a:pPr marL="0" indent="0" rtl="0"/>
            <a:r>
              <a:rPr lang="fr" sz="3600" b="0" i="0" u="none" strike="noStrike">
                <a:highlight>
                  <a:srgbClr val="000000">
                    <a:alpha val="0"/>
                  </a:srgbClr>
                </a:highlight>
                <a:latin typeface="Gill Sans MT"/>
              </a:rPr>
              <a:t>Cartographie de l'esprit hors ligne</a:t>
            </a:r>
          </a:p>
        </p:txBody>
      </p:sp>
      <p:sp>
        <p:nvSpPr>
          <p:cNvPr id="3" name="Content Placeholder 2"/>
          <p:cNvSpPr>
            <a:spLocks noGrp="1"/>
          </p:cNvSpPr>
          <p:nvPr>
            <p:ph idx="1"/>
          </p:nvPr>
        </p:nvSpPr>
        <p:spPr>
          <a:xfrm>
            <a:off x="594360" y="1536192"/>
            <a:ext cx="8001000" cy="4102608"/>
          </a:xfrm>
        </p:spPr>
        <p:txBody>
          <a:bodyPr>
            <a:noAutofit/>
          </a:bodyPr>
          <a:lstStyle/>
          <a:p>
            <a:pPr rtl="0">
              <a:spcBef>
                <a:spcPct val="0"/>
              </a:spcBef>
              <a:buFont typeface="+mj-lt"/>
              <a:buAutoNum type="arabicPeriod"/>
            </a:pPr>
            <a:r>
              <a:rPr lang="fr" sz="2400" b="0" i="0" u="none" strike="noStrike">
                <a:highlight>
                  <a:srgbClr val="000000">
                    <a:alpha val="0"/>
                  </a:srgbClr>
                </a:highlight>
                <a:latin typeface="Gill Sans MT"/>
              </a:rPr>
              <a:t>Rassembler les fournitures.</a:t>
            </a:r>
          </a:p>
          <a:p>
            <a:pPr rtl="0">
              <a:spcBef>
                <a:spcPct val="0"/>
              </a:spcBef>
              <a:buFont typeface="+mj-lt"/>
              <a:buAutoNum type="arabicPeriod"/>
            </a:pPr>
            <a:r>
              <a:rPr lang="fr" sz="2400" b="0" i="0" u="none" strike="noStrike">
                <a:highlight>
                  <a:srgbClr val="000000">
                    <a:alpha val="0"/>
                  </a:srgbClr>
                </a:highlight>
                <a:latin typeface="Gill Sans MT"/>
              </a:rPr>
              <a:t>Trouver un endroit calme et relaxant.</a:t>
            </a:r>
          </a:p>
          <a:p>
            <a:pPr rtl="0">
              <a:spcBef>
                <a:spcPct val="0"/>
              </a:spcBef>
              <a:buFont typeface="+mj-lt"/>
              <a:buAutoNum type="arabicPeriod"/>
            </a:pPr>
            <a:r>
              <a:rPr lang="fr" sz="2400" b="0" i="0" u="none" strike="noStrike">
                <a:highlight>
                  <a:srgbClr val="000000">
                    <a:alpha val="0"/>
                  </a:srgbClr>
                </a:highlight>
                <a:latin typeface="Gill Sans MT"/>
              </a:rPr>
              <a:t>Jouer de la musique.</a:t>
            </a:r>
          </a:p>
          <a:p>
            <a:pPr rtl="0">
              <a:spcBef>
                <a:spcPct val="0"/>
              </a:spcBef>
              <a:buFont typeface="+mj-lt"/>
              <a:buAutoNum type="arabicPeriod"/>
            </a:pPr>
            <a:r>
              <a:rPr lang="fr" sz="2400" b="0" i="0" u="none" strike="noStrike">
                <a:highlight>
                  <a:srgbClr val="000000">
                    <a:alpha val="0"/>
                  </a:srgbClr>
                </a:highlight>
                <a:latin typeface="Gill Sans MT"/>
              </a:rPr>
              <a:t>Placer l'idée centrale au milieu du document.</a:t>
            </a:r>
          </a:p>
          <a:p>
            <a:pPr rtl="0">
              <a:spcBef>
                <a:spcPct val="0"/>
              </a:spcBef>
              <a:buFont typeface="+mj-lt"/>
              <a:buAutoNum type="arabicPeriod"/>
            </a:pPr>
            <a:r>
              <a:rPr lang="fr" sz="2400" b="0" i="0" u="none" strike="noStrike">
                <a:highlight>
                  <a:srgbClr val="000000">
                    <a:alpha val="0"/>
                  </a:srgbClr>
                </a:highlight>
                <a:latin typeface="Gill Sans MT"/>
              </a:rPr>
              <a:t>Commencer à construire des branches.</a:t>
            </a:r>
          </a:p>
          <a:p>
            <a:pPr rtl="0">
              <a:spcBef>
                <a:spcPct val="0"/>
              </a:spcBef>
              <a:buFont typeface="+mj-lt"/>
              <a:buAutoNum type="arabicPeriod"/>
            </a:pPr>
            <a:r>
              <a:rPr lang="fr" sz="2400" b="0" i="0" u="none" strike="noStrike">
                <a:highlight>
                  <a:srgbClr val="000000">
                    <a:alpha val="0"/>
                  </a:srgbClr>
                </a:highlight>
                <a:latin typeface="Gill Sans MT"/>
              </a:rPr>
              <a:t>Créer d'autres branches, sous-branches</a:t>
            </a:r>
          </a:p>
          <a:p>
            <a:pPr rtl="0">
              <a:spcBef>
                <a:spcPct val="0"/>
              </a:spcBef>
              <a:buFont typeface="+mj-lt"/>
              <a:buAutoNum type="arabicPeriod"/>
            </a:pPr>
            <a:r>
              <a:rPr lang="fr" sz="2400" b="0" i="0" u="none" strike="noStrike">
                <a:highlight>
                  <a:srgbClr val="000000">
                    <a:alpha val="0"/>
                  </a:srgbClr>
                </a:highlight>
                <a:latin typeface="Gill Sans MT"/>
              </a:rPr>
              <a:t>Révisez votre carte mentale</a:t>
            </a:r>
          </a:p>
          <a:p>
            <a:pPr rtl="0">
              <a:spcBef>
                <a:spcPct val="0"/>
              </a:spcBef>
              <a:buFont typeface="+mj-lt"/>
              <a:buAutoNum type="arabicPeriod"/>
            </a:pPr>
            <a:r>
              <a:rPr lang="fr" sz="2400" b="0" i="0" u="none" strike="noStrike">
                <a:highlight>
                  <a:srgbClr val="000000">
                    <a:alpha val="0"/>
                  </a:srgbClr>
                </a:highlight>
                <a:latin typeface="Gill Sans MT"/>
              </a:rPr>
              <a:t>Expliquez-la à quelqu'un.</a:t>
            </a:r>
          </a:p>
        </p:txBody>
      </p:sp>
    </p:spTree>
    <p:extLst>
      <p:ext uri="{BB962C8B-B14F-4D97-AF65-F5344CB8AC3E}">
        <p14:creationId xmlns:p14="http://schemas.microsoft.com/office/powerpoint/2010/main" val="2991086243"/>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chor="t">
            <a:noAutofit/>
          </a:bodyPr>
          <a:lstStyle/>
          <a:p>
            <a:pPr marL="0" indent="0" rtl="0"/>
            <a:r>
              <a:rPr lang="fr" sz="3600" b="0" i="0" u="none" strike="noStrike">
                <a:highlight>
                  <a:srgbClr val="000000">
                    <a:alpha val="0"/>
                  </a:srgbClr>
                </a:highlight>
                <a:latin typeface="Gill Sans MT"/>
              </a:rPr>
              <a:t>Outils en ligne gratuits pour la cartographie de l'esprit</a:t>
            </a:r>
          </a:p>
        </p:txBody>
      </p:sp>
      <p:sp>
        <p:nvSpPr>
          <p:cNvPr id="3" name="Content Placeholder 2"/>
          <p:cNvSpPr>
            <a:spLocks noGrp="1"/>
          </p:cNvSpPr>
          <p:nvPr>
            <p:ph idx="1"/>
          </p:nvPr>
        </p:nvSpPr>
        <p:spPr>
          <a:xfrm>
            <a:off x="571500" y="1996936"/>
            <a:ext cx="8001000" cy="2135586"/>
          </a:xfrm>
        </p:spPr>
        <p:txBody>
          <a:bodyPr>
            <a:noAutofit/>
          </a:bodyPr>
          <a:lstStyle/>
          <a:p>
            <a:pPr lvl="1" rtl="0">
              <a:buSzPct val="125000"/>
              <a:buFont typeface="Arial" panose="020b0604020202020204" pitchFamily="34" charset="0"/>
              <a:buChar char="•"/>
            </a:pPr>
            <a:r>
              <a:rPr lang="fr" sz="2400" b="0" i="0" u="none" strike="noStrike">
                <a:highlight>
                  <a:srgbClr val="000000">
                    <a:alpha val="0"/>
                  </a:srgbClr>
                </a:highlight>
                <a:latin typeface="Gill Sans MT"/>
                <a:hlinkClick r:id="rId3"/>
              </a:rPr>
              <a:t>Coggle</a:t>
            </a:r>
            <a:endParaRPr lang="en-US" sz="2400"/>
          </a:p>
          <a:p>
            <a:pPr lvl="1" rtl="0">
              <a:buSzPct val="125000"/>
              <a:buFont typeface="Arial" panose="020b0604020202020204" pitchFamily="34" charset="0"/>
              <a:buChar char="•"/>
            </a:pPr>
            <a:r>
              <a:rPr lang="fr" sz="2400" b="0" i="0" u="none" strike="noStrike">
                <a:highlight>
                  <a:srgbClr val="000000">
                    <a:alpha val="0"/>
                  </a:srgbClr>
                </a:highlight>
                <a:latin typeface="Gill Sans MT"/>
                <a:hlinkClick r:id="rId4"/>
              </a:rPr>
              <a:t>MindMaple</a:t>
            </a:r>
            <a:endParaRPr lang="en-US" sz="2400"/>
          </a:p>
          <a:p>
            <a:pPr lvl="1" rtl="0">
              <a:buSzPct val="125000"/>
              <a:buFont typeface="Arial" panose="020b0604020202020204" pitchFamily="34" charset="0"/>
              <a:buChar char="•"/>
            </a:pPr>
            <a:r>
              <a:rPr lang="fr" sz="2400" b="0" i="0" u="none" strike="noStrike">
                <a:highlight>
                  <a:srgbClr val="000000">
                    <a:alpha val="0"/>
                  </a:srgbClr>
                </a:highlight>
                <a:latin typeface="Gill Sans MT"/>
                <a:hlinkClick r:id="rId5"/>
              </a:rPr>
              <a:t>Texte2Mindmap</a:t>
            </a:r>
            <a:endParaRPr lang="en-US" sz="2400"/>
          </a:p>
          <a:p>
            <a:pPr lvl="1" rtl="0">
              <a:buSzPct val="125000"/>
              <a:buFont typeface="Arial" panose="020b0604020202020204" pitchFamily="34" charset="0"/>
              <a:buChar char="•"/>
            </a:pPr>
            <a:r>
              <a:rPr lang="fr" sz="2400" b="0" i="0" u="none" strike="noStrike">
                <a:highlight>
                  <a:srgbClr val="000000">
                    <a:alpha val="0"/>
                  </a:srgbClr>
                </a:highlight>
                <a:latin typeface="Gill Sans MT"/>
                <a:hlinkClick r:id="rId6"/>
              </a:rPr>
              <a:t>Mindmeister</a:t>
            </a:r>
            <a:endParaRPr lang="en-US"/>
          </a:p>
          <a:p>
            <a:pPr marL="0" indent="0">
              <a:buNone/>
            </a:pPr>
            <a:endParaRPr lang="en-US"/>
          </a:p>
          <a:p>
            <a:pPr marL="0" indent="0">
              <a:buNone/>
            </a:pPr>
            <a:endParaRPr lang="en-US"/>
          </a:p>
          <a:p>
            <a:pPr lvl="1">
              <a:buFont typeface="Arial" panose="020b0604020202020204" pitchFamily="34" charset="0"/>
              <a:buChar char="•"/>
            </a:pPr>
            <a:endParaRPr lang="en-US" sz="2400"/>
          </a:p>
        </p:txBody>
      </p:sp>
    </p:spTree>
    <p:extLst>
      <p:ext uri="{BB962C8B-B14F-4D97-AF65-F5344CB8AC3E}">
        <p14:creationId xmlns:p14="http://schemas.microsoft.com/office/powerpoint/2010/main" val="567386494"/>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chor="t">
            <a:noAutofit/>
          </a:bodyPr>
          <a:lstStyle/>
          <a:p>
            <a:pPr marL="0" indent="0" rtl="0"/>
            <a:r>
              <a:rPr lang="fr" sz="3400" b="0" i="0" u="none" strike="noStrike">
                <a:highlight>
                  <a:srgbClr val="000000">
                    <a:alpha val="0"/>
                  </a:srgbClr>
                </a:highlight>
                <a:latin typeface="Gill Sans MT"/>
              </a:rPr>
              <a:t>Les architectures de l'information sont partout autour de nous.</a:t>
            </a:r>
          </a:p>
        </p:txBody>
      </p:sp>
      <p:sp>
        <p:nvSpPr>
          <p:cNvPr id="3" name="Content Placeholder 2"/>
          <p:cNvSpPr>
            <a:spLocks noGrp="1"/>
          </p:cNvSpPr>
          <p:nvPr>
            <p:ph idx="1"/>
          </p:nvPr>
        </p:nvSpPr>
        <p:spPr>
          <a:xfrm>
            <a:off x="594360" y="1280970"/>
            <a:ext cx="8001000" cy="3191085"/>
          </a:xfrm>
        </p:spPr>
        <p:txBody>
          <a:bodyPr>
            <a:noAutofit/>
          </a:bodyPr>
          <a:lstStyle/>
          <a:p>
            <a:pPr marL="73152" indent="0" rtl="0">
              <a:spcBef>
                <a:spcPct val="0"/>
              </a:spcBef>
              <a:buSzPct val="125000"/>
              <a:buNone/>
            </a:pPr>
            <a:r>
              <a:rPr lang="fr" sz="2600" b="0" i="0" u="none" strike="noStrike">
                <a:highlight>
                  <a:srgbClr val="000000">
                    <a:alpha val="0"/>
                  </a:srgbClr>
                </a:highlight>
                <a:latin typeface="Gill Sans MT"/>
              </a:rPr>
              <a:t>Les sites d'achat en ligne sont les plus évidents, car ils fournissent des liens vers des marchandises organisées de manière à vous aider à trouver rapidement ce que vous cherchez. </a:t>
            </a:r>
          </a:p>
          <a:p>
            <a:pPr marL="457200" indent="-384048">
              <a:spcBef>
                <a:spcPct val="0"/>
              </a:spcBef>
              <a:buSzPct val="125000"/>
            </a:pPr>
            <a:endParaRPr lang="en-US"/>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42185" y="2703092"/>
            <a:ext cx="4358778" cy="2954965"/>
          </a:xfrm>
          <a:prstGeom prst="rect">
            <a:avLst/>
          </a:prstGeom>
        </p:spPr>
      </p:pic>
    </p:spTree>
    <p:extLst>
      <p:ext uri="{BB962C8B-B14F-4D97-AF65-F5344CB8AC3E}">
        <p14:creationId xmlns:p14="http://schemas.microsoft.com/office/powerpoint/2010/main" val="1055384017"/>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chor="t">
            <a:noAutofit/>
          </a:bodyPr>
          <a:lstStyle/>
          <a:p>
            <a:pPr marL="0" indent="0" rtl="0"/>
            <a:r>
              <a:rPr lang="fr" sz="3400" b="0" i="0" u="none" strike="noStrike">
                <a:highlight>
                  <a:srgbClr val="000000">
                    <a:alpha val="0"/>
                  </a:srgbClr>
                </a:highlight>
                <a:latin typeface="Gill Sans MT"/>
              </a:rPr>
              <a:t>Les architectures de l'information sont partout autour de nous.</a:t>
            </a:r>
          </a:p>
        </p:txBody>
      </p:sp>
      <p:sp>
        <p:nvSpPr>
          <p:cNvPr id="3" name="Content Placeholder 2"/>
          <p:cNvSpPr>
            <a:spLocks noGrp="1"/>
          </p:cNvSpPr>
          <p:nvPr>
            <p:ph idx="1"/>
          </p:nvPr>
        </p:nvSpPr>
        <p:spPr>
          <a:xfrm>
            <a:off x="594360" y="1444752"/>
            <a:ext cx="8001000" cy="2311189"/>
          </a:xfrm>
        </p:spPr>
        <p:txBody>
          <a:bodyPr>
            <a:noAutofit/>
          </a:bodyPr>
          <a:lstStyle/>
          <a:p>
            <a:pPr marL="0" indent="0" rtl="0">
              <a:spcBef>
                <a:spcPct val="0"/>
              </a:spcBef>
              <a:buNone/>
            </a:pPr>
            <a:r>
              <a:rPr lang="fr" sz="2600" b="0" i="0" u="none" strike="noStrike">
                <a:highlight>
                  <a:srgbClr val="000000">
                    <a:alpha val="0"/>
                  </a:srgbClr>
                </a:highlight>
                <a:latin typeface="Gill Sans MT"/>
              </a:rPr>
              <a:t>À l'épicerie, ce sont les panneaux et la disposition des allées qui vous aident à trouver exactement ce que vous cherchez.</a:t>
            </a:r>
          </a:p>
          <a:p>
            <a:pPr marL="0" indent="0">
              <a:spcBef>
                <a:spcPct val="0"/>
              </a:spcBef>
              <a:buNone/>
            </a:pP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24990" y="2542033"/>
            <a:ext cx="4959408" cy="3339455"/>
          </a:xfrm>
          <a:prstGeom prst="rect">
            <a:avLst/>
          </a:prstGeom>
        </p:spPr>
      </p:pic>
    </p:spTree>
    <p:extLst>
      <p:ext uri="{BB962C8B-B14F-4D97-AF65-F5344CB8AC3E}">
        <p14:creationId xmlns:p14="http://schemas.microsoft.com/office/powerpoint/2010/main" val="2831630078"/>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76072" y="323316"/>
            <a:ext cx="8001000" cy="914400"/>
          </a:xfrm>
        </p:spPr>
        <p:txBody>
          <a:bodyPr>
            <a:noAutofit/>
          </a:bodyPr>
          <a:lstStyle/>
          <a:p>
            <a:pPr rtl="0"/>
            <a:r>
              <a:rPr lang="fr" sz="3600" b="0" i="0" u="none" strike="noStrike">
                <a:highlight>
                  <a:srgbClr val="000000">
                    <a:alpha val="0"/>
                  </a:srgbClr>
                </a:highlight>
                <a:latin typeface="Gill Sans MT"/>
              </a:rPr>
              <a:t>L'architecture de l'information se compose de :</a:t>
            </a:r>
          </a:p>
        </p:txBody>
      </p:sp>
      <p:sp>
        <p:nvSpPr>
          <p:cNvPr id="3" name="Content Placeholder 2"/>
          <p:cNvSpPr>
            <a:spLocks noGrp="1"/>
          </p:cNvSpPr>
          <p:nvPr>
            <p:ph idx="1"/>
          </p:nvPr>
        </p:nvSpPr>
        <p:spPr>
          <a:xfrm>
            <a:off x="594360" y="1536191"/>
            <a:ext cx="8001000" cy="4295266"/>
          </a:xfrm>
        </p:spPr>
        <p:txBody>
          <a:bodyPr>
            <a:noAutofit/>
          </a:bodyPr>
          <a:lstStyle/>
          <a:p>
            <a:pPr rtl="0"/>
            <a:r>
              <a:rPr lang="fr" sz="2600" b="0" i="0" u="none" strike="noStrike">
                <a:highlight>
                  <a:srgbClr val="000000">
                    <a:alpha val="0"/>
                  </a:srgbClr>
                </a:highlight>
                <a:latin typeface="Gill Sans MT"/>
              </a:rPr>
              <a:t>Comprendre les objectifs du site Web.</a:t>
            </a:r>
          </a:p>
          <a:p>
            <a:pPr rtl="0"/>
            <a:r>
              <a:rPr lang="fr" sz="2600" b="0" i="0" u="none" strike="noStrike">
                <a:highlight>
                  <a:srgbClr val="000000">
                    <a:alpha val="0"/>
                  </a:srgbClr>
                </a:highlight>
                <a:latin typeface="Gill Sans MT"/>
              </a:rPr>
              <a:t>Comprendre qui est le public visé et comment il va interagir avec les informations contenues dans le site Web..</a:t>
            </a:r>
          </a:p>
          <a:p>
            <a:pPr rtl="0"/>
            <a:r>
              <a:rPr lang="fr" sz="2600" b="0" i="0" u="none" strike="noStrike">
                <a:highlight>
                  <a:srgbClr val="000000">
                    <a:alpha val="0"/>
                  </a:srgbClr>
                </a:highlight>
                <a:latin typeface="Gill Sans MT"/>
              </a:rPr>
              <a:t>Organiser les informations pour qu'elles aient un sens.</a:t>
            </a:r>
          </a:p>
          <a:p>
            <a:pPr rtl="0"/>
            <a:r>
              <a:rPr lang="fr" sz="2600" b="0" i="0" u="none" strike="noStrike">
                <a:highlight>
                  <a:srgbClr val="000000">
                    <a:alpha val="0"/>
                  </a:srgbClr>
                </a:highlight>
                <a:latin typeface="Gill Sans MT"/>
              </a:rPr>
              <a:t>Créer une structure pour le site Web afin de soutenir l'information.</a:t>
            </a:r>
          </a:p>
        </p:txBody>
      </p:sp>
    </p:spTree>
    <p:extLst>
      <p:ext uri="{BB962C8B-B14F-4D97-AF65-F5344CB8AC3E}">
        <p14:creationId xmlns:p14="http://schemas.microsoft.com/office/powerpoint/2010/main" val="1752763009"/>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57200" y="457200"/>
            <a:ext cx="8229600" cy="1143000"/>
          </a:xfrm>
        </p:spPr>
        <p:txBody>
          <a:bodyPr>
            <a:noAutofit/>
          </a:bodyPr>
          <a:lstStyle/>
          <a:p>
            <a:pPr algn="l" rtl="0"/>
            <a:r>
              <a:rPr lang="fr" sz="3400" b="0" i="0" u="none" strike="noStrike">
                <a:highlight>
                  <a:srgbClr val="000000">
                    <a:alpha val="0"/>
                  </a:srgbClr>
                </a:highlight>
                <a:latin typeface="Gill Sans MT"/>
              </a:rPr>
              <a:t>AI = Fondation pour une bonne expérience utilisateur</a:t>
            </a:r>
            <a:endParaRPr lang="en-US" sz="3400"/>
          </a:p>
        </p:txBody>
      </p:sp>
      <p:sp>
        <p:nvSpPr>
          <p:cNvPr id="3" name="Content Placeholder 2"/>
          <p:cNvSpPr>
            <a:spLocks noGrp="1"/>
          </p:cNvSpPr>
          <p:nvPr>
            <p:ph idx="1"/>
          </p:nvPr>
        </p:nvSpPr>
        <p:spPr>
          <a:xfrm>
            <a:off x="457200" y="1600200"/>
            <a:ext cx="8229600" cy="4144963"/>
          </a:xfrm>
        </p:spPr>
        <p:txBody>
          <a:bodyPr>
            <a:noAutofit/>
          </a:bodyPr>
          <a:lstStyle/>
          <a:p>
            <a:pPr rtl="0"/>
            <a:r>
              <a:rPr lang="fr" sz="2600" b="0" i="0" u="none" strike="noStrike">
                <a:highlight>
                  <a:srgbClr val="000000">
                    <a:alpha val="0"/>
                  </a:srgbClr>
                </a:highlight>
                <a:latin typeface="Gill Sans MT"/>
              </a:rPr>
              <a:t>Nous permet de comprendre où nous nous situons en tant qu'utilisateurs et où se trouvent les informations que nous voulons par rapport à notre position.</a:t>
            </a:r>
          </a:p>
          <a:p>
            <a:pPr rtl="0"/>
            <a:r>
              <a:rPr lang="fr" sz="2600" b="0" i="0" u="none" strike="noStrike">
                <a:highlight>
                  <a:srgbClr val="000000">
                    <a:alpha val="0"/>
                  </a:srgbClr>
                </a:highlight>
                <a:latin typeface="Gill Sans MT"/>
              </a:rPr>
              <a:t>Résultats de la création de plans de site, de taxonomies, de navigation et de métadonnées.</a:t>
            </a:r>
          </a:p>
        </p:txBody>
      </p:sp>
      <p:pic>
        <p:nvPicPr>
          <p:cNvPr id="4" name="Picture 3" descr="happy-user-experience-desig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0" y="4488873"/>
            <a:ext cx="4343400" cy="1064558"/>
          </a:xfrm>
          <a:prstGeom prst="rect">
            <a:avLst/>
          </a:prstGeom>
        </p:spPr>
      </p:pic>
    </p:spTree>
    <p:extLst>
      <p:ext uri="{BB962C8B-B14F-4D97-AF65-F5344CB8AC3E}">
        <p14:creationId xmlns:p14="http://schemas.microsoft.com/office/powerpoint/2010/main" val="2779782242"/>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76072" y="271557"/>
            <a:ext cx="8001000" cy="914400"/>
          </a:xfrm>
        </p:spPr>
        <p:txBody>
          <a:bodyPr>
            <a:noAutofit/>
          </a:bodyPr>
          <a:lstStyle/>
          <a:p>
            <a:pPr rtl="0"/>
            <a:r>
              <a:rPr lang="fr" sz="3600" b="0" i="0" u="none" strike="noStrike">
                <a:highlight>
                  <a:srgbClr val="000000">
                    <a:alpha val="0"/>
                  </a:srgbClr>
                </a:highlight>
                <a:latin typeface="Gill Sans MT"/>
              </a:rPr>
              <a:t>Résultats et définitions de l'AI</a:t>
            </a:r>
          </a:p>
        </p:txBody>
      </p:sp>
      <p:sp>
        <p:nvSpPr>
          <p:cNvPr id="3" name="Content Placeholder 2"/>
          <p:cNvSpPr>
            <a:spLocks noGrp="1"/>
          </p:cNvSpPr>
          <p:nvPr>
            <p:ph idx="1"/>
          </p:nvPr>
        </p:nvSpPr>
        <p:spPr>
          <a:xfrm>
            <a:off x="594360" y="1536191"/>
            <a:ext cx="8001000" cy="4302749"/>
          </a:xfrm>
        </p:spPr>
        <p:txBody>
          <a:bodyPr>
            <a:noAutofit/>
          </a:bodyPr>
          <a:lstStyle/>
          <a:p>
            <a:pPr rtl="0"/>
            <a:r>
              <a:rPr lang="fr" sz="2200" b="1" i="0" u="none" strike="noStrike">
                <a:highlight>
                  <a:srgbClr val="000000">
                    <a:alpha val="0"/>
                  </a:srgbClr>
                </a:highlight>
                <a:latin typeface="Gill Sans MT"/>
              </a:rPr>
              <a:t>Navigation</a:t>
            </a:r>
            <a:r>
              <a:rPr lang="fr" sz="2200" b="0" i="0" u="none" strike="noStrike">
                <a:highlight>
                  <a:srgbClr val="000000">
                    <a:alpha val="0"/>
                  </a:srgbClr>
                </a:highlight>
                <a:latin typeface="Gill Sans MT"/>
              </a:rPr>
              <a:t> : structure qui facilite le déplacement ou la navigation dans le contenu.</a:t>
            </a:r>
          </a:p>
          <a:p>
            <a:pPr rtl="0"/>
            <a:r>
              <a:rPr lang="fr" sz="2200" b="1" i="0" u="none" strike="noStrike">
                <a:highlight>
                  <a:srgbClr val="000000">
                    <a:alpha val="0"/>
                  </a:srgbClr>
                </a:highlight>
                <a:latin typeface="Gill Sans MT"/>
              </a:rPr>
              <a:t>Plan du site</a:t>
            </a:r>
            <a:r>
              <a:rPr lang="fr" sz="2200" b="0" i="0" u="none" strike="noStrike">
                <a:highlight>
                  <a:srgbClr val="000000">
                    <a:alpha val="0"/>
                  </a:srgbClr>
                </a:highlight>
                <a:latin typeface="Gill Sans MT"/>
              </a:rPr>
              <a:t> : modèle visuel ou textuel du contenu d'un site Web qui permet aux utilisateurs de naviguer sur le site.</a:t>
            </a:r>
          </a:p>
          <a:p>
            <a:pPr rtl="0"/>
            <a:r>
              <a:rPr lang="fr" sz="2200" b="1" i="0" u="none" strike="noStrike">
                <a:highlight>
                  <a:srgbClr val="000000">
                    <a:alpha val="0"/>
                  </a:srgbClr>
                </a:highlight>
                <a:latin typeface="Gill Sans MT"/>
              </a:rPr>
              <a:t>Taxonomies/hiérarchies</a:t>
            </a:r>
            <a:r>
              <a:rPr lang="fr" sz="2200" b="0" i="0" u="none" strike="noStrike">
                <a:highlight>
                  <a:srgbClr val="000000">
                    <a:alpha val="0"/>
                  </a:srgbClr>
                </a:highlight>
                <a:latin typeface="Gill Sans MT"/>
              </a:rPr>
              <a:t> : un système de classification, généralement sous la forme d'une classification hiérarchique, qui montre les relations entre les entités au sein de la hiérarchie.</a:t>
            </a:r>
          </a:p>
          <a:p>
            <a:pPr rtl="0"/>
            <a:r>
              <a:rPr lang="fr" sz="2200" b="1" i="0" u="none" strike="noStrike">
                <a:highlight>
                  <a:srgbClr val="000000">
                    <a:alpha val="0"/>
                  </a:srgbClr>
                </a:highlight>
                <a:latin typeface="Gill Sans MT"/>
              </a:rPr>
              <a:t>Métadonnées</a:t>
            </a:r>
            <a:r>
              <a:rPr lang="fr" sz="2200" b="0" i="0" u="none" strike="noStrike">
                <a:highlight>
                  <a:srgbClr val="000000">
                    <a:alpha val="0"/>
                  </a:srgbClr>
                </a:highlight>
                <a:latin typeface="Gill Sans MT"/>
              </a:rPr>
              <a:t> : données qui décrivent et fournissent des informations sur d'autres données.</a:t>
            </a:r>
          </a:p>
          <a:p>
            <a:endParaRPr lang="en-US" sz="2200"/>
          </a:p>
        </p:txBody>
      </p:sp>
    </p:spTree>
    <p:extLst>
      <p:ext uri="{BB962C8B-B14F-4D97-AF65-F5344CB8AC3E}">
        <p14:creationId xmlns:p14="http://schemas.microsoft.com/office/powerpoint/2010/main" val="1098757290"/>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chor="t">
            <a:noAutofit/>
          </a:bodyPr>
          <a:lstStyle/>
          <a:p>
            <a:pPr marL="0" indent="0" rtl="0"/>
            <a:r>
              <a:rPr lang="fr" sz="3600" b="0" i="0" u="none" strike="noStrike">
                <a:highlight>
                  <a:srgbClr val="000000">
                    <a:alpha val="0"/>
                  </a:srgbClr>
                </a:highlight>
                <a:latin typeface="Gill Sans MT"/>
              </a:rPr>
              <a:t>L'organisation de l'information n'est pas la partie la plus difficile du processus.</a:t>
            </a:r>
          </a:p>
        </p:txBody>
      </p:sp>
      <p:sp>
        <p:nvSpPr>
          <p:cNvPr id="3" name="Content Placeholder 2"/>
          <p:cNvSpPr>
            <a:spLocks noGrp="1"/>
          </p:cNvSpPr>
          <p:nvPr>
            <p:ph idx="1"/>
          </p:nvPr>
        </p:nvSpPr>
        <p:spPr>
          <a:xfrm>
            <a:off x="594360" y="1847088"/>
            <a:ext cx="8001000" cy="3588512"/>
          </a:xfrm>
        </p:spPr>
        <p:txBody>
          <a:bodyPr>
            <a:noAutofit/>
          </a:bodyPr>
          <a:lstStyle/>
          <a:p>
            <a:pPr marL="73152" indent="0" rtl="0">
              <a:spcBef>
                <a:spcPct val="0"/>
              </a:spcBef>
              <a:buSzPct val="125000"/>
              <a:buNone/>
            </a:pPr>
            <a:r>
              <a:rPr lang="fr" sz="2400" b="0" i="0" u="none" strike="noStrike">
                <a:highlight>
                  <a:srgbClr val="000000">
                    <a:alpha val="0"/>
                  </a:srgbClr>
                </a:highlight>
                <a:latin typeface="Gill Sans MT"/>
              </a:rPr>
              <a:t>L'obtention d'un véritable consensus sur la signification et l'intention de l'information est la partie la plus difficile.   </a:t>
            </a:r>
          </a:p>
          <a:p>
            <a:pPr marL="914400" lvl="1" rtl="0">
              <a:buFont typeface="Arial" panose="020b0604020202020204" pitchFamily="34" charset="0"/>
              <a:buChar char="•"/>
            </a:pPr>
            <a:r>
              <a:rPr lang="fr" sz="2400" b="0" i="0" u="none" strike="noStrike">
                <a:highlight>
                  <a:srgbClr val="000000">
                    <a:alpha val="0"/>
                  </a:srgbClr>
                </a:highlight>
                <a:latin typeface="Gill Sans MT"/>
              </a:rPr>
              <a:t>Comment développer la structure de notre site Web ? </a:t>
            </a:r>
          </a:p>
          <a:p>
            <a:pPr marL="914400" lvl="1" rtl="0">
              <a:buFont typeface="Arial" panose="020b0604020202020204" pitchFamily="34" charset="0"/>
              <a:buChar char="•"/>
            </a:pPr>
            <a:r>
              <a:rPr lang="fr" sz="2400" b="0" i="0" u="none" strike="noStrike">
                <a:highlight>
                  <a:srgbClr val="000000">
                    <a:alpha val="0"/>
                  </a:srgbClr>
                </a:highlight>
                <a:latin typeface="Gill Sans MT"/>
              </a:rPr>
              <a:t>Par où devons-nous commencer ?</a:t>
            </a:r>
          </a:p>
          <a:p>
            <a:pPr marL="914400" lvl="1" rtl="0">
              <a:buFont typeface="Arial" panose="020b0604020202020204" pitchFamily="34" charset="0"/>
              <a:buChar char="•"/>
            </a:pPr>
            <a:r>
              <a:rPr lang="fr" sz="2400" b="0" i="0" u="none" strike="noStrike">
                <a:highlight>
                  <a:srgbClr val="000000">
                    <a:alpha val="0"/>
                  </a:srgbClr>
                </a:highlight>
                <a:latin typeface="Gill Sans MT"/>
              </a:rPr>
              <a:t>Quelles sont les étapes impliquées ? </a:t>
            </a:r>
          </a:p>
          <a:p>
            <a:pPr marL="914400" lvl="1" rtl="0">
              <a:buFont typeface="Arial" panose="020b0604020202020204" pitchFamily="34" charset="0"/>
              <a:buChar char="•"/>
            </a:pPr>
            <a:r>
              <a:rPr lang="fr" sz="2400" b="0" i="0" u="none" strike="noStrike">
                <a:highlight>
                  <a:srgbClr val="000000">
                    <a:alpha val="0"/>
                  </a:srgbClr>
                </a:highlight>
                <a:latin typeface="Gill Sans MT"/>
              </a:rPr>
              <a:t>Quels sont les processus logiques à utiliser ?</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35081" y="3429000"/>
            <a:ext cx="2041991" cy="1792076"/>
          </a:xfrm>
          <a:prstGeom prst="rect">
            <a:avLst/>
          </a:prstGeom>
        </p:spPr>
      </p:pic>
    </p:spTree>
    <p:extLst>
      <p:ext uri="{BB962C8B-B14F-4D97-AF65-F5344CB8AC3E}">
        <p14:creationId xmlns:p14="http://schemas.microsoft.com/office/powerpoint/2010/main" val="1781904771"/>
      </p:ext>
    </p:extLst>
  </p:cSld>
  <p:clrMapOvr>
    <a:masterClrMapping/>
  </p:clrMapOvr>
  <p:transition/>
  <p:timing/>
</p:sld>
</file>

<file path=ppt/tags/tag1.xml><?xml version="1.0" encoding="utf-8"?>
<p:tagLst xmlns:p="http://schemas.openxmlformats.org/presentationml/2006/main">
  <p:tag name="AS_NET" val="3.1.12"/>
  <p:tag name="AS_OS" val="Unix 5.4.95.42"/>
  <p:tag name="AS_RELEASE_DATE" val="2020.03.14"/>
  <p:tag name="AS_TITLE" val="Aspose.Slides for .NET Standard 2.0"/>
  <p:tag name="AS_VERSION" val="20.3"/>
</p:tagLst>
</file>

<file path=ppt/theme/theme1.xml><?xml version="1.0" encoding="utf-8"?>
<a:theme xmlns:r="http://schemas.openxmlformats.org/officeDocument/2006/relationships"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On-screen Show (4:3)</PresentationFormat>
  <Paragraphs>167</Paragraphs>
  <Slides>37</Slides>
  <Notes>36</Notes>
  <TotalTime>27305</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37</vt:i4>
      </vt:variant>
    </vt:vector>
  </HeadingPairs>
  <TitlesOfParts>
    <vt:vector baseType="lpstr" size="45">
      <vt:lpstr>Arial</vt:lpstr>
      <vt:lpstr>Calibri Light</vt:lpstr>
      <vt:lpstr>Calibri</vt:lpstr>
      <vt:lpstr>Gill Sans MT</vt:lpstr>
      <vt:lpstr>Times New Roman</vt:lpstr>
      <vt:lpstr>Courier New</vt:lpstr>
      <vt:lpstr>Wingdings</vt:lpstr>
      <vt:lpstr>Office Theme</vt:lpstr>
      <vt:lpstr>Architecture de l'information</vt:lpstr>
      <vt:lpstr>Objectifs d'apprentissage</vt:lpstr>
      <vt:lpstr>Qu'est-ce que l'architecture de l'information (AI) ?</vt:lpstr>
      <vt:lpstr>Les architectures de l'information sont partout autour de nous.</vt:lpstr>
      <vt:lpstr>Les architectures de l'information sont partout autour de nous.</vt:lpstr>
      <vt:lpstr>L'architecture de l'information se compose de :</vt:lpstr>
      <vt:lpstr>AI = Fondation pour une bonne expérience utilisateur</vt:lpstr>
      <vt:lpstr>Résultats et définitions de l'AI</vt:lpstr>
      <vt:lpstr>L'organisation de l'information n'est pas la partie la plus difficile du processus.</vt:lpstr>
      <vt:lpstr>Sept étapes pour organiser le contenu Web.</vt:lpstr>
      <vt:lpstr>Étape 1 : Comprendre les objectifs du site Web.</vt:lpstr>
      <vt:lpstr>Étape 2 : Effectuer un inventaire du contenu.</vt:lpstr>
      <vt:lpstr>Étape 3 : Identifier les concepts.</vt:lpstr>
      <vt:lpstr>Étape 4 : Élaborer d'un projet de schéma d'organisation.</vt:lpstr>
      <vt:lpstr>Types de schémas d'organisation</vt:lpstr>
      <vt:lpstr>Alphabétique</vt:lpstr>
      <vt:lpstr>Géographique</vt:lpstr>
      <vt:lpstr>Format</vt:lpstr>
      <vt:lpstr>Type de tâche</vt:lpstr>
      <vt:lpstr>Public</vt:lpstr>
      <vt:lpstr>Sujet/Topic</vt:lpstr>
      <vt:lpstr>Étape 5 : Examiner avec les utilisateurs et les PME.</vt:lpstr>
      <vt:lpstr>Étape 6. Rassembler les ressources.</vt:lpstr>
      <vt:lpstr>Étape 7 : Regrouper et étiqueter le contenu.</vt:lpstr>
      <vt:lpstr>Outils d'aide à l'organisation du contenu</vt:lpstr>
      <vt:lpstr>Tri des cartes</vt:lpstr>
      <vt:lpstr>Qu'est-ce que le tri des cartes ?</vt:lpstr>
      <vt:lpstr>Types : Ouvert et fermé</vt:lpstr>
      <vt:lpstr>Outils pour le tri de cartes</vt:lpstr>
      <vt:lpstr>Diagrammes des affinités</vt:lpstr>
      <vt:lpstr>Que sont les diagrammes d'affinité ?</vt:lpstr>
      <vt:lpstr>Exemple de processus de diagramme d'affinité</vt:lpstr>
      <vt:lpstr>Exemple de processus de diagramme d'affinité (suite)</vt:lpstr>
      <vt:lpstr>Cartographie de l'esprit</vt:lpstr>
      <vt:lpstr>Qu'est-ce que la cartographie de l'esprit ?</vt:lpstr>
      <vt:lpstr>Cartographie de l'esprit hors ligne</vt:lpstr>
      <vt:lpstr>Outils en ligne gratuits pour la cartographie de l'esprit</vt:lpstr>
    </vt:vector>
  </TitlesOfParts>
  <LinksUpToDate>0</LinksUpToDate>
  <SharedDoc>0</SharedDoc>
  <HyperlinksChanged>0</HyperlinksChanged>
  <Application>Aspose.Slides for .NET</Application>
  <AppVersion>20.0300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Mark Beisser</dc:creator>
  <cp:lastModifiedBy>Sean Stewart</cp:lastModifiedBy>
  <cp:revision>167</cp:revision>
  <cp:lastPrinted>2017-09-28T16:15:54.000</cp:lastPrinted>
  <dcterms:created xsi:type="dcterms:W3CDTF">2017-04-07T16:58:38Z</dcterms:created>
  <dcterms:modified xsi:type="dcterms:W3CDTF">2021-08-26T08:36:02Z</dcterms:modified>
</cp:coreProperties>
</file>