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2"/>
  </p:notesMasterIdLst>
  <p:handoutMasterIdLst>
    <p:handoutMasterId r:id="rId33"/>
  </p:handoutMasterIdLst>
  <p:sldIdLst>
    <p:sldId id="258" r:id="rId2"/>
    <p:sldId id="259" r:id="rId3"/>
    <p:sldId id="260" r:id="rId4"/>
    <p:sldId id="261" r:id="rId5"/>
    <p:sldId id="262" r:id="rId6"/>
    <p:sldId id="263" r:id="rId7"/>
    <p:sldId id="264" r:id="rId8"/>
    <p:sldId id="265" r:id="rId9"/>
    <p:sldId id="266" r:id="rId10"/>
    <p:sldId id="267" r:id="rId11"/>
    <p:sldId id="268" r:id="rId12"/>
    <p:sldId id="28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60"/>
    <p:restoredTop sz="93842" autoAdjust="0"/>
  </p:normalViewPr>
  <p:slideViewPr>
    <p:cSldViewPr snapToGrid="0" snapToObjects="1">
      <p:cViewPr>
        <p:scale>
          <a:sx n="90" d="100"/>
          <a:sy n="90" d="100"/>
        </p:scale>
        <p:origin x="668" y="-388"/>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1" d="100"/>
          <a:sy n="81" d="100"/>
        </p:scale>
        <p:origin x="1194"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Stewart" userId="07670420a1da6ec3" providerId="LiveId" clId="{0CF52AC0-85CA-4DB6-88A7-32D0F163BF14}"/>
    <pc:docChg chg="undo redo custSel modSld modMainMaster">
      <pc:chgData name="Sean Stewart" userId="07670420a1da6ec3" providerId="LiveId" clId="{0CF52AC0-85CA-4DB6-88A7-32D0F163BF14}" dt="2021-07-12T21:42:30.158" v="29" actId="1076"/>
      <pc:docMkLst>
        <pc:docMk/>
      </pc:docMkLst>
      <pc:sldChg chg="modSp mod">
        <pc:chgData name="Sean Stewart" userId="07670420a1da6ec3" providerId="LiveId" clId="{0CF52AC0-85CA-4DB6-88A7-32D0F163BF14}" dt="2021-07-12T21:38:44.623" v="8" actId="1076"/>
        <pc:sldMkLst>
          <pc:docMk/>
          <pc:sldMk cId="0" sldId="261"/>
        </pc:sldMkLst>
        <pc:spChg chg="mod">
          <ac:chgData name="Sean Stewart" userId="07670420a1da6ec3" providerId="LiveId" clId="{0CF52AC0-85CA-4DB6-88A7-32D0F163BF14}" dt="2021-07-12T21:38:22.438" v="6" actId="948"/>
          <ac:spMkLst>
            <pc:docMk/>
            <pc:sldMk cId="0" sldId="261"/>
            <ac:spMk id="186" creationId="{00000000-0000-0000-0000-000000000000}"/>
          </ac:spMkLst>
        </pc:spChg>
        <pc:spChg chg="mod">
          <ac:chgData name="Sean Stewart" userId="07670420a1da6ec3" providerId="LiveId" clId="{0CF52AC0-85CA-4DB6-88A7-32D0F163BF14}" dt="2021-07-12T21:38:44.623" v="8" actId="1076"/>
          <ac:spMkLst>
            <pc:docMk/>
            <pc:sldMk cId="0" sldId="261"/>
            <ac:spMk id="187" creationId="{00000000-0000-0000-0000-000000000000}"/>
          </ac:spMkLst>
        </pc:spChg>
      </pc:sldChg>
      <pc:sldChg chg="modSp mod">
        <pc:chgData name="Sean Stewart" userId="07670420a1da6ec3" providerId="LiveId" clId="{0CF52AC0-85CA-4DB6-88A7-32D0F163BF14}" dt="2021-07-12T21:39:04.472" v="9" actId="1076"/>
        <pc:sldMkLst>
          <pc:docMk/>
          <pc:sldMk cId="3405396947" sldId="265"/>
        </pc:sldMkLst>
        <pc:spChg chg="mod">
          <ac:chgData name="Sean Stewart" userId="07670420a1da6ec3" providerId="LiveId" clId="{0CF52AC0-85CA-4DB6-88A7-32D0F163BF14}" dt="2021-07-12T21:39:04.472" v="9" actId="1076"/>
          <ac:spMkLst>
            <pc:docMk/>
            <pc:sldMk cId="3405396947" sldId="265"/>
            <ac:spMk id="208" creationId="{00000000-0000-0000-0000-000000000000}"/>
          </ac:spMkLst>
        </pc:spChg>
      </pc:sldChg>
      <pc:sldChg chg="modSp mod">
        <pc:chgData name="Sean Stewart" userId="07670420a1da6ec3" providerId="LiveId" clId="{0CF52AC0-85CA-4DB6-88A7-32D0F163BF14}" dt="2021-07-12T21:39:44.447" v="13" actId="1076"/>
        <pc:sldMkLst>
          <pc:docMk/>
          <pc:sldMk cId="1938957327" sldId="271"/>
        </pc:sldMkLst>
        <pc:spChg chg="mod">
          <ac:chgData name="Sean Stewart" userId="07670420a1da6ec3" providerId="LiveId" clId="{0CF52AC0-85CA-4DB6-88A7-32D0F163BF14}" dt="2021-07-12T21:39:44.447" v="13" actId="1076"/>
          <ac:spMkLst>
            <pc:docMk/>
            <pc:sldMk cId="1938957327" sldId="271"/>
            <ac:spMk id="250" creationId="{00000000-0000-0000-0000-000000000000}"/>
          </ac:spMkLst>
        </pc:spChg>
      </pc:sldChg>
      <pc:sldChg chg="modSp mod">
        <pc:chgData name="Sean Stewart" userId="07670420a1da6ec3" providerId="LiveId" clId="{0CF52AC0-85CA-4DB6-88A7-32D0F163BF14}" dt="2021-07-12T21:40:09.448" v="15" actId="1076"/>
        <pc:sldMkLst>
          <pc:docMk/>
          <pc:sldMk cId="0" sldId="272"/>
        </pc:sldMkLst>
        <pc:spChg chg="mod">
          <ac:chgData name="Sean Stewart" userId="07670420a1da6ec3" providerId="LiveId" clId="{0CF52AC0-85CA-4DB6-88A7-32D0F163BF14}" dt="2021-07-12T21:40:05.966" v="14" actId="1076"/>
          <ac:spMkLst>
            <pc:docMk/>
            <pc:sldMk cId="0" sldId="272"/>
            <ac:spMk id="258" creationId="{00000000-0000-0000-0000-000000000000}"/>
          </ac:spMkLst>
        </pc:spChg>
        <pc:spChg chg="mod">
          <ac:chgData name="Sean Stewart" userId="07670420a1da6ec3" providerId="LiveId" clId="{0CF52AC0-85CA-4DB6-88A7-32D0F163BF14}" dt="2021-07-12T21:40:09.448" v="15" actId="1076"/>
          <ac:spMkLst>
            <pc:docMk/>
            <pc:sldMk cId="0" sldId="272"/>
            <ac:spMk id="260" creationId="{00000000-0000-0000-0000-000000000000}"/>
          </ac:spMkLst>
        </pc:spChg>
      </pc:sldChg>
      <pc:sldChg chg="modSp mod">
        <pc:chgData name="Sean Stewart" userId="07670420a1da6ec3" providerId="LiveId" clId="{0CF52AC0-85CA-4DB6-88A7-32D0F163BF14}" dt="2021-07-12T21:40:26.727" v="16" actId="1076"/>
        <pc:sldMkLst>
          <pc:docMk/>
          <pc:sldMk cId="618326662" sldId="274"/>
        </pc:sldMkLst>
        <pc:spChg chg="mod">
          <ac:chgData name="Sean Stewart" userId="07670420a1da6ec3" providerId="LiveId" clId="{0CF52AC0-85CA-4DB6-88A7-32D0F163BF14}" dt="2021-07-12T21:40:26.727" v="16" actId="1076"/>
          <ac:spMkLst>
            <pc:docMk/>
            <pc:sldMk cId="618326662" sldId="274"/>
            <ac:spMk id="266" creationId="{00000000-0000-0000-0000-000000000000}"/>
          </ac:spMkLst>
        </pc:spChg>
      </pc:sldChg>
      <pc:sldChg chg="modSp mod">
        <pc:chgData name="Sean Stewart" userId="07670420a1da6ec3" providerId="LiveId" clId="{0CF52AC0-85CA-4DB6-88A7-32D0F163BF14}" dt="2021-07-12T21:40:50.367" v="19" actId="1076"/>
        <pc:sldMkLst>
          <pc:docMk/>
          <pc:sldMk cId="0" sldId="276"/>
        </pc:sldMkLst>
        <pc:spChg chg="mod">
          <ac:chgData name="Sean Stewart" userId="07670420a1da6ec3" providerId="LiveId" clId="{0CF52AC0-85CA-4DB6-88A7-32D0F163BF14}" dt="2021-07-12T21:40:41.895" v="17" actId="1076"/>
          <ac:spMkLst>
            <pc:docMk/>
            <pc:sldMk cId="0" sldId="276"/>
            <ac:spMk id="2" creationId="{00000000-0000-0000-0000-000000000000}"/>
          </ac:spMkLst>
        </pc:spChg>
        <pc:spChg chg="mod">
          <ac:chgData name="Sean Stewart" userId="07670420a1da6ec3" providerId="LiveId" clId="{0CF52AC0-85CA-4DB6-88A7-32D0F163BF14}" dt="2021-07-12T21:40:50.367" v="19" actId="1076"/>
          <ac:spMkLst>
            <pc:docMk/>
            <pc:sldMk cId="0" sldId="276"/>
            <ac:spMk id="284" creationId="{00000000-0000-0000-0000-000000000000}"/>
          </ac:spMkLst>
        </pc:spChg>
        <pc:picChg chg="mod">
          <ac:chgData name="Sean Stewart" userId="07670420a1da6ec3" providerId="LiveId" clId="{0CF52AC0-85CA-4DB6-88A7-32D0F163BF14}" dt="2021-07-12T21:40:44.798" v="18" actId="1076"/>
          <ac:picMkLst>
            <pc:docMk/>
            <pc:sldMk cId="0" sldId="276"/>
            <ac:picMk id="283" creationId="{00000000-0000-0000-0000-000000000000}"/>
          </ac:picMkLst>
        </pc:picChg>
      </pc:sldChg>
      <pc:sldChg chg="modSp mod">
        <pc:chgData name="Sean Stewart" userId="07670420a1da6ec3" providerId="LiveId" clId="{0CF52AC0-85CA-4DB6-88A7-32D0F163BF14}" dt="2021-07-12T21:41:11.071" v="21" actId="1076"/>
        <pc:sldMkLst>
          <pc:docMk/>
          <pc:sldMk cId="0" sldId="278"/>
        </pc:sldMkLst>
        <pc:spChg chg="mod">
          <ac:chgData name="Sean Stewart" userId="07670420a1da6ec3" providerId="LiveId" clId="{0CF52AC0-85CA-4DB6-88A7-32D0F163BF14}" dt="2021-07-12T21:41:03.984" v="20" actId="1076"/>
          <ac:spMkLst>
            <pc:docMk/>
            <pc:sldMk cId="0" sldId="278"/>
            <ac:spMk id="299" creationId="{00000000-0000-0000-0000-000000000000}"/>
          </ac:spMkLst>
        </pc:spChg>
        <pc:spChg chg="mod">
          <ac:chgData name="Sean Stewart" userId="07670420a1da6ec3" providerId="LiveId" clId="{0CF52AC0-85CA-4DB6-88A7-32D0F163BF14}" dt="2021-07-12T21:41:11.071" v="21" actId="1076"/>
          <ac:spMkLst>
            <pc:docMk/>
            <pc:sldMk cId="0" sldId="278"/>
            <ac:spMk id="301" creationId="{00000000-0000-0000-0000-000000000000}"/>
          </ac:spMkLst>
        </pc:spChg>
      </pc:sldChg>
      <pc:sldChg chg="modSp mod">
        <pc:chgData name="Sean Stewart" userId="07670420a1da6ec3" providerId="LiveId" clId="{0CF52AC0-85CA-4DB6-88A7-32D0F163BF14}" dt="2021-07-12T21:42:10.583" v="27" actId="1076"/>
        <pc:sldMkLst>
          <pc:docMk/>
          <pc:sldMk cId="413078991" sldId="282"/>
        </pc:sldMkLst>
        <pc:spChg chg="mod">
          <ac:chgData name="Sean Stewart" userId="07670420a1da6ec3" providerId="LiveId" clId="{0CF52AC0-85CA-4DB6-88A7-32D0F163BF14}" dt="2021-07-12T21:42:10.583" v="27" actId="1076"/>
          <ac:spMkLst>
            <pc:docMk/>
            <pc:sldMk cId="413078991" sldId="282"/>
            <ac:spMk id="3" creationId="{00000000-0000-0000-0000-000000000000}"/>
          </ac:spMkLst>
        </pc:spChg>
        <pc:spChg chg="mod">
          <ac:chgData name="Sean Stewart" userId="07670420a1da6ec3" providerId="LiveId" clId="{0CF52AC0-85CA-4DB6-88A7-32D0F163BF14}" dt="2021-07-12T21:42:00.021" v="25" actId="1076"/>
          <ac:spMkLst>
            <pc:docMk/>
            <pc:sldMk cId="413078991" sldId="282"/>
            <ac:spMk id="4" creationId="{00000000-0000-0000-0000-000000000000}"/>
          </ac:spMkLst>
        </pc:spChg>
      </pc:sldChg>
      <pc:sldChg chg="modSp mod">
        <pc:chgData name="Sean Stewart" userId="07670420a1da6ec3" providerId="LiveId" clId="{0CF52AC0-85CA-4DB6-88A7-32D0F163BF14}" dt="2021-07-12T21:42:22.312" v="28" actId="1076"/>
        <pc:sldMkLst>
          <pc:docMk/>
          <pc:sldMk cId="602899856" sldId="284"/>
        </pc:sldMkLst>
        <pc:spChg chg="mod">
          <ac:chgData name="Sean Stewart" userId="07670420a1da6ec3" providerId="LiveId" clId="{0CF52AC0-85CA-4DB6-88A7-32D0F163BF14}" dt="2021-07-12T21:42:22.312" v="28" actId="1076"/>
          <ac:spMkLst>
            <pc:docMk/>
            <pc:sldMk cId="602899856" sldId="284"/>
            <ac:spMk id="3" creationId="{00000000-0000-0000-0000-000000000000}"/>
          </ac:spMkLst>
        </pc:spChg>
      </pc:sldChg>
      <pc:sldChg chg="modSp mod">
        <pc:chgData name="Sean Stewart" userId="07670420a1da6ec3" providerId="LiveId" clId="{0CF52AC0-85CA-4DB6-88A7-32D0F163BF14}" dt="2021-07-12T21:42:30.158" v="29" actId="1076"/>
        <pc:sldMkLst>
          <pc:docMk/>
          <pc:sldMk cId="1790020063" sldId="285"/>
        </pc:sldMkLst>
        <pc:spChg chg="mod">
          <ac:chgData name="Sean Stewart" userId="07670420a1da6ec3" providerId="LiveId" clId="{0CF52AC0-85CA-4DB6-88A7-32D0F163BF14}" dt="2021-07-12T21:42:30.158" v="29" actId="1076"/>
          <ac:spMkLst>
            <pc:docMk/>
            <pc:sldMk cId="1790020063" sldId="285"/>
            <ac:spMk id="3" creationId="{00000000-0000-0000-0000-000000000000}"/>
          </ac:spMkLst>
        </pc:spChg>
      </pc:sldChg>
      <pc:sldChg chg="modSp mod">
        <pc:chgData name="Sean Stewart" userId="07670420a1da6ec3" providerId="LiveId" clId="{0CF52AC0-85CA-4DB6-88A7-32D0F163BF14}" dt="2021-07-12T21:39:28.095" v="12" actId="1076"/>
        <pc:sldMkLst>
          <pc:docMk/>
          <pc:sldMk cId="2593117035" sldId="289"/>
        </pc:sldMkLst>
        <pc:spChg chg="mod">
          <ac:chgData name="Sean Stewart" userId="07670420a1da6ec3" providerId="LiveId" clId="{0CF52AC0-85CA-4DB6-88A7-32D0F163BF14}" dt="2021-07-12T21:39:18.864" v="10" actId="1076"/>
          <ac:spMkLst>
            <pc:docMk/>
            <pc:sldMk cId="2593117035" sldId="289"/>
            <ac:spMk id="5" creationId="{00000000-0000-0000-0000-000000000000}"/>
          </ac:spMkLst>
        </pc:spChg>
        <pc:spChg chg="mod">
          <ac:chgData name="Sean Stewart" userId="07670420a1da6ec3" providerId="LiveId" clId="{0CF52AC0-85CA-4DB6-88A7-32D0F163BF14}" dt="2021-07-12T21:39:28.095" v="12" actId="1076"/>
          <ac:spMkLst>
            <pc:docMk/>
            <pc:sldMk cId="2593117035" sldId="289"/>
            <ac:spMk id="6" creationId="{00000000-0000-0000-0000-000000000000}"/>
          </ac:spMkLst>
        </pc:spChg>
      </pc:sldChg>
      <pc:sldMasterChg chg="modSp mod">
        <pc:chgData name="Sean Stewart" userId="07670420a1da6ec3" providerId="LiveId" clId="{0CF52AC0-85CA-4DB6-88A7-32D0F163BF14}" dt="2021-07-12T21:37:34.392" v="5" actId="1076"/>
        <pc:sldMasterMkLst>
          <pc:docMk/>
          <pc:sldMasterMk cId="106876316" sldId="2147483660"/>
        </pc:sldMasterMkLst>
        <pc:spChg chg="mod">
          <ac:chgData name="Sean Stewart" userId="07670420a1da6ec3" providerId="LiveId" clId="{0CF52AC0-85CA-4DB6-88A7-32D0F163BF14}" dt="2021-07-12T21:37:34.392" v="5" actId="1076"/>
          <ac:spMkLst>
            <pc:docMk/>
            <pc:sldMasterMk cId="106876316" sldId="2147483660"/>
            <ac:spMk id="1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16C4F4BE-A3E9-45E8-A782-08611F43422C}" type="datetimeFigureOut">
              <a:rPr lang="en-US" smtClean="0"/>
              <a:t>7/12/2021</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8C24F55F-1991-4EAC-92A3-90F73B10CF0D}" type="slidenum">
              <a:rPr lang="en-US" smtClean="0"/>
              <a:t>‹#›</a:t>
            </a:fld>
            <a:endParaRPr lang="en-US"/>
          </a:p>
        </p:txBody>
      </p:sp>
    </p:spTree>
    <p:extLst>
      <p:ext uri="{BB962C8B-B14F-4D97-AF65-F5344CB8AC3E}">
        <p14:creationId xmlns:p14="http://schemas.microsoft.com/office/powerpoint/2010/main" val="3317706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E59C1C09-BB01-4FBD-A361-FFAD78349034}" type="datetimeFigureOut">
              <a:rPr lang="en-US" smtClean="0"/>
              <a:t>7/12/2021</a:t>
            </a:fld>
            <a:endParaRPr lang="en-US"/>
          </a:p>
        </p:txBody>
      </p:sp>
      <p:sp>
        <p:nvSpPr>
          <p:cNvPr id="4" name="Slide Image Placeholder 3"/>
          <p:cNvSpPr>
            <a:spLocks noGrp="1" noRot="1" noChangeAspect="1"/>
          </p:cNvSpPr>
          <p:nvPr>
            <p:ph type="sldImg" idx="2"/>
          </p:nvPr>
        </p:nvSpPr>
        <p:spPr>
          <a:xfrm>
            <a:off x="13509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78A27916-B13C-40E2-BB15-8BB42AEE5592}" type="slidenum">
              <a:rPr lang="en-US" smtClean="0"/>
              <a:t>‹#›</a:t>
            </a:fld>
            <a:endParaRPr lang="en-US"/>
          </a:p>
        </p:txBody>
      </p:sp>
    </p:spTree>
    <p:extLst>
      <p:ext uri="{BB962C8B-B14F-4D97-AF65-F5344CB8AC3E}">
        <p14:creationId xmlns:p14="http://schemas.microsoft.com/office/powerpoint/2010/main" val="215999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8181" y="4473892"/>
            <a:ext cx="5505450" cy="3660457"/>
          </a:xfrm>
          <a:prstGeom prst="rect">
            <a:avLst/>
          </a:prstGeom>
        </p:spPr>
        <p:txBody>
          <a:bodyPr lIns="91425" tIns="91425" rIns="91425" bIns="91425" anchor="t" anchorCtr="0">
            <a:noAutofit/>
          </a:bodyPr>
          <a:lstStyle/>
          <a:p>
            <a:pPr lvl="0">
              <a:spcBef>
                <a:spcPts val="0"/>
              </a:spcBef>
              <a:buNone/>
            </a:pPr>
            <a:endParaRPr dirty="0"/>
          </a:p>
        </p:txBody>
      </p:sp>
      <p:sp>
        <p:nvSpPr>
          <p:cNvPr id="171" name="Shape 171"/>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57083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1" name="Shape 221"/>
          <p:cNvSpPr txBox="1">
            <a:spLocks noGrp="1"/>
          </p:cNvSpPr>
          <p:nvPr>
            <p:ph type="body" idx="1"/>
          </p:nvPr>
        </p:nvSpPr>
        <p:spPr>
          <a:xfrm>
            <a:off x="688181" y="4473892"/>
            <a:ext cx="5505450" cy="3660457"/>
          </a:xfrm>
          <a:prstGeom prst="rect">
            <a:avLst/>
          </a:prstGeom>
          <a:noFill/>
          <a:ln>
            <a:noFill/>
          </a:ln>
        </p:spPr>
        <p:txBody>
          <a:bodyPr lIns="92425" tIns="46200" rIns="92425" bIns="46200" anchor="t" anchorCtr="0">
            <a:noAutofit/>
          </a:bodyPr>
          <a:lstStyle/>
          <a:p>
            <a:pPr lvl="0" rtl="0">
              <a:lnSpc>
                <a:spcPct val="115000"/>
              </a:lnSpc>
              <a:spcBef>
                <a:spcPts val="0"/>
              </a:spcBef>
              <a:buClr>
                <a:schemeClr val="dk1"/>
              </a:buClr>
              <a:buSzPct val="91666"/>
              <a:buFont typeface="Arial"/>
              <a:buNone/>
            </a:pPr>
            <a:r>
              <a:rPr lang="en-US" dirty="0">
                <a:solidFill>
                  <a:srgbClr val="171616"/>
                </a:solidFill>
                <a:latin typeface="Arial"/>
                <a:ea typeface="Arial"/>
                <a:cs typeface="Arial"/>
                <a:sym typeface="Arial"/>
              </a:rPr>
              <a:t>• </a:t>
            </a:r>
            <a:r>
              <a:rPr lang="en-US" dirty="0">
                <a:solidFill>
                  <a:srgbClr val="171616"/>
                </a:solidFill>
              </a:rPr>
              <a:t>Use recognized survey platforms (e.g. </a:t>
            </a:r>
            <a:r>
              <a:rPr lang="en-US" dirty="0" err="1">
                <a:solidFill>
                  <a:srgbClr val="171616"/>
                </a:solidFill>
              </a:rPr>
              <a:t>SurveyMonkey</a:t>
            </a:r>
            <a:r>
              <a:rPr lang="en-US" dirty="0">
                <a:solidFill>
                  <a:srgbClr val="171616"/>
                </a:solidFill>
              </a:rPr>
              <a:t>, Google Forms, etc.) - this will depend on the target population for the survey</a:t>
            </a:r>
          </a:p>
          <a:p>
            <a:pPr lvl="0" rtl="0">
              <a:lnSpc>
                <a:spcPct val="115000"/>
              </a:lnSpc>
              <a:spcBef>
                <a:spcPts val="0"/>
              </a:spcBef>
              <a:buClr>
                <a:schemeClr val="dk1"/>
              </a:buClr>
              <a:buSzPct val="91666"/>
              <a:buFont typeface="Arial"/>
              <a:buNone/>
            </a:pPr>
            <a:r>
              <a:rPr lang="en-US" dirty="0">
                <a:latin typeface="Arial"/>
                <a:ea typeface="Arial"/>
                <a:cs typeface="Arial"/>
                <a:sym typeface="Arial"/>
              </a:rPr>
              <a:t>• </a:t>
            </a:r>
            <a:r>
              <a:rPr lang="en-US" dirty="0"/>
              <a:t>Pretest the questions - it is critical to make sure that the questions are understood by participants</a:t>
            </a:r>
          </a:p>
          <a:p>
            <a:pPr lvl="0" rtl="0">
              <a:lnSpc>
                <a:spcPct val="115000"/>
              </a:lnSpc>
              <a:spcBef>
                <a:spcPts val="0"/>
              </a:spcBef>
              <a:buClr>
                <a:schemeClr val="dk1"/>
              </a:buClr>
              <a:buSzPct val="91666"/>
              <a:buFont typeface="Arial"/>
              <a:buNone/>
            </a:pPr>
            <a:r>
              <a:rPr lang="en-US" dirty="0">
                <a:latin typeface="Arial"/>
                <a:ea typeface="Arial"/>
                <a:cs typeface="Arial"/>
                <a:sym typeface="Arial"/>
              </a:rPr>
              <a:t>• </a:t>
            </a:r>
            <a:r>
              <a:rPr lang="en-US" dirty="0"/>
              <a:t>Use multiple strategies to increase response rates - for example, develop a blog entry, send reminder emails, etc.</a:t>
            </a:r>
          </a:p>
        </p:txBody>
      </p:sp>
      <p:sp>
        <p:nvSpPr>
          <p:cNvPr id="222" name="Shape 222"/>
          <p:cNvSpPr txBox="1">
            <a:spLocks noGrp="1"/>
          </p:cNvSpPr>
          <p:nvPr>
            <p:ph type="sldNum" idx="12"/>
          </p:nvPr>
        </p:nvSpPr>
        <p:spPr>
          <a:xfrm>
            <a:off x="3898101" y="8829967"/>
            <a:ext cx="2982118" cy="466433"/>
          </a:xfrm>
          <a:prstGeom prst="rect">
            <a:avLst/>
          </a:prstGeom>
          <a:noFill/>
          <a:ln>
            <a:noFill/>
          </a:ln>
        </p:spPr>
        <p:txBody>
          <a:bodyPr lIns="92425" tIns="46200" rIns="92425" bIns="462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83041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rtl="0">
              <a:lnSpc>
                <a:spcPct val="115000"/>
              </a:lnSpc>
              <a:spcBef>
                <a:spcPts val="0"/>
              </a:spcBef>
              <a:buClr>
                <a:srgbClr val="000000"/>
              </a:buClr>
              <a:buSzPct val="91666"/>
              <a:buFont typeface="Arial"/>
              <a:buNone/>
            </a:pPr>
            <a:r>
              <a:rPr lang="en-US" dirty="0">
                <a:solidFill>
                  <a:srgbClr val="000000"/>
                </a:solidFill>
              </a:rPr>
              <a:t>Response rate - Often researchers cannot know exactly how many people receive the survey announcement.  As a result, the actual response rate is unknown.</a:t>
            </a:r>
          </a:p>
          <a:p>
            <a:pPr lvl="0" rtl="0">
              <a:lnSpc>
                <a:spcPct val="115000"/>
              </a:lnSpc>
              <a:spcBef>
                <a:spcPts val="0"/>
              </a:spcBef>
              <a:buClr>
                <a:srgbClr val="000000"/>
              </a:buClr>
              <a:buSzPct val="91666"/>
              <a:buFont typeface="Arial"/>
              <a:buNone/>
            </a:pPr>
            <a:endParaRPr lang="en-US" dirty="0">
              <a:solidFill>
                <a:srgbClr val="000000"/>
              </a:solidFill>
            </a:endParaRPr>
          </a:p>
          <a:p>
            <a:pPr lvl="0" rtl="0">
              <a:lnSpc>
                <a:spcPct val="115000"/>
              </a:lnSpc>
              <a:spcBef>
                <a:spcPts val="0"/>
              </a:spcBef>
              <a:buClr>
                <a:srgbClr val="000000"/>
              </a:buClr>
              <a:buSzPct val="91666"/>
              <a:buFont typeface="Arial"/>
              <a:buNone/>
            </a:pPr>
            <a:r>
              <a:rPr lang="en-US" dirty="0">
                <a:solidFill>
                  <a:srgbClr val="000000"/>
                </a:solidFill>
              </a:rPr>
              <a:t>Such limitations could potentially result in a biased sample and</a:t>
            </a:r>
            <a:r>
              <a:rPr lang="en-US" baseline="0" dirty="0">
                <a:solidFill>
                  <a:srgbClr val="000000"/>
                </a:solidFill>
              </a:rPr>
              <a:t> </a:t>
            </a:r>
            <a:r>
              <a:rPr lang="en-US" dirty="0">
                <a:solidFill>
                  <a:srgbClr val="000000"/>
                </a:solidFill>
              </a:rPr>
              <a:t>consequently lead to low data quality.</a:t>
            </a:r>
          </a:p>
          <a:p>
            <a:endParaRPr lang="en-US" dirty="0"/>
          </a:p>
        </p:txBody>
      </p:sp>
      <p:sp>
        <p:nvSpPr>
          <p:cNvPr id="4" name="Slide Number Placeholder 3"/>
          <p:cNvSpPr>
            <a:spLocks noGrp="1"/>
          </p:cNvSpPr>
          <p:nvPr>
            <p:ph type="sldNum" sz="quarter" idx="10"/>
          </p:nvPr>
        </p:nvSpPr>
        <p:spPr/>
        <p:txBody>
          <a:bodyPr/>
          <a:lstStyle/>
          <a:p>
            <a:fld id="{78A27916-B13C-40E2-BB15-8BB42AEE5592}" type="slidenum">
              <a:rPr lang="en-US" smtClean="0"/>
              <a:t>12</a:t>
            </a:fld>
            <a:endParaRPr lang="en-US"/>
          </a:p>
        </p:txBody>
      </p:sp>
    </p:spTree>
    <p:extLst>
      <p:ext uri="{BB962C8B-B14F-4D97-AF65-F5344CB8AC3E}">
        <p14:creationId xmlns:p14="http://schemas.microsoft.com/office/powerpoint/2010/main" val="3938948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6" name="Shape 246"/>
          <p:cNvSpPr txBox="1">
            <a:spLocks noGrp="1"/>
          </p:cNvSpPr>
          <p:nvPr>
            <p:ph type="body" idx="1"/>
          </p:nvPr>
        </p:nvSpPr>
        <p:spPr>
          <a:xfrm>
            <a:off x="688181" y="4473892"/>
            <a:ext cx="5505450" cy="3660457"/>
          </a:xfrm>
          <a:prstGeom prst="rect">
            <a:avLst/>
          </a:prstGeom>
          <a:noFill/>
          <a:ln>
            <a:noFill/>
          </a:ln>
        </p:spPr>
        <p:txBody>
          <a:bodyPr lIns="92425" tIns="46200" rIns="92425" bIns="46200" anchor="t" anchorCtr="0">
            <a:noAutofit/>
          </a:bodyPr>
          <a:lstStyle/>
          <a:p>
            <a:pPr marL="0" marR="0" lvl="0" indent="0" algn="l" rtl="0">
              <a:spcBef>
                <a:spcPts val="0"/>
              </a:spcBef>
              <a:buClr>
                <a:schemeClr val="dk1"/>
              </a:buClr>
              <a:buSzPct val="25000"/>
              <a:buFont typeface="Calibri"/>
              <a:buNone/>
            </a:pPr>
            <a:endParaRPr sz="1200" b="0" i="0" u="none" strike="noStrike" cap="none" dirty="0">
              <a:solidFill>
                <a:schemeClr val="dk1"/>
              </a:solidFill>
              <a:latin typeface="Calibri"/>
              <a:ea typeface="Calibri"/>
              <a:cs typeface="Calibri"/>
              <a:sym typeface="Calibri"/>
            </a:endParaRPr>
          </a:p>
        </p:txBody>
      </p:sp>
      <p:sp>
        <p:nvSpPr>
          <p:cNvPr id="247" name="Shape 247"/>
          <p:cNvSpPr txBox="1">
            <a:spLocks noGrp="1"/>
          </p:cNvSpPr>
          <p:nvPr>
            <p:ph type="sldNum" idx="12"/>
          </p:nvPr>
        </p:nvSpPr>
        <p:spPr>
          <a:xfrm>
            <a:off x="3898101" y="8829967"/>
            <a:ext cx="2982118" cy="466433"/>
          </a:xfrm>
          <a:prstGeom prst="rect">
            <a:avLst/>
          </a:prstGeom>
          <a:noFill/>
          <a:ln>
            <a:noFill/>
          </a:ln>
        </p:spPr>
        <p:txBody>
          <a:bodyPr lIns="92425" tIns="46200" rIns="92425" bIns="462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60627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6" name="Shape 246"/>
          <p:cNvSpPr txBox="1">
            <a:spLocks noGrp="1"/>
          </p:cNvSpPr>
          <p:nvPr>
            <p:ph type="body" idx="1"/>
          </p:nvPr>
        </p:nvSpPr>
        <p:spPr>
          <a:xfrm>
            <a:off x="688181" y="4473892"/>
            <a:ext cx="5505450" cy="3660457"/>
          </a:xfrm>
          <a:prstGeom prst="rect">
            <a:avLst/>
          </a:prstGeom>
          <a:noFill/>
          <a:ln>
            <a:noFill/>
          </a:ln>
        </p:spPr>
        <p:txBody>
          <a:bodyPr lIns="92425" tIns="46200" rIns="92425" bIns="46200" anchor="t" anchorCtr="0">
            <a:noAutofit/>
          </a:bodyPr>
          <a:lstStyle/>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Choose a qualified interviewer. Look for someone who is friendly and a good listener, understands local customs, and inspires confidence and trust.</a:t>
            </a:r>
          </a:p>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Identify suitable key informants. Make sure key informants have a good understanding of the issue that the researchers want to explore</a:t>
            </a:r>
          </a:p>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Include primarily open-ended questions in the interview. Develop an interview guide well in advance of the interview to ensure that all areas of interest are covered.</a:t>
            </a:r>
          </a:p>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Hold the interview in a comfortable location. Try to put the respondent at ease.</a:t>
            </a:r>
          </a:p>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Record and transcribe the interviews. Be sure to ask the respondents for permission to record their interviews.</a:t>
            </a:r>
          </a:p>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Let the respondent do most of the talking. Interviewers should be active listeners and show interest in the respondents’ opinions</a:t>
            </a:r>
          </a:p>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Take measures to reduce bias in the interviews. Encourage interviewers to avoid judgmental tones and leading questions</a:t>
            </a:r>
          </a:p>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After the interviews, review the notes. If the interviewer did not understand something, be sure to contact the respondent for clarification</a:t>
            </a:r>
            <a:endParaRPr sz="1200" b="0" i="0" u="none" strike="noStrike" cap="none" dirty="0">
              <a:solidFill>
                <a:schemeClr val="dk1"/>
              </a:solidFill>
              <a:latin typeface="Calibri"/>
              <a:ea typeface="Calibri"/>
              <a:cs typeface="Calibri"/>
              <a:sym typeface="Calibri"/>
            </a:endParaRPr>
          </a:p>
        </p:txBody>
      </p:sp>
      <p:sp>
        <p:nvSpPr>
          <p:cNvPr id="247" name="Shape 247"/>
          <p:cNvSpPr txBox="1">
            <a:spLocks noGrp="1"/>
          </p:cNvSpPr>
          <p:nvPr>
            <p:ph type="sldNum" idx="12"/>
          </p:nvPr>
        </p:nvSpPr>
        <p:spPr>
          <a:xfrm>
            <a:off x="3898101" y="8829967"/>
            <a:ext cx="2982118" cy="466433"/>
          </a:xfrm>
          <a:prstGeom prst="rect">
            <a:avLst/>
          </a:prstGeom>
          <a:noFill/>
          <a:ln>
            <a:noFill/>
          </a:ln>
        </p:spPr>
        <p:txBody>
          <a:bodyPr lIns="92425" tIns="46200" rIns="92425" bIns="462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13224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53" name="Shape 253"/>
          <p:cNvSpPr txBox="1">
            <a:spLocks noGrp="1"/>
          </p:cNvSpPr>
          <p:nvPr>
            <p:ph type="body" idx="1"/>
          </p:nvPr>
        </p:nvSpPr>
        <p:spPr>
          <a:xfrm>
            <a:off x="688181" y="4473892"/>
            <a:ext cx="5505450" cy="3660457"/>
          </a:xfrm>
          <a:prstGeom prst="rect">
            <a:avLst/>
          </a:prstGeom>
          <a:noFill/>
          <a:ln>
            <a:noFill/>
          </a:ln>
        </p:spPr>
        <p:txBody>
          <a:bodyPr lIns="92425" tIns="46200" rIns="92425" bIns="46200" anchor="t" anchorCtr="0">
            <a:noAutofit/>
          </a:bodyPr>
          <a:lstStyle/>
          <a:p>
            <a:pPr marL="0" marR="0" lvl="0" indent="0" algn="l" rtl="0">
              <a:spcBef>
                <a:spcPts val="0"/>
              </a:spcBef>
              <a:buClr>
                <a:schemeClr val="dk1"/>
              </a:buClr>
              <a:buSzPct val="25000"/>
              <a:buFont typeface="Calibri"/>
              <a:buNone/>
            </a:pPr>
            <a:endParaRPr sz="1200" b="0" i="0" u="none" strike="noStrike" cap="none" dirty="0">
              <a:solidFill>
                <a:schemeClr val="dk1"/>
              </a:solidFill>
              <a:latin typeface="Calibri"/>
              <a:ea typeface="Calibri"/>
              <a:cs typeface="Calibri"/>
              <a:sym typeface="Calibri"/>
            </a:endParaRPr>
          </a:p>
        </p:txBody>
      </p:sp>
      <p:sp>
        <p:nvSpPr>
          <p:cNvPr id="254" name="Shape 254"/>
          <p:cNvSpPr txBox="1">
            <a:spLocks noGrp="1"/>
          </p:cNvSpPr>
          <p:nvPr>
            <p:ph type="sldNum" idx="12"/>
          </p:nvPr>
        </p:nvSpPr>
        <p:spPr>
          <a:xfrm>
            <a:off x="3898101" y="8829967"/>
            <a:ext cx="2982118" cy="466433"/>
          </a:xfrm>
          <a:prstGeom prst="rect">
            <a:avLst/>
          </a:prstGeom>
          <a:noFill/>
          <a:ln>
            <a:noFill/>
          </a:ln>
        </p:spPr>
        <p:txBody>
          <a:bodyPr lIns="92425" tIns="46200" rIns="92425" bIns="462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251816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8181" y="4473892"/>
            <a:ext cx="5505450" cy="3660457"/>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263" name="Shape 263"/>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431531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8181" y="4473892"/>
            <a:ext cx="5505450" cy="3660457"/>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Carefully consider the composition of your FGD. Most focus group discussions include participants who have common characteristics, related to the topic of study (for example, health officials). However, researchers may choose to include a more diverse group in the FGD, depending on research goals. While a homogeneous group may encourage participants to contribute to the conversation, as they may feel that they are talking among their peers, it may be important to contrast viewpoints from different sectors of the population. </a:t>
            </a:r>
          </a:p>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Keep the group size to 8 to10 participants. In most cases, this size is enough to stimulate discussion among participants while still being manageable for the moderator.</a:t>
            </a:r>
          </a:p>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Try to keep the time to less than two hours. Most FGDs are between one to two hours. If longer, consider giving participants a break.</a:t>
            </a:r>
          </a:p>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Have a trained moderator. It is crucial that FGD moderators are adequately trained, as their skills in phrasing questions can affect responses and skew results. This can help the discussion remain on-topic. Assistant moderators can take notes and keep track of time.</a:t>
            </a:r>
          </a:p>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Hold FGDs at the community level. In order to make sure that invited participants can attend, hold the FGDs where most participants are co-located. The venue should be neutral, private, free from distractions, and easily accessible. </a:t>
            </a:r>
          </a:p>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Make</a:t>
            </a:r>
            <a:r>
              <a:rPr lang="en-US" sz="1200" b="0" i="0" u="none" strike="noStrike" cap="none" baseline="0" dirty="0">
                <a:solidFill>
                  <a:schemeClr val="dk1"/>
                </a:solidFill>
                <a:latin typeface="Calibri"/>
                <a:ea typeface="Calibri"/>
                <a:cs typeface="Calibri"/>
                <a:sym typeface="Calibri"/>
              </a:rPr>
              <a:t> sure the facilitator is </a:t>
            </a:r>
            <a:r>
              <a:rPr lang="en-US" sz="1200" b="0" i="0" u="none" strike="noStrike" cap="none" dirty="0">
                <a:solidFill>
                  <a:schemeClr val="dk1"/>
                </a:solidFill>
                <a:latin typeface="Calibri"/>
                <a:ea typeface="Calibri"/>
                <a:cs typeface="Calibri"/>
                <a:sym typeface="Calibri"/>
              </a:rPr>
              <a:t>familiar with the questions beforehand. The FGD moderator should practice questions out loud, know the purpose of each question, and know how much time to spend on each question. Do not stray from the facilitation guide.</a:t>
            </a:r>
          </a:p>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Avoid leading questions. Instead, try value-neutral and information-seeking questions. For example, rather than asking, “Does poor quality data impede decision-making in your community?” instead ask, “Can you tell me more about the barriers to using health information for decision-making in your community?”</a:t>
            </a:r>
          </a:p>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Be comfortable with silence. Some participants may need additional time to consider the question, so do not rush participation.</a:t>
            </a:r>
          </a:p>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Probe for more information. When participants are not providing enough information, ask follow-up questions and try to solicit the information you need.</a:t>
            </a:r>
            <a:endParaRPr sz="1200" b="0" i="0" u="none" strike="noStrike" cap="none" dirty="0">
              <a:solidFill>
                <a:schemeClr val="dk1"/>
              </a:solidFill>
              <a:latin typeface="Calibri"/>
              <a:ea typeface="Calibri"/>
              <a:cs typeface="Calibri"/>
              <a:sym typeface="Calibri"/>
            </a:endParaRPr>
          </a:p>
        </p:txBody>
      </p:sp>
      <p:sp>
        <p:nvSpPr>
          <p:cNvPr id="263" name="Shape 263"/>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6406983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9" name="Shape 269"/>
          <p:cNvSpPr txBox="1">
            <a:spLocks noGrp="1"/>
          </p:cNvSpPr>
          <p:nvPr>
            <p:ph type="body" idx="1"/>
          </p:nvPr>
        </p:nvSpPr>
        <p:spPr>
          <a:xfrm>
            <a:off x="688181" y="4473892"/>
            <a:ext cx="5505450" cy="3660457"/>
          </a:xfrm>
          <a:prstGeom prst="rect">
            <a:avLst/>
          </a:prstGeom>
          <a:noFill/>
          <a:ln>
            <a:noFill/>
          </a:ln>
        </p:spPr>
        <p:txBody>
          <a:bodyPr lIns="92425" tIns="46200" rIns="92425" bIns="46200" anchor="t" anchorCtr="0">
            <a:noAutofit/>
          </a:bodyPr>
          <a:lstStyle/>
          <a:p>
            <a:pPr marL="0" marR="0" lvl="0" indent="0" algn="l" rtl="0">
              <a:spcBef>
                <a:spcPts val="0"/>
              </a:spcBef>
              <a:buClr>
                <a:schemeClr val="dk1"/>
              </a:buClr>
              <a:buSzPct val="25000"/>
              <a:buFont typeface="Calibri"/>
              <a:buNone/>
            </a:pPr>
            <a:endParaRPr sz="1200" b="0" i="0" u="none" strike="noStrike" cap="none" dirty="0">
              <a:solidFill>
                <a:schemeClr val="dk1"/>
              </a:solidFill>
              <a:latin typeface="Calibri"/>
              <a:ea typeface="Calibri"/>
              <a:cs typeface="Calibri"/>
              <a:sym typeface="Calibri"/>
            </a:endParaRPr>
          </a:p>
        </p:txBody>
      </p:sp>
      <p:sp>
        <p:nvSpPr>
          <p:cNvPr id="270" name="Shape 270"/>
          <p:cNvSpPr txBox="1">
            <a:spLocks noGrp="1"/>
          </p:cNvSpPr>
          <p:nvPr>
            <p:ph type="sldNum" idx="12"/>
          </p:nvPr>
        </p:nvSpPr>
        <p:spPr>
          <a:xfrm>
            <a:off x="3898101" y="8829967"/>
            <a:ext cx="2982118" cy="466433"/>
          </a:xfrm>
          <a:prstGeom prst="rect">
            <a:avLst/>
          </a:prstGeom>
          <a:noFill/>
          <a:ln>
            <a:noFill/>
          </a:ln>
        </p:spPr>
        <p:txBody>
          <a:bodyPr lIns="92425" tIns="46200" rIns="92425" bIns="462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634625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688181" y="4473892"/>
            <a:ext cx="5505450" cy="3660457"/>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dirty="0">
              <a:solidFill>
                <a:schemeClr val="dk1"/>
              </a:solidFill>
              <a:latin typeface="Calibri"/>
              <a:ea typeface="Calibri"/>
              <a:cs typeface="Calibri"/>
              <a:sym typeface="Calibri"/>
            </a:endParaRPr>
          </a:p>
        </p:txBody>
      </p:sp>
      <p:sp>
        <p:nvSpPr>
          <p:cNvPr id="279" name="Shape 279"/>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144153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688181" y="4473892"/>
            <a:ext cx="5505450" cy="3660457"/>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a:solidFill>
                <a:schemeClr val="dk1"/>
              </a:solidFill>
              <a:latin typeface="Calibri"/>
              <a:ea typeface="Calibri"/>
              <a:cs typeface="Calibri"/>
              <a:sym typeface="Calibri"/>
            </a:endParaRPr>
          </a:p>
        </p:txBody>
      </p:sp>
      <p:sp>
        <p:nvSpPr>
          <p:cNvPr id="287" name="Shape 287"/>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434292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A27916-B13C-40E2-BB15-8BB42AEE5592}" type="slidenum">
              <a:rPr lang="en-US" smtClean="0"/>
              <a:t>2</a:t>
            </a:fld>
            <a:endParaRPr lang="en-US"/>
          </a:p>
        </p:txBody>
      </p:sp>
    </p:spTree>
    <p:extLst>
      <p:ext uri="{BB962C8B-B14F-4D97-AF65-F5344CB8AC3E}">
        <p14:creationId xmlns:p14="http://schemas.microsoft.com/office/powerpoint/2010/main" val="36249885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txBox="1">
            <a:spLocks noGrp="1"/>
          </p:cNvSpPr>
          <p:nvPr>
            <p:ph type="body" idx="1"/>
          </p:nvPr>
        </p:nvSpPr>
        <p:spPr>
          <a:xfrm>
            <a:off x="688181" y="4473892"/>
            <a:ext cx="5505450" cy="3660457"/>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dirty="0">
              <a:solidFill>
                <a:schemeClr val="dk1"/>
              </a:solidFill>
              <a:latin typeface="Calibri"/>
              <a:ea typeface="Calibri"/>
              <a:cs typeface="Calibri"/>
              <a:sym typeface="Calibri"/>
            </a:endParaRPr>
          </a:p>
        </p:txBody>
      </p:sp>
      <p:sp>
        <p:nvSpPr>
          <p:cNvPr id="295" name="Shape 295"/>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926599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8181" y="4473892"/>
            <a:ext cx="5505450" cy="3660457"/>
          </a:xfrm>
          <a:prstGeom prst="rect">
            <a:avLst/>
          </a:prstGeom>
        </p:spPr>
        <p:txBody>
          <a:bodyPr lIns="91425" tIns="91425" rIns="91425" bIns="91425" anchor="t" anchorCtr="0">
            <a:noAutofit/>
          </a:bodyPr>
          <a:lstStyle/>
          <a:p>
            <a:pPr lvl="0">
              <a:spcBef>
                <a:spcPts val="0"/>
              </a:spcBef>
              <a:buNone/>
            </a:pPr>
            <a:r>
              <a:rPr lang="en-US" dirty="0"/>
              <a:t>The</a:t>
            </a:r>
            <a:r>
              <a:rPr lang="en-US" baseline="0" dirty="0"/>
              <a:t> findings that emerge from the KM Index can be used to identify potential opportunities for improvement in implementing KM and to develop an action plan to strengthen KM capacity.</a:t>
            </a:r>
            <a:endParaRPr lang="en-US" dirty="0"/>
          </a:p>
        </p:txBody>
      </p:sp>
      <p:sp>
        <p:nvSpPr>
          <p:cNvPr id="101" name="Shape 101"/>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97811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8181" y="4473892"/>
            <a:ext cx="5505600" cy="3660600"/>
          </a:xfrm>
          <a:prstGeom prst="rect">
            <a:avLst/>
          </a:prstGeom>
        </p:spPr>
        <p:txBody>
          <a:bodyPr lIns="91425" tIns="91425" rIns="91425" bIns="91425" anchor="t" anchorCtr="0">
            <a:noAutofit/>
          </a:bodyPr>
          <a:lstStyle/>
          <a:p>
            <a:pPr lvl="0">
              <a:spcBef>
                <a:spcPts val="0"/>
              </a:spcBef>
              <a:buNone/>
            </a:pPr>
            <a:r>
              <a:rPr lang="en-US" dirty="0"/>
              <a:t>Example KM Elements:</a:t>
            </a:r>
          </a:p>
          <a:p>
            <a:pPr marL="228600" lvl="0" indent="-228600">
              <a:spcBef>
                <a:spcPts val="0"/>
              </a:spcBef>
              <a:buAutoNum type="arabicPeriod"/>
            </a:pPr>
            <a:r>
              <a:rPr lang="en-US" baseline="0" dirty="0"/>
              <a:t>Organizational structure: Does your organization have a definition of KM? Does your organization have a KM strategy? </a:t>
            </a:r>
          </a:p>
          <a:p>
            <a:pPr marL="228600" lvl="0" indent="-228600">
              <a:spcBef>
                <a:spcPts val="0"/>
              </a:spcBef>
              <a:buAutoNum type="arabicPeriod"/>
            </a:pPr>
            <a:r>
              <a:rPr lang="en-US" baseline="0" dirty="0"/>
              <a:t>Learning opportunities: Do new staff receive an orientation? Do you offer internal training? Do staff have the opportunity to attend external training?</a:t>
            </a:r>
          </a:p>
          <a:p>
            <a:pPr marL="228600" lvl="0" indent="-228600">
              <a:spcBef>
                <a:spcPts val="0"/>
              </a:spcBef>
              <a:buAutoNum type="arabicPeriod"/>
            </a:pPr>
            <a:r>
              <a:rPr lang="en-US" baseline="0" dirty="0"/>
              <a:t>Internal KM culture: Are staff encouraged to seek out new ideas? Do employees receive incentives for sharing information?</a:t>
            </a:r>
          </a:p>
          <a:p>
            <a:pPr marL="228600" lvl="0" indent="-228600">
              <a:spcBef>
                <a:spcPts val="0"/>
              </a:spcBef>
              <a:buAutoNum type="arabicPeriod"/>
            </a:pPr>
            <a:r>
              <a:rPr lang="en-US" baseline="0" dirty="0"/>
              <a:t>KM for global health: Does your organization consistently seek out the latest technical guidelines? Are employees encouraged to join external professional associations?</a:t>
            </a:r>
          </a:p>
          <a:p>
            <a:pPr marL="0" lvl="0" indent="0">
              <a:spcBef>
                <a:spcPts val="0"/>
              </a:spcBef>
              <a:buNone/>
            </a:pPr>
            <a:endParaRPr lang="en-US" baseline="0" dirty="0"/>
          </a:p>
          <a:p>
            <a:pPr marL="0" lvl="0" indent="0">
              <a:spcBef>
                <a:spcPts val="0"/>
              </a:spcBef>
              <a:buNone/>
            </a:pPr>
            <a:r>
              <a:rPr lang="en-US" baseline="0" dirty="0"/>
              <a:t>KM Index Number:</a:t>
            </a:r>
          </a:p>
          <a:p>
            <a:pPr marL="0" lvl="0" indent="-69850">
              <a:lnSpc>
                <a:spcPct val="115000"/>
              </a:lnSpc>
              <a:spcBef>
                <a:spcPts val="0"/>
              </a:spcBef>
              <a:buClr>
                <a:srgbClr val="000000"/>
              </a:buClr>
              <a:buNone/>
            </a:pPr>
            <a:r>
              <a:rPr lang="en-US" sz="2000" dirty="0">
                <a:sym typeface="Arial"/>
              </a:rPr>
              <a:t>Based on the responses to the KM element questions, the facilitator will provide a 1 or 0 for each KM element under the domain. </a:t>
            </a:r>
          </a:p>
          <a:p>
            <a:pPr marL="730250" lvl="1" indent="-342900">
              <a:lnSpc>
                <a:spcPct val="115000"/>
              </a:lnSpc>
              <a:spcBef>
                <a:spcPts val="0"/>
              </a:spcBef>
              <a:buClr>
                <a:srgbClr val="000000"/>
              </a:buClr>
            </a:pPr>
            <a:r>
              <a:rPr lang="en-US" dirty="0">
                <a:sym typeface="Arial"/>
              </a:rPr>
              <a:t>A score of 1 indicates and organization is using that element. </a:t>
            </a:r>
          </a:p>
          <a:p>
            <a:pPr marL="730250" lvl="1" indent="-342900">
              <a:lnSpc>
                <a:spcPct val="115000"/>
              </a:lnSpc>
              <a:spcBef>
                <a:spcPts val="0"/>
              </a:spcBef>
              <a:buClr>
                <a:srgbClr val="000000"/>
              </a:buClr>
            </a:pPr>
            <a:r>
              <a:rPr lang="en-US" dirty="0">
                <a:sym typeface="Arial"/>
              </a:rPr>
              <a:t>A score of 0 indicates an organization is not using that element and/or not using it to its full potential. </a:t>
            </a:r>
          </a:p>
          <a:p>
            <a:pPr marL="730250" marR="0" lvl="1" indent="-342900" algn="l" defTabSz="914400" rtl="0" eaLnBrk="1" fontAlgn="auto" latinLnBrk="0" hangingPunct="1">
              <a:lnSpc>
                <a:spcPct val="115000"/>
              </a:lnSpc>
              <a:spcBef>
                <a:spcPts val="0"/>
              </a:spcBef>
              <a:spcAft>
                <a:spcPts val="0"/>
              </a:spcAft>
              <a:buClr>
                <a:srgbClr val="000000"/>
              </a:buClr>
              <a:buSzTx/>
              <a:buFont typeface="Calibri"/>
              <a:buNone/>
              <a:tabLst/>
              <a:defRPr/>
            </a:pPr>
            <a:r>
              <a:rPr lang="en-US" sz="1200" dirty="0">
                <a:sym typeface="Arial"/>
              </a:rPr>
              <a:t>For example, if an organization is only using 3 out of 7 KM elements under Organizational Structure, their KM Index Number will be 3 for Organizational Structure.</a:t>
            </a:r>
          </a:p>
          <a:p>
            <a:pPr marL="730250" lvl="1" indent="-342900">
              <a:lnSpc>
                <a:spcPct val="115000"/>
              </a:lnSpc>
              <a:spcBef>
                <a:spcPts val="0"/>
              </a:spcBef>
              <a:buClr>
                <a:srgbClr val="000000"/>
              </a:buClr>
            </a:pPr>
            <a:endParaRPr lang="en-US" dirty="0">
              <a:sym typeface="Arial"/>
            </a:endParaRPr>
          </a:p>
          <a:p>
            <a:pPr marL="0" lvl="0" indent="0">
              <a:spcBef>
                <a:spcPts val="0"/>
              </a:spcBef>
              <a:buNone/>
            </a:pPr>
            <a:r>
              <a:rPr lang="en-US" baseline="0" dirty="0"/>
              <a:t> </a:t>
            </a:r>
            <a:endParaRPr dirty="0"/>
          </a:p>
        </p:txBody>
      </p:sp>
      <p:sp>
        <p:nvSpPr>
          <p:cNvPr id="114" name="Shape 114"/>
          <p:cNvSpPr txBox="1">
            <a:spLocks noGrp="1"/>
          </p:cNvSpPr>
          <p:nvPr>
            <p:ph type="sldNum" idx="12"/>
          </p:nvPr>
        </p:nvSpPr>
        <p:spPr>
          <a:xfrm>
            <a:off x="3898101" y="8829967"/>
            <a:ext cx="2982000" cy="466500"/>
          </a:xfrm>
          <a:prstGeom prst="rect">
            <a:avLst/>
          </a:prstGeom>
        </p:spPr>
        <p:txBody>
          <a:bodyPr lIns="92425" tIns="46200" rIns="92425" bIns="46200" anchor="b" anchorCtr="0">
            <a:noAutofit/>
          </a:bodyPr>
          <a:lstStyle/>
          <a:p>
            <a:pPr lvl="0">
              <a:spcBef>
                <a:spcPts val="0"/>
              </a:spcBef>
              <a:buClr>
                <a:srgbClr val="000000"/>
              </a:buClr>
              <a:buSzPct val="25000"/>
              <a:buFont typeface="Arial"/>
              <a:buNone/>
            </a:pPr>
            <a:fld id="{00000000-1234-1234-1234-123412341234}" type="slidenum">
              <a:rPr lang="en-US"/>
              <a:t>23</a:t>
            </a:fld>
            <a:endParaRPr lang="en-US"/>
          </a:p>
        </p:txBody>
      </p:sp>
    </p:spTree>
    <p:extLst>
      <p:ext uri="{BB962C8B-B14F-4D97-AF65-F5344CB8AC3E}">
        <p14:creationId xmlns:p14="http://schemas.microsoft.com/office/powerpoint/2010/main" val="20393037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0963" y="1162050"/>
            <a:ext cx="4179887" cy="3136900"/>
          </a:xfrm>
        </p:spPr>
      </p:sp>
      <p:sp>
        <p:nvSpPr>
          <p:cNvPr id="3" name="Notes Placeholder 2"/>
          <p:cNvSpPr>
            <a:spLocks noGrp="1"/>
          </p:cNvSpPr>
          <p:nvPr>
            <p:ph type="body" idx="1"/>
          </p:nvPr>
        </p:nvSpPr>
        <p:spPr/>
        <p:txBody>
          <a:bodyPr/>
          <a:lstStyle/>
          <a:p>
            <a:pPr marL="342900" indent="-342900">
              <a:lnSpc>
                <a:spcPct val="115000"/>
              </a:lnSpc>
              <a:spcBef>
                <a:spcPts val="0"/>
              </a:spcBef>
              <a:buClr>
                <a:srgbClr val="000000"/>
              </a:buClr>
            </a:pPr>
            <a:r>
              <a:rPr lang="en-US" sz="1200" dirty="0">
                <a:sym typeface="Arial"/>
              </a:rPr>
              <a:t>Each domain and/or KM element may not be relevant to every organization. The Facilitator and organization should discuss which domains, if not all, will be included.</a:t>
            </a:r>
          </a:p>
          <a:p>
            <a:pPr marL="342900" indent="-342900">
              <a:lnSpc>
                <a:spcPct val="115000"/>
              </a:lnSpc>
              <a:spcBef>
                <a:spcPts val="0"/>
              </a:spcBef>
              <a:buClr>
                <a:srgbClr val="000000"/>
              </a:buClr>
            </a:pPr>
            <a:endParaRPr lang="en-US" sz="1200" dirty="0">
              <a:sym typeface="Arial"/>
            </a:endParaRPr>
          </a:p>
          <a:p>
            <a:pPr marL="342900" indent="-342900">
              <a:lnSpc>
                <a:spcPct val="115000"/>
              </a:lnSpc>
              <a:spcBef>
                <a:spcPts val="0"/>
              </a:spcBef>
              <a:buClr>
                <a:srgbClr val="000000"/>
              </a:buClr>
            </a:pPr>
            <a:r>
              <a:rPr lang="en-US" sz="1200" dirty="0">
                <a:sym typeface="Arial"/>
              </a:rPr>
              <a:t>Results should be shared and analyzed in coordination with the KM champion at the organization to ensure the presentation of the findings and the action plan are appropriate. </a:t>
            </a:r>
          </a:p>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smtClean="0">
                <a:solidFill>
                  <a:schemeClr val="dk1"/>
                </a:solidFill>
                <a:latin typeface="Calibri"/>
                <a:ea typeface="Calibri"/>
                <a:cs typeface="Calibri"/>
                <a:sym typeface="Calibri"/>
              </a:rPr>
              <a:t>24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875716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0963" y="1162050"/>
            <a:ext cx="4179887"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smtClean="0">
                <a:solidFill>
                  <a:schemeClr val="dk1"/>
                </a:solidFill>
                <a:latin typeface="Calibri"/>
                <a:ea typeface="Calibri"/>
                <a:cs typeface="Calibri"/>
                <a:sym typeface="Calibri"/>
              </a:rPr>
              <a:t>25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892879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A27916-B13C-40E2-BB15-8BB42AEE5592}" type="slidenum">
              <a:rPr lang="en-US" smtClean="0"/>
              <a:t>27</a:t>
            </a:fld>
            <a:endParaRPr lang="en-US"/>
          </a:p>
        </p:txBody>
      </p:sp>
    </p:spTree>
    <p:extLst>
      <p:ext uri="{BB962C8B-B14F-4D97-AF65-F5344CB8AC3E}">
        <p14:creationId xmlns:p14="http://schemas.microsoft.com/office/powerpoint/2010/main" val="25592244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0963" y="1162050"/>
            <a:ext cx="4179887" cy="3136900"/>
          </a:xfrm>
        </p:spPr>
      </p:sp>
      <p:sp>
        <p:nvSpPr>
          <p:cNvPr id="3" name="Notes Placeholder 2"/>
          <p:cNvSpPr>
            <a:spLocks noGrp="1"/>
          </p:cNvSpPr>
          <p:nvPr>
            <p:ph type="body" idx="1"/>
          </p:nvPr>
        </p:nvSpPr>
        <p:spPr/>
        <p:txBody>
          <a:bodyPr/>
          <a:lstStyle/>
          <a:p>
            <a:r>
              <a:rPr lang="en-US" sz="1200" b="0" i="0" u="none" strike="noStrike" kern="1200" cap="none" dirty="0">
                <a:solidFill>
                  <a:schemeClr val="dk1"/>
                </a:solidFill>
                <a:effectLst/>
                <a:latin typeface="Calibri"/>
                <a:ea typeface="Calibri"/>
                <a:cs typeface="Calibri"/>
                <a:sym typeface="Calibri"/>
              </a:rPr>
              <a:t>Needs assessment reports are typically structured as research reports or articles. Essential elements usually consist of: Introduction (including key research questions), Methodology (including study design, study setting, recruitment of participants, and data management and analysis, challenges and limitations), Key Findings, Discussion of Findings (including programmatic implications), and Conclusions.</a:t>
            </a:r>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smtClean="0">
                <a:solidFill>
                  <a:schemeClr val="dk1"/>
                </a:solidFill>
                <a:latin typeface="Calibri"/>
                <a:ea typeface="Calibri"/>
                <a:cs typeface="Calibri"/>
                <a:sym typeface="Calibri"/>
              </a:rPr>
              <a:t>28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773720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8181" y="4473892"/>
            <a:ext cx="5505450" cy="3660457"/>
          </a:xfrm>
          <a:prstGeom prst="rect">
            <a:avLst/>
          </a:prstGeom>
        </p:spPr>
        <p:txBody>
          <a:bodyPr lIns="91425" tIns="91425" rIns="91425" bIns="91425" anchor="t" anchorCtr="0">
            <a:noAutofit/>
          </a:bodyPr>
          <a:lstStyle/>
          <a:p>
            <a:pPr marL="0" indent="0">
              <a:spcBef>
                <a:spcPts val="0"/>
              </a:spcBef>
              <a:buNone/>
            </a:pPr>
            <a:r>
              <a:rPr lang="en-US" dirty="0"/>
              <a:t>Regardless of the method used to assess information</a:t>
            </a:r>
            <a:r>
              <a:rPr lang="en-US" baseline="0" dirty="0"/>
              <a:t> needs, the findings from those needs assessments should be shared with the relevant stakeholders. </a:t>
            </a:r>
          </a:p>
          <a:p>
            <a:pPr marL="0" indent="0">
              <a:spcBef>
                <a:spcPts val="0"/>
              </a:spcBef>
              <a:buNone/>
            </a:pPr>
            <a:endParaRPr lang="en-US" dirty="0"/>
          </a:p>
          <a:p>
            <a:pPr marL="0" indent="0">
              <a:spcBef>
                <a:spcPts val="0"/>
              </a:spcBef>
              <a:buNone/>
            </a:pPr>
            <a:r>
              <a:rPr lang="en-US" dirty="0"/>
              <a:t>BEFORE THE EVENT: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1" dirty="0"/>
              <a:t>Invite stakeholders with a variety of perspectives: </a:t>
            </a:r>
            <a:r>
              <a:rPr lang="en-US" dirty="0"/>
              <a:t>to fully develop action plans, it can be crucial to involve stakeholders from different levels. You may need to be flexible with timing. Although it is ideal to hold the meeting as soon as possible after the study to capitalize on enthusiasm, it can often be difficult to find a day that works for all invitees and potential speakers (particularly high-level officials). </a:t>
            </a:r>
            <a:endParaRPr lang="en-US" b="1" dirty="0"/>
          </a:p>
          <a:p>
            <a:pPr marL="228600" indent="-228600">
              <a:spcBef>
                <a:spcPts val="0"/>
              </a:spcBef>
              <a:buFont typeface="+mj-lt"/>
              <a:buAutoNum type="arabicPeriod"/>
            </a:pPr>
            <a:r>
              <a:rPr lang="en-US" b="1" dirty="0"/>
              <a:t>Involve an informed moderator: </a:t>
            </a:r>
            <a:r>
              <a:rPr lang="en-US" dirty="0"/>
              <a:t>He or she can ensure that the presenters stick to the schedule and that the discussion is relevant.</a:t>
            </a:r>
          </a:p>
          <a:p>
            <a:pPr marL="228600" indent="-228600">
              <a:spcBef>
                <a:spcPts val="0"/>
              </a:spcBef>
              <a:buFont typeface="+mj-lt"/>
              <a:buAutoNum type="arabicPeriod"/>
            </a:pPr>
            <a:r>
              <a:rPr lang="en-US" b="1" dirty="0"/>
              <a:t>Allow adequate time for explaining the methodology and answering questions fully: </a:t>
            </a:r>
            <a:r>
              <a:rPr lang="en-US" dirty="0"/>
              <a:t>Not everyone is familiar with the methods (particularly the qualitative methods) used in needs assessments.</a:t>
            </a:r>
          </a:p>
          <a:p>
            <a:pPr marL="228600" indent="-228600">
              <a:spcBef>
                <a:spcPts val="0"/>
              </a:spcBef>
              <a:buFont typeface="+mj-lt"/>
              <a:buAutoNum type="arabicPeriod"/>
            </a:pPr>
            <a:r>
              <a:rPr lang="en-US" b="1" dirty="0"/>
              <a:t>Offer clear recommendations (and perhaps a list of priorities): </a:t>
            </a:r>
            <a:r>
              <a:rPr lang="en-US" b="0" dirty="0"/>
              <a:t>After presenting the results, make sure to offer recommendations. </a:t>
            </a:r>
            <a:r>
              <a:rPr lang="en-US" dirty="0"/>
              <a:t>This makes it easier for funders to support follow-on activities.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1" dirty="0"/>
              <a:t>Document participant feedback: </a:t>
            </a:r>
            <a:r>
              <a:rPr lang="en-US" dirty="0"/>
              <a:t>Use feedback to finalize materials. In order to fully engage participants, distribute a </a:t>
            </a:r>
            <a:r>
              <a:rPr lang="en-US" i="1" dirty="0"/>
              <a:t>draft </a:t>
            </a:r>
            <a:r>
              <a:rPr lang="en-US" dirty="0"/>
              <a:t>report and ensure them that their feedback, questions, and recommendations will be addressed and incorporated into the final report.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1" dirty="0"/>
              <a:t>Develop a follow-up plan: </a:t>
            </a:r>
            <a:r>
              <a:rPr lang="en-US" dirty="0"/>
              <a:t>Make it attainable and specific to the different levels of the needs assessment study, if relevant.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1" dirty="0"/>
              <a:t>Be realistic: </a:t>
            </a:r>
            <a:r>
              <a:rPr lang="en-US" dirty="0"/>
              <a:t>it may take time for action plans to come to fruition. Furthermore, some stakeholders will still need more evidence. </a:t>
            </a:r>
            <a:r>
              <a:rPr lang="en-US" b="0" dirty="0"/>
              <a:t>Particularly on the donor side, there may be the need for more than just a dissemination workshop—for example, a pilot project or a 5-6 month experiment phase in which study recommendations are implemented—in order to fund follow-on activities.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1" dirty="0"/>
              <a:t>Be aware of sensitive information: </a:t>
            </a:r>
            <a:r>
              <a:rPr lang="en-US" dirty="0"/>
              <a:t>If</a:t>
            </a:r>
            <a:r>
              <a:rPr lang="en-US" baseline="0" dirty="0"/>
              <a:t> there is sensitive information in the presentation or discussion, be careful not to document this discussion/disseminate meeting notes widely.</a:t>
            </a:r>
            <a:endParaRPr lang="en-US" dirty="0"/>
          </a:p>
          <a:p>
            <a:pPr marL="457200" indent="-457200">
              <a:spcBef>
                <a:spcPts val="0"/>
              </a:spcBef>
              <a:buFont typeface="+mj-lt"/>
              <a:buAutoNum type="arabicPeriod" startAt="5"/>
            </a:pPr>
            <a:endParaRPr lang="en-US" dirty="0"/>
          </a:p>
          <a:p>
            <a:pPr marL="457200" indent="-457200">
              <a:spcBef>
                <a:spcPts val="0"/>
              </a:spcBef>
              <a:buFont typeface="Arial"/>
              <a:buAutoNum type="arabicPeriod"/>
            </a:pPr>
            <a:endParaRPr lang="en-US" dirty="0"/>
          </a:p>
          <a:p>
            <a:pPr marL="0" indent="0">
              <a:spcBef>
                <a:spcPts val="0"/>
              </a:spcBef>
              <a:buNone/>
            </a:pPr>
            <a:endParaRPr lang="en-US" dirty="0"/>
          </a:p>
          <a:p>
            <a:pPr lvl="0">
              <a:spcBef>
                <a:spcPts val="0"/>
              </a:spcBef>
              <a:buNone/>
            </a:pPr>
            <a:r>
              <a:rPr lang="en-US" b="1" dirty="0"/>
              <a:t>TRAINER NOTE: elaborate</a:t>
            </a:r>
            <a:r>
              <a:rPr lang="en-US" b="1" baseline="0" dirty="0"/>
              <a:t> on #1 if important to the participants:</a:t>
            </a:r>
            <a:endParaRPr lang="en-US" b="1" dirty="0"/>
          </a:p>
          <a:p>
            <a:pPr marL="0" indent="0">
              <a:spcBef>
                <a:spcPts val="0"/>
              </a:spcBef>
              <a:buNone/>
            </a:pPr>
            <a:br>
              <a:rPr lang="en-US" dirty="0"/>
            </a:br>
            <a:r>
              <a:rPr lang="en-US" dirty="0"/>
              <a:t># 1: Invite stakeholders with a variety of perspectives:</a:t>
            </a:r>
            <a:r>
              <a:rPr lang="en-US" baseline="0" dirty="0"/>
              <a:t> </a:t>
            </a:r>
            <a:r>
              <a:rPr lang="en-US" dirty="0"/>
              <a:t>Make sure to include individuals from government agencies, NGOs, donor agencies, religious groups, and other prominent national (and/or regional and community, as appropriate) organizations. Inmost settings, it was easier to schedule a national-level meeting, due to better access to technology and other issues. However, to fully develop action plans, it can be crucial to involve stakeholders from the regional, state, and local levels.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Trainer Note: elaborate</a:t>
            </a:r>
            <a:r>
              <a:rPr lang="en-US" b="1" baseline="0" dirty="0"/>
              <a:t> on #8 if important to the participants</a:t>
            </a:r>
            <a:endParaRPr lang="en-US" b="1" dirty="0"/>
          </a:p>
          <a:p>
            <a:pPr marL="0" indent="0">
              <a:spcBef>
                <a:spcPts val="0"/>
              </a:spcBef>
              <a:buNone/>
            </a:pPr>
            <a:endParaRPr lang="en-US" dirty="0"/>
          </a:p>
        </p:txBody>
      </p:sp>
      <p:sp>
        <p:nvSpPr>
          <p:cNvPr id="96" name="Shape 96"/>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764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17600" y="696913"/>
            <a:ext cx="4646613"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6" name="Shape 176"/>
          <p:cNvSpPr txBox="1">
            <a:spLocks noGrp="1"/>
          </p:cNvSpPr>
          <p:nvPr>
            <p:ph type="body" idx="1"/>
          </p:nvPr>
        </p:nvSpPr>
        <p:spPr>
          <a:xfrm>
            <a:off x="688179" y="4415789"/>
            <a:ext cx="5505300" cy="41835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US" sz="1200" b="0" i="0" u="none" strike="noStrike" cap="none" dirty="0">
                <a:solidFill>
                  <a:schemeClr val="dk1"/>
                </a:solidFill>
                <a:latin typeface="Calibri"/>
                <a:ea typeface="Calibri"/>
                <a:cs typeface="Calibri"/>
                <a:sym typeface="Calibri"/>
              </a:rPr>
              <a:t>This can provide the foundation for evidence-based and needs-driven programs and policies.</a:t>
            </a:r>
          </a:p>
          <a:p>
            <a:pPr marL="0" marR="0" lvl="0" indent="0" algn="l" rtl="0">
              <a:spcBef>
                <a:spcPts val="0"/>
              </a:spcBef>
              <a:spcAft>
                <a:spcPts val="0"/>
              </a:spcAft>
              <a:buClr>
                <a:schemeClr val="dk1"/>
              </a:buClr>
              <a:buSzPct val="25000"/>
              <a:buFont typeface="Arial"/>
              <a:buNone/>
            </a:pPr>
            <a:endParaRPr sz="1200" b="0" i="0" u="none" strike="noStrike" cap="none" dirty="0">
              <a:solidFill>
                <a:schemeClr val="dk1"/>
              </a:solidFill>
              <a:latin typeface="Calibri"/>
              <a:ea typeface="Calibri"/>
              <a:cs typeface="Calibri"/>
              <a:sym typeface="Calibri"/>
            </a:endParaRPr>
          </a:p>
        </p:txBody>
      </p:sp>
      <p:sp>
        <p:nvSpPr>
          <p:cNvPr id="177" name="Shape 177"/>
          <p:cNvSpPr txBox="1">
            <a:spLocks noGrp="1"/>
          </p:cNvSpPr>
          <p:nvPr>
            <p:ph type="sldNum" idx="12"/>
          </p:nvPr>
        </p:nvSpPr>
        <p:spPr>
          <a:xfrm>
            <a:off x="3898094" y="8829965"/>
            <a:ext cx="2982000" cy="465000"/>
          </a:xfrm>
          <a:prstGeom prst="rect">
            <a:avLst/>
          </a:prstGeom>
          <a:noFill/>
          <a:ln>
            <a:noFill/>
          </a:ln>
        </p:spPr>
        <p:txBody>
          <a:bodyPr lIns="92425" tIns="46200" rIns="92425" bIns="46200" anchor="b"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US" sz="1400" b="0" i="0" u="none" strike="noStrike" cap="none">
                <a:solidFill>
                  <a:srgbClr val="000000"/>
                </a:solidFill>
                <a:latin typeface="Arial"/>
                <a:ea typeface="Arial"/>
                <a:cs typeface="Arial"/>
                <a:sym typeface="Arial"/>
              </a:rPr>
              <a:t>3</a:t>
            </a:fld>
            <a:endParaRPr lang="en-US"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588020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8181" y="4473892"/>
            <a:ext cx="5505450" cy="3660457"/>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Calibri"/>
              <a:buNone/>
            </a:pPr>
            <a:endParaRPr sz="1200" b="0" i="0" u="none" strike="noStrike" cap="none" dirty="0">
              <a:solidFill>
                <a:schemeClr val="dk1"/>
              </a:solidFill>
              <a:latin typeface="Calibri"/>
              <a:ea typeface="Calibri"/>
              <a:cs typeface="Calibri"/>
              <a:sym typeface="Calibri"/>
            </a:endParaRPr>
          </a:p>
        </p:txBody>
      </p:sp>
      <p:sp>
        <p:nvSpPr>
          <p:cNvPr id="184" name="Shape 184"/>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740256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7" name="Shape 197"/>
          <p:cNvSpPr txBox="1">
            <a:spLocks noGrp="1"/>
          </p:cNvSpPr>
          <p:nvPr>
            <p:ph type="body" idx="1"/>
          </p:nvPr>
        </p:nvSpPr>
        <p:spPr>
          <a:xfrm>
            <a:off x="688181" y="4473892"/>
            <a:ext cx="5505450" cy="3660457"/>
          </a:xfrm>
          <a:prstGeom prst="rect">
            <a:avLst/>
          </a:prstGeom>
          <a:noFill/>
          <a:ln>
            <a:noFill/>
          </a:ln>
        </p:spPr>
        <p:txBody>
          <a:bodyPr lIns="92425" tIns="46200" rIns="92425" bIns="46200" anchor="t" anchorCtr="0">
            <a:noAutofit/>
          </a:bodyPr>
          <a:lstStyle/>
          <a:p>
            <a:pPr marL="0" marR="0" lvl="0" indent="0" algn="l" rtl="0">
              <a:spcBef>
                <a:spcPts val="0"/>
              </a:spcBef>
              <a:buClr>
                <a:schemeClr val="dk1"/>
              </a:buClr>
              <a:buSzPct val="25000"/>
              <a:buFont typeface="Calibri"/>
              <a:buNone/>
            </a:pPr>
            <a:endParaRPr sz="1200" b="0" i="0" u="none" strike="noStrike" cap="none" dirty="0">
              <a:solidFill>
                <a:schemeClr val="dk1"/>
              </a:solidFill>
              <a:latin typeface="Calibri"/>
              <a:ea typeface="Calibri"/>
              <a:cs typeface="Calibri"/>
              <a:sym typeface="Calibri"/>
            </a:endParaRPr>
          </a:p>
        </p:txBody>
      </p:sp>
      <p:sp>
        <p:nvSpPr>
          <p:cNvPr id="198" name="Shape 198"/>
          <p:cNvSpPr txBox="1">
            <a:spLocks noGrp="1"/>
          </p:cNvSpPr>
          <p:nvPr>
            <p:ph type="sldNum" idx="12"/>
          </p:nvPr>
        </p:nvSpPr>
        <p:spPr>
          <a:xfrm>
            <a:off x="3898101" y="8829967"/>
            <a:ext cx="2982118" cy="466433"/>
          </a:xfrm>
          <a:prstGeom prst="rect">
            <a:avLst/>
          </a:prstGeom>
          <a:noFill/>
          <a:ln>
            <a:noFill/>
          </a:ln>
        </p:spPr>
        <p:txBody>
          <a:bodyPr lIns="92425" tIns="46200" rIns="92425" bIns="462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61688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8181" y="4473892"/>
            <a:ext cx="5505450" cy="3660457"/>
          </a:xfrm>
          <a:prstGeom prst="rect">
            <a:avLst/>
          </a:prstGeom>
          <a:noFill/>
          <a:ln>
            <a:noFill/>
          </a:ln>
        </p:spPr>
        <p:txBody>
          <a:bodyPr lIns="92425" tIns="46200" rIns="92425" bIns="46200" anchor="t" anchorCtr="0">
            <a:noAutofit/>
          </a:bodyPr>
          <a:lstStyle/>
          <a:p>
            <a:pPr marL="0" marR="0" lvl="0" indent="0" algn="l" rtl="0">
              <a:spcBef>
                <a:spcPts val="0"/>
              </a:spcBef>
              <a:spcAft>
                <a:spcPts val="0"/>
              </a:spcAft>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The process of seeking, collecting, and analyzing information to inform a program, research study, or other activity</a:t>
            </a:r>
            <a:r>
              <a:rPr lang="en-US" sz="1200" b="0" i="0" u="none" strike="noStrike" cap="none" baseline="0" dirty="0">
                <a:solidFill>
                  <a:schemeClr val="dk1"/>
                </a:solidFill>
                <a:latin typeface="Calibri"/>
                <a:ea typeface="Calibri"/>
                <a:cs typeface="Calibri"/>
                <a:sym typeface="Calibri"/>
              </a:rPr>
              <a:t> c</a:t>
            </a:r>
            <a:r>
              <a:rPr lang="en-US" sz="1200" b="0" i="0" u="none" strike="noStrike" cap="none" dirty="0">
                <a:solidFill>
                  <a:schemeClr val="dk1"/>
                </a:solidFill>
                <a:latin typeface="Calibri"/>
                <a:ea typeface="Calibri"/>
                <a:cs typeface="Calibri"/>
                <a:sym typeface="Calibri"/>
              </a:rPr>
              <a:t>onducted at the beginning of a project or activity to inform its direction/course</a:t>
            </a:r>
          </a:p>
          <a:p>
            <a:pPr marL="0" marR="0" lvl="0" indent="0" algn="l" rtl="0">
              <a:spcBef>
                <a:spcPts val="0"/>
              </a:spcBef>
              <a:spcAft>
                <a:spcPts val="0"/>
              </a:spcAft>
              <a:buClr>
                <a:schemeClr val="dk1"/>
              </a:buClr>
              <a:buSzPct val="25000"/>
              <a:buFont typeface="Calibri"/>
              <a:buNone/>
            </a:pPr>
            <a:endParaRPr lang="en-US"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Usually conducted using existing information</a:t>
            </a:r>
          </a:p>
          <a:p>
            <a:pPr marL="0" marR="0" lvl="0" indent="0" algn="l" rtl="0">
              <a:spcBef>
                <a:spcPts val="0"/>
              </a:spcBef>
              <a:spcAft>
                <a:spcPts val="0"/>
              </a:spcAft>
              <a:buClr>
                <a:srgbClr val="000000"/>
              </a:buClr>
              <a:buSzPct val="25000"/>
              <a:buFont typeface="Arial"/>
              <a:buNone/>
            </a:pPr>
            <a:r>
              <a:rPr lang="en-US" sz="1200" b="0" i="0" u="none" strike="noStrike" cap="none" dirty="0">
                <a:solidFill>
                  <a:srgbClr val="000000"/>
                </a:solidFill>
                <a:latin typeface="Calibri"/>
                <a:ea typeface="Calibri"/>
                <a:cs typeface="Calibri"/>
                <a:sym typeface="Calibri"/>
              </a:rPr>
              <a:t>Know what you don’t know</a:t>
            </a:r>
          </a:p>
          <a:p>
            <a:pPr marL="0" marR="0" lvl="0" indent="0" algn="l" rtl="0">
              <a:spcBef>
                <a:spcPts val="0"/>
              </a:spcBef>
              <a:spcAft>
                <a:spcPts val="0"/>
              </a:spcAft>
              <a:buClr>
                <a:srgbClr val="000000"/>
              </a:buClr>
              <a:buSzPct val="25000"/>
              <a:buFont typeface="Arial"/>
              <a:buNone/>
            </a:pPr>
            <a:r>
              <a:rPr lang="en-US" sz="1200" b="0" i="0" u="none" strike="noStrike" cap="none" dirty="0">
                <a:solidFill>
                  <a:srgbClr val="000000"/>
                </a:solidFill>
                <a:latin typeface="Calibri"/>
                <a:ea typeface="Calibri"/>
                <a:cs typeface="Calibri"/>
                <a:sym typeface="Calibri"/>
              </a:rPr>
              <a:t>How it is done: Purposely seek, collect, and analyzing information</a:t>
            </a:r>
          </a:p>
          <a:p>
            <a:pPr marL="0" marR="0" lvl="0" indent="0" algn="l" rtl="0">
              <a:spcBef>
                <a:spcPts val="0"/>
              </a:spcBef>
              <a:spcAft>
                <a:spcPts val="0"/>
              </a:spcAft>
              <a:buClr>
                <a:srgbClr val="000000"/>
              </a:buClr>
              <a:buSzPct val="25000"/>
              <a:buFont typeface="Arial"/>
              <a:buNone/>
            </a:pPr>
            <a:endParaRPr lang="en-US" sz="1200" b="0" i="0" u="none" strike="noStrike" cap="none" dirty="0">
              <a:solidFill>
                <a:srgbClr val="000000"/>
              </a:solidFill>
              <a:latin typeface="Calibri"/>
              <a:ea typeface="Calibri"/>
              <a:cs typeface="Calibri"/>
              <a:sym typeface="Calibri"/>
            </a:endParaRPr>
          </a:p>
          <a:p>
            <a:pPr marL="0" marR="0" lvl="0" indent="0" algn="l" rtl="0">
              <a:spcBef>
                <a:spcPts val="0"/>
              </a:spcBef>
              <a:spcAft>
                <a:spcPts val="0"/>
              </a:spcAft>
              <a:buClr>
                <a:srgbClr val="000000"/>
              </a:buClr>
              <a:buSzPct val="25000"/>
              <a:buFont typeface="Arial"/>
              <a:buNone/>
            </a:pPr>
            <a:r>
              <a:rPr lang="en-US" sz="1200" b="0" i="0" u="none" strike="noStrike" cap="none" dirty="0">
                <a:solidFill>
                  <a:srgbClr val="000000"/>
                </a:solidFill>
                <a:latin typeface="Calibri"/>
                <a:ea typeface="Calibri"/>
                <a:cs typeface="Calibri"/>
                <a:sym typeface="Calibri"/>
              </a:rPr>
              <a:t>How do people currently share information? Do some types of people share information more frequently? (Technical staff sharing peer-reviewed articles) Do groups of people share information differently? (Using WhatsApp vs. personal email vs. </a:t>
            </a:r>
            <a:r>
              <a:rPr lang="en-US" sz="1200" b="0" i="0" u="none" strike="noStrike" cap="none" dirty="0" err="1">
                <a:solidFill>
                  <a:srgbClr val="000000"/>
                </a:solidFill>
                <a:latin typeface="Calibri"/>
                <a:ea typeface="Calibri"/>
                <a:cs typeface="Calibri"/>
                <a:sym typeface="Calibri"/>
              </a:rPr>
              <a:t>listserve</a:t>
            </a:r>
            <a:r>
              <a:rPr lang="en-US" sz="1200" b="0" i="0" u="none" strike="noStrike" cap="none" dirty="0">
                <a:solidFill>
                  <a:srgbClr val="000000"/>
                </a:solidFill>
                <a:latin typeface="Calibri"/>
                <a:ea typeface="Calibri"/>
                <a:cs typeface="Calibri"/>
                <a:sym typeface="Calibri"/>
              </a:rPr>
              <a:t> emails). Blogs? </a:t>
            </a:r>
          </a:p>
          <a:p>
            <a:pPr marL="0" marR="0" lvl="0" indent="0" algn="l" rtl="0">
              <a:spcBef>
                <a:spcPts val="0"/>
              </a:spcBef>
              <a:spcAft>
                <a:spcPts val="0"/>
              </a:spcAft>
              <a:buClr>
                <a:srgbClr val="000000"/>
              </a:buClr>
              <a:buSzPct val="25000"/>
              <a:buFont typeface="Arial"/>
              <a:buNone/>
            </a:pPr>
            <a:endParaRPr lang="en-US" sz="1200" b="0" i="0" u="none" strike="noStrike" cap="none" dirty="0">
              <a:solidFill>
                <a:srgbClr val="000000"/>
              </a:solidFill>
              <a:latin typeface="Calibri"/>
              <a:ea typeface="Calibri"/>
              <a:cs typeface="Calibri"/>
              <a:sym typeface="Calibri"/>
            </a:endParaRPr>
          </a:p>
          <a:p>
            <a:pPr marL="0" marR="0" lvl="0" indent="0" algn="l" rtl="0">
              <a:spcBef>
                <a:spcPts val="0"/>
              </a:spcBef>
              <a:spcAft>
                <a:spcPts val="0"/>
              </a:spcAft>
              <a:buClr>
                <a:srgbClr val="000000"/>
              </a:buClr>
              <a:buSzPct val="25000"/>
              <a:buFont typeface="Arial"/>
              <a:buNone/>
            </a:pPr>
            <a:r>
              <a:rPr lang="en-US" sz="1200" b="0" i="0" u="none" strike="noStrike" cap="none" dirty="0">
                <a:solidFill>
                  <a:srgbClr val="000000"/>
                </a:solidFill>
                <a:latin typeface="Calibri"/>
                <a:ea typeface="Calibri"/>
                <a:cs typeface="Calibri"/>
                <a:sym typeface="Calibri"/>
              </a:rPr>
              <a:t>What communication channels, tools, and technologies exist within your program? Is there an intranet that all staff members have access to? Is there a program library? Do you need to loop in providers? </a:t>
            </a:r>
          </a:p>
          <a:p>
            <a:pPr marL="0" marR="0" lvl="0" indent="0" algn="l" rtl="0">
              <a:spcBef>
                <a:spcPts val="0"/>
              </a:spcBef>
              <a:spcAft>
                <a:spcPts val="0"/>
              </a:spcAft>
              <a:buClr>
                <a:srgbClr val="000000"/>
              </a:buClr>
              <a:buSzPct val="25000"/>
              <a:buFont typeface="Arial"/>
              <a:buNone/>
            </a:pPr>
            <a:endParaRPr lang="en-US" sz="1200" b="0" i="0" u="none" strike="noStrike" cap="none" dirty="0">
              <a:solidFill>
                <a:srgbClr val="000000"/>
              </a:solidFill>
              <a:latin typeface="Calibri"/>
              <a:ea typeface="Calibri"/>
              <a:cs typeface="Calibri"/>
              <a:sym typeface="Calibri"/>
            </a:endParaRPr>
          </a:p>
          <a:p>
            <a:pPr marL="0" marR="0" lvl="0" indent="0" algn="l" rtl="0">
              <a:spcBef>
                <a:spcPts val="0"/>
              </a:spcBef>
              <a:spcAft>
                <a:spcPts val="0"/>
              </a:spcAft>
              <a:buClr>
                <a:srgbClr val="000000"/>
              </a:buClr>
              <a:buSzPct val="25000"/>
              <a:buFont typeface="Arial"/>
              <a:buNone/>
            </a:pPr>
            <a:r>
              <a:rPr lang="en-US" sz="1200" b="0" i="0" u="none" strike="noStrike" cap="none" dirty="0">
                <a:solidFill>
                  <a:srgbClr val="000000"/>
                </a:solidFill>
                <a:latin typeface="Calibri"/>
                <a:ea typeface="Calibri"/>
                <a:cs typeface="Calibri"/>
                <a:sym typeface="Calibri"/>
              </a:rPr>
              <a:t>Determine intended audience for KM strategy: Who should be sharing information? Who should be using knowledge? Are they the same? Should all knowledge be intended for all those involved? M&amp;E specialists working in the field office? Or is it the providers that your program has trained?</a:t>
            </a:r>
          </a:p>
          <a:p>
            <a:pPr marL="0" marR="0" lvl="0" indent="0" algn="l" rtl="0">
              <a:spcBef>
                <a:spcPts val="0"/>
              </a:spcBef>
              <a:spcAft>
                <a:spcPts val="0"/>
              </a:spcAft>
              <a:buClr>
                <a:srgbClr val="000000"/>
              </a:buClr>
              <a:buSzPct val="25000"/>
              <a:buFont typeface="Arial"/>
              <a:buNone/>
            </a:pPr>
            <a:endParaRPr lang="en-US" sz="1200" b="0" i="0" u="none" strike="noStrike" cap="none" dirty="0">
              <a:solidFill>
                <a:srgbClr val="000000"/>
              </a:solidFill>
              <a:latin typeface="Calibri"/>
              <a:ea typeface="Calibri"/>
              <a:cs typeface="Calibri"/>
              <a:sym typeface="Calibri"/>
            </a:endParaRPr>
          </a:p>
          <a:p>
            <a:pPr marL="0" marR="0" lvl="0" indent="0" algn="l" rtl="0">
              <a:spcBef>
                <a:spcPts val="0"/>
              </a:spcBef>
              <a:spcAft>
                <a:spcPts val="0"/>
              </a:spcAft>
              <a:buClr>
                <a:srgbClr val="000000"/>
              </a:buClr>
              <a:buSzPct val="25000"/>
              <a:buFont typeface="Arial"/>
              <a:buNone/>
            </a:pPr>
            <a:r>
              <a:rPr lang="en-US" sz="1200" b="0" i="0" u="none" strike="noStrike" cap="none" dirty="0">
                <a:solidFill>
                  <a:srgbClr val="000000"/>
                </a:solidFill>
                <a:latin typeface="Calibri"/>
                <a:ea typeface="Calibri"/>
                <a:cs typeface="Calibri"/>
                <a:sym typeface="Calibri"/>
              </a:rPr>
              <a:t>Catalogue existing networks: Do program staff already belong to knowledge networks (e.g. IBP, K4Health, global </a:t>
            </a:r>
            <a:r>
              <a:rPr lang="en-US" sz="1200" b="0" i="0" u="none" strike="noStrike" cap="none" dirty="0" err="1">
                <a:solidFill>
                  <a:srgbClr val="000000"/>
                </a:solidFill>
                <a:latin typeface="Calibri"/>
                <a:ea typeface="Calibri"/>
                <a:cs typeface="Calibri"/>
                <a:sym typeface="Calibri"/>
              </a:rPr>
              <a:t>listserves</a:t>
            </a:r>
            <a:r>
              <a:rPr lang="en-US" sz="1200" b="0" i="0" u="none" strike="noStrike" cap="none" dirty="0">
                <a:solidFill>
                  <a:srgbClr val="000000"/>
                </a:solidFill>
                <a:latin typeface="Calibri"/>
                <a:ea typeface="Calibri"/>
                <a:cs typeface="Calibri"/>
                <a:sym typeface="Calibri"/>
              </a:rPr>
              <a:t>)? Are there meetings or events where people get together regularly to share information (e.g. conferences, quarterly review meetings, partners meetings)?</a:t>
            </a:r>
          </a:p>
          <a:p>
            <a:pPr marL="0" marR="0" lvl="0" indent="0" algn="l" rtl="0">
              <a:spcBef>
                <a:spcPts val="0"/>
              </a:spcBef>
              <a:spcAft>
                <a:spcPts val="0"/>
              </a:spcAft>
              <a:buClr>
                <a:srgbClr val="000000"/>
              </a:buClr>
              <a:buSzPct val="25000"/>
              <a:buFont typeface="Arial"/>
              <a:buNone/>
            </a:pPr>
            <a:endParaRPr lang="en-US" sz="1200" b="0" i="0" u="none" strike="noStrike" cap="none" dirty="0">
              <a:solidFill>
                <a:srgbClr val="000000"/>
              </a:solidFill>
              <a:latin typeface="Calibri"/>
              <a:ea typeface="Calibri"/>
              <a:cs typeface="Calibri"/>
              <a:sym typeface="Calibri"/>
            </a:endParaRPr>
          </a:p>
          <a:p>
            <a:pPr marL="0" marR="0" lvl="0" indent="0" algn="l" rtl="0">
              <a:spcBef>
                <a:spcPts val="0"/>
              </a:spcBef>
              <a:spcAft>
                <a:spcPts val="0"/>
              </a:spcAft>
              <a:buClr>
                <a:srgbClr val="000000"/>
              </a:buClr>
              <a:buSzPct val="25000"/>
              <a:buFont typeface="Arial"/>
              <a:buNone/>
            </a:pPr>
            <a:r>
              <a:rPr lang="en-US" sz="1200" b="0" i="0" u="none" strike="noStrike" cap="none" dirty="0">
                <a:solidFill>
                  <a:srgbClr val="000000"/>
                </a:solidFill>
                <a:latin typeface="Calibri"/>
                <a:ea typeface="Calibri"/>
                <a:cs typeface="Calibri"/>
                <a:sym typeface="Calibri"/>
              </a:rPr>
              <a:t>Activity! Fill out the Appendix B sheet using your program as the example. We will discuss your answers in the group.</a:t>
            </a:r>
            <a:endParaRPr lang="en-US" sz="1200" b="0" i="0" u="none" strike="noStrike" cap="none" dirty="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endParaRPr sz="1200" b="0" i="0" u="none" strike="noStrike" cap="none" dirty="0">
              <a:solidFill>
                <a:schemeClr val="dk1"/>
              </a:solidFill>
              <a:latin typeface="Calibri"/>
              <a:ea typeface="Calibri"/>
              <a:cs typeface="Calibri"/>
              <a:sym typeface="Calibri"/>
            </a:endParaRPr>
          </a:p>
        </p:txBody>
      </p:sp>
      <p:sp>
        <p:nvSpPr>
          <p:cNvPr id="205" name="Shape 205"/>
          <p:cNvSpPr txBox="1">
            <a:spLocks noGrp="1"/>
          </p:cNvSpPr>
          <p:nvPr>
            <p:ph type="sldNum" idx="12"/>
          </p:nvPr>
        </p:nvSpPr>
        <p:spPr>
          <a:xfrm>
            <a:off x="3898101" y="8829967"/>
            <a:ext cx="2982118" cy="466433"/>
          </a:xfrm>
          <a:prstGeom prst="rect">
            <a:avLst/>
          </a:prstGeom>
          <a:noFill/>
          <a:ln>
            <a:noFill/>
          </a:ln>
        </p:spPr>
        <p:txBody>
          <a:bodyPr lIns="92425" tIns="46200" rIns="92425" bIns="462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68204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8181" y="4473892"/>
            <a:ext cx="5505450" cy="3660457"/>
          </a:xfrm>
          <a:prstGeom prst="rect">
            <a:avLst/>
          </a:prstGeom>
          <a:noFill/>
          <a:ln>
            <a:noFill/>
          </a:ln>
        </p:spPr>
        <p:txBody>
          <a:bodyPr lIns="92425" tIns="46200" rIns="92425" bIns="46200" anchor="t" anchorCtr="0">
            <a:noAutofit/>
          </a:bodyPr>
          <a:lstStyle/>
          <a:p>
            <a:pPr marL="0" marR="0" lvl="0" indent="0" algn="l" rtl="0">
              <a:spcBef>
                <a:spcPts val="0"/>
              </a:spcBef>
              <a:spcAft>
                <a:spcPts val="0"/>
              </a:spcAft>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Due to the large amount of information that might be available</a:t>
            </a:r>
            <a:r>
              <a:rPr lang="en-US" sz="1200" b="0" i="0" u="none" strike="noStrike" cap="none" baseline="0" dirty="0">
                <a:solidFill>
                  <a:schemeClr val="dk1"/>
                </a:solidFill>
                <a:latin typeface="Calibri"/>
                <a:ea typeface="Calibri"/>
                <a:cs typeface="Calibri"/>
                <a:sym typeface="Calibri"/>
              </a:rPr>
              <a:t> on a given topic, it is best to begin an environment scan by defining key areas of focus and/or research questions.</a:t>
            </a:r>
          </a:p>
          <a:p>
            <a:pPr marL="0" marR="0" lvl="0" indent="0" algn="l" rtl="0">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Sources of information could span online databases and bibliographies, </a:t>
            </a:r>
            <a:r>
              <a:rPr lang="en-US" sz="1200" b="0" i="0" u="none" strike="noStrike" cap="none" baseline="0" dirty="0" err="1">
                <a:solidFill>
                  <a:schemeClr val="dk1"/>
                </a:solidFill>
                <a:latin typeface="Calibri"/>
                <a:ea typeface="Calibri"/>
                <a:cs typeface="Calibri"/>
                <a:sym typeface="Calibri"/>
              </a:rPr>
              <a:t>eg</a:t>
            </a:r>
            <a:r>
              <a:rPr lang="en-US" sz="1200" b="0" i="0" u="none" strike="noStrike" cap="none" baseline="0" dirty="0">
                <a:solidFill>
                  <a:schemeClr val="dk1"/>
                </a:solidFill>
                <a:latin typeface="Calibri"/>
                <a:ea typeface="Calibri"/>
                <a:cs typeface="Calibri"/>
                <a:sym typeface="Calibri"/>
              </a:rPr>
              <a:t>, PubMed, POPLINE, online search engines, </a:t>
            </a:r>
            <a:r>
              <a:rPr lang="en-US" sz="1200" b="0" i="0" u="none" strike="noStrike" cap="none" baseline="0" dirty="0" err="1">
                <a:solidFill>
                  <a:schemeClr val="dk1"/>
                </a:solidFill>
                <a:latin typeface="Calibri"/>
                <a:ea typeface="Calibri"/>
                <a:cs typeface="Calibri"/>
                <a:sym typeface="Calibri"/>
              </a:rPr>
              <a:t>eg</a:t>
            </a:r>
            <a:r>
              <a:rPr lang="en-US" sz="1200" b="0" i="0" u="none" strike="noStrike" cap="none" baseline="0" dirty="0">
                <a:solidFill>
                  <a:schemeClr val="dk1"/>
                </a:solidFill>
                <a:latin typeface="Calibri"/>
                <a:ea typeface="Calibri"/>
                <a:cs typeface="Calibri"/>
                <a:sym typeface="Calibri"/>
              </a:rPr>
              <a:t>, Google, Google Scholar, </a:t>
            </a:r>
            <a:r>
              <a:rPr lang="en-US" sz="1200" b="0" i="0" u="none" strike="noStrike" cap="none" baseline="0" dirty="0" err="1">
                <a:solidFill>
                  <a:schemeClr val="dk1"/>
                </a:solidFill>
                <a:latin typeface="Calibri"/>
                <a:ea typeface="Calibri"/>
                <a:cs typeface="Calibri"/>
                <a:sym typeface="Calibri"/>
              </a:rPr>
              <a:t>listservs</a:t>
            </a:r>
            <a:r>
              <a:rPr lang="en-US" sz="1200" b="0" i="0" u="none" strike="noStrike" cap="none" baseline="0" dirty="0">
                <a:solidFill>
                  <a:schemeClr val="dk1"/>
                </a:solidFill>
                <a:latin typeface="Calibri"/>
                <a:ea typeface="Calibri"/>
                <a:cs typeface="Calibri"/>
                <a:sym typeface="Calibri"/>
              </a:rPr>
              <a:t>, interviews with key informants</a:t>
            </a:r>
          </a:p>
          <a:p>
            <a:pPr marL="0" marR="0" lvl="0" indent="0" algn="l" rtl="0">
              <a:spcBef>
                <a:spcPts val="0"/>
              </a:spcBef>
              <a:spcAft>
                <a:spcPts val="0"/>
              </a:spcAft>
              <a:buClr>
                <a:schemeClr val="dk1"/>
              </a:buClr>
              <a:buSzPct val="25000"/>
              <a:buFont typeface="Calibri"/>
              <a:buNone/>
            </a:pPr>
            <a:endParaRPr lang="en-US" sz="1200" b="0" i="0" u="none" strike="noStrike" cap="none" dirty="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endParaRPr sz="1200" b="0" i="0" u="none" strike="noStrike" cap="none" dirty="0">
              <a:solidFill>
                <a:schemeClr val="dk1"/>
              </a:solidFill>
              <a:latin typeface="Calibri"/>
              <a:ea typeface="Calibri"/>
              <a:cs typeface="Calibri"/>
              <a:sym typeface="Calibri"/>
            </a:endParaRPr>
          </a:p>
        </p:txBody>
      </p:sp>
      <p:sp>
        <p:nvSpPr>
          <p:cNvPr id="205" name="Shape 205"/>
          <p:cNvSpPr txBox="1">
            <a:spLocks noGrp="1"/>
          </p:cNvSpPr>
          <p:nvPr>
            <p:ph type="sldNum" idx="12"/>
          </p:nvPr>
        </p:nvSpPr>
        <p:spPr>
          <a:xfrm>
            <a:off x="3898101" y="8829967"/>
            <a:ext cx="2982118" cy="466433"/>
          </a:xfrm>
          <a:prstGeom prst="rect">
            <a:avLst/>
          </a:prstGeom>
          <a:noFill/>
          <a:ln>
            <a:noFill/>
          </a:ln>
        </p:spPr>
        <p:txBody>
          <a:bodyPr lIns="92425" tIns="46200" rIns="92425" bIns="462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97019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11" name="Shape 211"/>
          <p:cNvSpPr txBox="1">
            <a:spLocks noGrp="1"/>
          </p:cNvSpPr>
          <p:nvPr>
            <p:ph type="body" idx="1"/>
          </p:nvPr>
        </p:nvSpPr>
        <p:spPr>
          <a:xfrm>
            <a:off x="688181" y="4473892"/>
            <a:ext cx="5505450" cy="3660457"/>
          </a:xfrm>
          <a:prstGeom prst="rect">
            <a:avLst/>
          </a:prstGeom>
          <a:noFill/>
          <a:ln>
            <a:noFill/>
          </a:ln>
        </p:spPr>
        <p:txBody>
          <a:bodyPr lIns="92425" tIns="46200" rIns="92425" bIns="46200" anchor="t" anchorCtr="0">
            <a:noAutofit/>
          </a:bodyPr>
          <a:lstStyle/>
          <a:p>
            <a:pPr marL="0" marR="0" lvl="0" indent="0" algn="l" rtl="0">
              <a:spcBef>
                <a:spcPts val="0"/>
              </a:spcBef>
              <a:spcAft>
                <a:spcPts val="0"/>
              </a:spcAft>
              <a:buClr>
                <a:srgbClr val="000000"/>
              </a:buClr>
              <a:buSzPct val="25000"/>
              <a:buFont typeface="Arial"/>
              <a:buNone/>
            </a:pPr>
            <a:endParaRPr lang="en-US" sz="1200" b="0" i="0" u="none" strike="noStrike" cap="none" dirty="0">
              <a:solidFill>
                <a:srgbClr val="000000"/>
              </a:solidFill>
              <a:latin typeface="Calibri"/>
              <a:ea typeface="Calibri"/>
              <a:cs typeface="Calibri"/>
              <a:sym typeface="Calibri"/>
            </a:endParaRPr>
          </a:p>
          <a:p>
            <a:pPr marL="0" marR="0" lvl="0" indent="0" algn="l" rtl="0">
              <a:spcBef>
                <a:spcPts val="0"/>
              </a:spcBef>
              <a:spcAft>
                <a:spcPts val="0"/>
              </a:spcAft>
              <a:buClr>
                <a:srgbClr val="000000"/>
              </a:buClr>
              <a:buSzPct val="25000"/>
              <a:buFont typeface="Arial"/>
              <a:buNone/>
            </a:pPr>
            <a:endParaRPr sz="1200" b="0" i="0" u="none" strike="noStrike" cap="none" dirty="0">
              <a:solidFill>
                <a:srgbClr val="000000"/>
              </a:solidFill>
              <a:latin typeface="Calibri"/>
              <a:ea typeface="Calibri"/>
              <a:cs typeface="Calibri"/>
              <a:sym typeface="Calibri"/>
            </a:endParaRPr>
          </a:p>
          <a:p>
            <a:pPr marL="171450" marR="0" lvl="0" indent="-171450" algn="l" rtl="0">
              <a:spcBef>
                <a:spcPts val="0"/>
              </a:spcBef>
              <a:buClr>
                <a:schemeClr val="dk1"/>
              </a:buClr>
              <a:buSzPct val="25000"/>
              <a:buFont typeface="Arial"/>
              <a:buNone/>
            </a:pPr>
            <a:endParaRPr sz="1200" b="0" i="0" u="none" strike="noStrike" cap="none" dirty="0">
              <a:solidFill>
                <a:schemeClr val="dk1"/>
              </a:solidFill>
              <a:latin typeface="Calibri"/>
              <a:ea typeface="Calibri"/>
              <a:cs typeface="Calibri"/>
              <a:sym typeface="Calibri"/>
            </a:endParaRPr>
          </a:p>
        </p:txBody>
      </p:sp>
      <p:sp>
        <p:nvSpPr>
          <p:cNvPr id="212" name="Shape 212"/>
          <p:cNvSpPr txBox="1">
            <a:spLocks noGrp="1"/>
          </p:cNvSpPr>
          <p:nvPr>
            <p:ph type="sldNum" idx="12"/>
          </p:nvPr>
        </p:nvSpPr>
        <p:spPr>
          <a:xfrm>
            <a:off x="3898101" y="8829967"/>
            <a:ext cx="2982118" cy="466433"/>
          </a:xfrm>
          <a:prstGeom prst="rect">
            <a:avLst/>
          </a:prstGeom>
          <a:noFill/>
          <a:ln>
            <a:noFill/>
          </a:ln>
        </p:spPr>
        <p:txBody>
          <a:bodyPr lIns="92425" tIns="46200" rIns="92425" bIns="462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23819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1350963" y="1162050"/>
            <a:ext cx="4179887" cy="31369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21" name="Shape 221"/>
          <p:cNvSpPr txBox="1">
            <a:spLocks noGrp="1"/>
          </p:cNvSpPr>
          <p:nvPr>
            <p:ph type="body" idx="1"/>
          </p:nvPr>
        </p:nvSpPr>
        <p:spPr>
          <a:xfrm>
            <a:off x="688181" y="4473892"/>
            <a:ext cx="5505450" cy="3660457"/>
          </a:xfrm>
          <a:prstGeom prst="rect">
            <a:avLst/>
          </a:prstGeom>
          <a:noFill/>
          <a:ln>
            <a:noFill/>
          </a:ln>
        </p:spPr>
        <p:txBody>
          <a:bodyPr lIns="92425" tIns="46200" rIns="92425" bIns="46200" anchor="t" anchorCtr="0">
            <a:noAutofit/>
          </a:bodyPr>
          <a:lstStyle/>
          <a:p>
            <a:pPr marL="0" marR="0" lvl="0" indent="0" algn="l" rtl="0">
              <a:spcBef>
                <a:spcPts val="0"/>
              </a:spcBef>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Usually quantitative in nature but can include open-ended</a:t>
            </a:r>
            <a:r>
              <a:rPr lang="en-US" sz="1200" b="0" i="0" u="none" strike="noStrike" cap="none" baseline="0" dirty="0">
                <a:solidFill>
                  <a:schemeClr val="dk1"/>
                </a:solidFill>
                <a:latin typeface="Calibri"/>
                <a:ea typeface="Calibri"/>
                <a:cs typeface="Calibri"/>
                <a:sym typeface="Calibri"/>
              </a:rPr>
              <a:t> questions to elicit qualitative information.</a:t>
            </a:r>
            <a:endParaRPr lang="en-US" sz="1200" b="0" i="0" u="none" strike="noStrike" cap="none" dirty="0">
              <a:solidFill>
                <a:schemeClr val="dk1"/>
              </a:solidFill>
              <a:latin typeface="Calibri"/>
              <a:ea typeface="Calibri"/>
              <a:cs typeface="Calibri"/>
              <a:sym typeface="Calibri"/>
            </a:endParaRPr>
          </a:p>
        </p:txBody>
      </p:sp>
      <p:sp>
        <p:nvSpPr>
          <p:cNvPr id="222" name="Shape 222"/>
          <p:cNvSpPr txBox="1">
            <a:spLocks noGrp="1"/>
          </p:cNvSpPr>
          <p:nvPr>
            <p:ph type="sldNum" idx="12"/>
          </p:nvPr>
        </p:nvSpPr>
        <p:spPr>
          <a:xfrm>
            <a:off x="3898101" y="8829967"/>
            <a:ext cx="2982118" cy="466433"/>
          </a:xfrm>
          <a:prstGeom prst="rect">
            <a:avLst/>
          </a:prstGeom>
          <a:noFill/>
          <a:ln>
            <a:noFill/>
          </a:ln>
        </p:spPr>
        <p:txBody>
          <a:bodyPr lIns="92425" tIns="46200" rIns="92425" bIns="46200" anchor="b" anchorCtr="0">
            <a:noAutofit/>
          </a:bodyPr>
          <a:lstStyle/>
          <a:p>
            <a:pPr marL="0" marR="0" lvl="0" indent="0" algn="r"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94494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4395"/>
            <a:ext cx="7772400" cy="2387600"/>
          </a:xfrm>
        </p:spPr>
        <p:txBody>
          <a:bodyPr anchor="ctr"/>
          <a:lstStyle>
            <a:lvl1pPr indent="0" algn="ctr">
              <a:defRPr sz="6000">
                <a:solidFill>
                  <a:srgbClr val="007EA5"/>
                </a:solidFill>
              </a:defRPr>
            </a:lvl1pPr>
          </a:lstStyle>
          <a:p>
            <a:r>
              <a:rPr lang="en-US" dirty="0"/>
              <a:t>Click to edit Master title style</a:t>
            </a:r>
          </a:p>
        </p:txBody>
      </p:sp>
      <p:sp>
        <p:nvSpPr>
          <p:cNvPr id="3" name="Subtitle 2"/>
          <p:cNvSpPr>
            <a:spLocks noGrp="1"/>
          </p:cNvSpPr>
          <p:nvPr>
            <p:ph type="subTitle" idx="1"/>
          </p:nvPr>
        </p:nvSpPr>
        <p:spPr>
          <a:xfrm>
            <a:off x="1143000" y="3814070"/>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marL="0" indent="0">
              <a:defRPr/>
            </a:lvl1pPr>
          </a:lstStyle>
          <a:p>
            <a:r>
              <a:rPr lang="en-US" dirty="0"/>
              <a:t>Click to edit Master title style</a:t>
            </a:r>
          </a:p>
        </p:txBody>
      </p:sp>
      <p:sp>
        <p:nvSpPr>
          <p:cNvPr id="3" name="Content Placeholder 2"/>
          <p:cNvSpPr>
            <a:spLocks noGrp="1"/>
          </p:cNvSpPr>
          <p:nvPr>
            <p:ph idx="1"/>
          </p:nvPr>
        </p:nvSpPr>
        <p:spPr>
          <a:xfrm>
            <a:off x="594360" y="1536192"/>
            <a:ext cx="8001000" cy="914400"/>
          </a:xfrm>
        </p:spPr>
        <p:txBody>
          <a:bodyPr/>
          <a:lstStyle>
            <a:lvl1pPr marL="457200" indent="-384048">
              <a:lnSpc>
                <a:spcPct val="114000"/>
              </a:lnSpc>
              <a:spcBef>
                <a:spcPts val="0"/>
              </a:spcBef>
              <a:spcAft>
                <a:spcPts val="400"/>
              </a:spcAft>
              <a:defRPr>
                <a:latin typeface="Gill Sans MT" panose="020B0502020104020203" pitchFamily="34" charset="0"/>
              </a:defRPr>
            </a:lvl1pPr>
            <a:lvl2pPr marL="914400" indent="-384048">
              <a:lnSpc>
                <a:spcPct val="114000"/>
              </a:lnSpc>
              <a:spcBef>
                <a:spcPts val="0"/>
              </a:spcBef>
              <a:spcAft>
                <a:spcPts val="400"/>
              </a:spcAft>
              <a:defRPr>
                <a:latin typeface="Gill Sans MT" panose="020B0502020104020203" pitchFamily="34" charset="0"/>
              </a:defRPr>
            </a:lvl2p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12"/>
          </p:nvPr>
        </p:nvSpPr>
        <p:spPr>
          <a:xfrm>
            <a:off x="6457950" y="6347386"/>
            <a:ext cx="2057400" cy="365125"/>
          </a:xfrm>
        </p:spPr>
        <p:txBody>
          <a:bodyPr/>
          <a:lstStyle/>
          <a:p>
            <a:fld id="{C668FCF9-A24B-FA41-8F99-CB904FA226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824039"/>
            <a:ext cx="7886700" cy="2852737"/>
          </a:xfrm>
        </p:spPr>
        <p:txBody>
          <a:bodyPr anchor="ctr"/>
          <a:lstStyle>
            <a:lvl1pPr indent="0" algn="ctr">
              <a:defRPr sz="60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marL="457200">
              <a:defRPr/>
            </a:lvl1pPr>
          </a:lstStyle>
          <a:p>
            <a:r>
              <a:rPr lang="en-US" dirty="0"/>
              <a:t>Click to edit Master title style</a:t>
            </a:r>
          </a:p>
        </p:txBody>
      </p:sp>
      <p:sp>
        <p:nvSpPr>
          <p:cNvPr id="3" name="Content Placeholder 2"/>
          <p:cNvSpPr>
            <a:spLocks noGrp="1"/>
          </p:cNvSpPr>
          <p:nvPr>
            <p:ph sz="half" idx="1"/>
          </p:nvPr>
        </p:nvSpPr>
        <p:spPr>
          <a:xfrm>
            <a:off x="594360" y="1536192"/>
            <a:ext cx="3886200" cy="914400"/>
          </a:xfrm>
        </p:spPr>
        <p:txBody>
          <a:body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29150" y="1536192"/>
            <a:ext cx="3886200" cy="914400"/>
          </a:xfrm>
        </p:spPr>
        <p:txBody>
          <a:bodyPr/>
          <a:lstStyle/>
          <a:p>
            <a:pPr lvl="0"/>
            <a:r>
              <a:rPr lang="en-US" dirty="0"/>
              <a:t>Click to edit Master text styles</a:t>
            </a:r>
          </a:p>
          <a:p>
            <a:pPr lvl="1"/>
            <a:r>
              <a:rPr lang="en-US" dirty="0"/>
              <a:t>Second level</a:t>
            </a:r>
          </a:p>
        </p:txBody>
      </p:sp>
      <p:sp>
        <p:nvSpPr>
          <p:cNvPr id="7" name="Slide Number Placeholder 6"/>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668FCF9-A24B-FA41-8F99-CB904FA226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_Blank">
    <p:spTree>
      <p:nvGrpSpPr>
        <p:cNvPr id="1" name="Shape 23"/>
        <p:cNvGrpSpPr/>
        <p:nvPr/>
      </p:nvGrpSpPr>
      <p:grpSpPr>
        <a:xfrm>
          <a:off x="0" y="0"/>
          <a:ext cx="0" cy="0"/>
          <a:chOff x="0" y="0"/>
          <a:chExt cx="0" cy="0"/>
        </a:xfrm>
      </p:grpSpPr>
      <p:pic>
        <p:nvPicPr>
          <p:cNvPr id="24" name="Shape 24"/>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7486650" y="6172653"/>
            <a:ext cx="1238893" cy="530678"/>
          </a:xfrm>
          <a:prstGeom prst="rect">
            <a:avLst/>
          </a:prstGeom>
          <a:noFill/>
          <a:ln>
            <a:noFill/>
          </a:ln>
        </p:spPr>
      </p:pic>
      <p:sp>
        <p:nvSpPr>
          <p:cNvPr id="25" name="Shape 25"/>
          <p:cNvSpPr txBox="1">
            <a:spLocks noGrp="1"/>
          </p:cNvSpPr>
          <p:nvPr>
            <p:ph type="ftr" idx="11"/>
          </p:nvPr>
        </p:nvSpPr>
        <p:spPr>
          <a:xfrm>
            <a:off x="3028950" y="6356351"/>
            <a:ext cx="3086098"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A0CB"/>
              </a:buClr>
              <a:buFont typeface="Calibri"/>
              <a:buNone/>
              <a:defRPr sz="1200" b="0" i="0" u="none" strike="noStrike" cap="none">
                <a:solidFill>
                  <a:srgbClr val="88A0CB"/>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A0CB"/>
              </a:buClr>
              <a:buFont typeface="Calibri"/>
              <a:buNone/>
              <a:defRPr sz="1200" b="0" i="0" u="none" strike="noStrike" cap="none">
                <a:solidFill>
                  <a:srgbClr val="88A0CB"/>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457950" y="6356351"/>
            <a:ext cx="2057400" cy="365125"/>
          </a:xfrm>
          <a:prstGeom prst="rect">
            <a:avLst/>
          </a:prstGeom>
          <a:noFill/>
          <a:ln>
            <a:noFill/>
          </a:ln>
        </p:spPr>
        <p:txBody>
          <a:bodyPr lIns="0" tIns="0" rIns="0" bIns="0" anchor="ctr" anchorCtr="0">
            <a:noAutofit/>
          </a:bodyPr>
          <a:lstStyle/>
          <a:p>
            <a:pPr marL="0" marR="0" lvl="0" indent="0" algn="r" rtl="0">
              <a:lnSpc>
                <a:spcPct val="100000"/>
              </a:lnSpc>
              <a:spcBef>
                <a:spcPts val="0"/>
              </a:spcBef>
              <a:spcAft>
                <a:spcPts val="0"/>
              </a:spcAft>
              <a:buClr>
                <a:srgbClr val="88A0CB"/>
              </a:buClr>
              <a:buSzPct val="25000"/>
              <a:buFont typeface="Calibri"/>
              <a:buNone/>
            </a:pPr>
            <a:fld id="{00000000-1234-1234-1234-123412341234}" type="slidenum">
              <a:rPr lang="en-US" sz="1200" b="0" i="0" u="none" strike="noStrike" cap="none">
                <a:solidFill>
                  <a:srgbClr val="88A0CB"/>
                </a:solidFill>
                <a:latin typeface="Calibri"/>
                <a:ea typeface="Calibri"/>
                <a:cs typeface="Calibri"/>
                <a:sym typeface="Calibri"/>
              </a:rPr>
              <a:t>‹#›</a:t>
            </a:fld>
            <a:endParaRPr lang="en-US" sz="1200" b="0" i="0" u="none" strike="noStrike" cap="none">
              <a:solidFill>
                <a:srgbClr val="88A0CB"/>
              </a:solidFill>
              <a:latin typeface="Calibri"/>
              <a:ea typeface="Calibri"/>
              <a:cs typeface="Calibri"/>
              <a:sym typeface="Calibri"/>
            </a:endParaRPr>
          </a:p>
        </p:txBody>
      </p:sp>
      <p:sp>
        <p:nvSpPr>
          <p:cNvPr id="28" name="Shape 28"/>
          <p:cNvSpPr txBox="1">
            <a:spLocks noGrp="1"/>
          </p:cNvSpPr>
          <p:nvPr>
            <p:ph type="title"/>
          </p:nvPr>
        </p:nvSpPr>
        <p:spPr>
          <a:xfrm>
            <a:off x="628650" y="365126"/>
            <a:ext cx="7886700" cy="1325562"/>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0"/>
              </a:spcAft>
              <a:buClr>
                <a:srgbClr val="0E6CB8"/>
              </a:buClr>
              <a:buFont typeface="Gill Sans"/>
              <a:buNone/>
              <a:defRPr sz="3600" b="0" i="0" u="none" strike="noStrike" cap="none">
                <a:solidFill>
                  <a:srgbClr val="0E6CB8"/>
                </a:solidFill>
                <a:latin typeface="Gill Sans"/>
                <a:ea typeface="Gill Sans"/>
                <a:cs typeface="Gill Sans"/>
                <a:sym typeface="Gill Sans"/>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dirty="0"/>
          </a:p>
        </p:txBody>
      </p:sp>
      <p:sp>
        <p:nvSpPr>
          <p:cNvPr id="29" name="Shape 29"/>
          <p:cNvSpPr txBox="1">
            <a:spLocks noGrp="1"/>
          </p:cNvSpPr>
          <p:nvPr>
            <p:ph type="body" idx="1"/>
          </p:nvPr>
        </p:nvSpPr>
        <p:spPr>
          <a:xfrm>
            <a:off x="628650" y="1825625"/>
            <a:ext cx="7886700" cy="4351338"/>
          </a:xfrm>
          <a:prstGeom prst="rect">
            <a:avLst/>
          </a:prstGeom>
          <a:noFill/>
          <a:ln>
            <a:noFill/>
          </a:ln>
        </p:spPr>
        <p:txBody>
          <a:bodyPr lIns="91425" tIns="91425" rIns="91425" bIns="91425" anchor="t" anchorCtr="0"/>
          <a:lstStyle>
            <a:lvl1pPr marL="228600" marR="0" lvl="0" indent="76200" algn="l" rtl="0">
              <a:lnSpc>
                <a:spcPct val="90000"/>
              </a:lnSpc>
              <a:spcBef>
                <a:spcPts val="1000"/>
              </a:spcBef>
              <a:spcAft>
                <a:spcPts val="0"/>
              </a:spcAft>
              <a:buClr>
                <a:srgbClr val="171616"/>
              </a:buClr>
              <a:buSzPct val="100000"/>
              <a:buFont typeface="Arial"/>
              <a:buChar char="•"/>
              <a:defRPr sz="2400" b="0" i="0" u="none" strike="noStrike" cap="none">
                <a:solidFill>
                  <a:srgbClr val="171616"/>
                </a:solidFill>
                <a:latin typeface="Helvetica Neue"/>
                <a:ea typeface="Helvetica Neue"/>
                <a:cs typeface="Helvetica Neue"/>
                <a:sym typeface="Helvetica Neue"/>
              </a:defRPr>
            </a:lvl1pPr>
            <a:lvl2pPr marL="685800" marR="0" lvl="1" indent="25400" algn="l" rtl="0">
              <a:lnSpc>
                <a:spcPct val="90000"/>
              </a:lnSpc>
              <a:spcBef>
                <a:spcPts val="500"/>
              </a:spcBef>
              <a:spcAft>
                <a:spcPts val="0"/>
              </a:spcAft>
              <a:buClr>
                <a:srgbClr val="171616"/>
              </a:buClr>
              <a:buSzPct val="100000"/>
              <a:buFont typeface="Arial"/>
              <a:buChar char="•"/>
              <a:defRPr sz="2000" b="0" i="0" u="none" strike="noStrike" cap="none">
                <a:solidFill>
                  <a:srgbClr val="171616"/>
                </a:solidFill>
                <a:latin typeface="Helvetica Neue"/>
                <a:ea typeface="Helvetica Neue"/>
                <a:cs typeface="Helvetica Neue"/>
                <a:sym typeface="Helvetica Neue"/>
              </a:defRPr>
            </a:lvl2pPr>
            <a:lvl3pPr marL="1143000" marR="0" lvl="2" indent="0" algn="l" rtl="0">
              <a:lnSpc>
                <a:spcPct val="90000"/>
              </a:lnSpc>
              <a:spcBef>
                <a:spcPts val="500"/>
              </a:spcBef>
              <a:spcAft>
                <a:spcPts val="0"/>
              </a:spcAft>
              <a:buClr>
                <a:srgbClr val="171616"/>
              </a:buClr>
              <a:buSzPct val="100000"/>
              <a:buFont typeface="Arial"/>
              <a:buChar char="•"/>
              <a:defRPr sz="1800" b="0" i="0" u="none" strike="noStrike" cap="none">
                <a:solidFill>
                  <a:srgbClr val="171616"/>
                </a:solidFill>
                <a:latin typeface="Helvetica Neue"/>
                <a:ea typeface="Helvetica Neue"/>
                <a:cs typeface="Helvetica Neue"/>
                <a:sym typeface="Helvetica Neue"/>
              </a:defRPr>
            </a:lvl3pPr>
            <a:lvl4pPr marL="1600200" marR="0" lvl="3" indent="-25400" algn="l" rtl="0">
              <a:lnSpc>
                <a:spcPct val="90000"/>
              </a:lnSpc>
              <a:spcBef>
                <a:spcPts val="500"/>
              </a:spcBef>
              <a:spcAft>
                <a:spcPts val="0"/>
              </a:spcAft>
              <a:buClr>
                <a:srgbClr val="171616"/>
              </a:buClr>
              <a:buSzPct val="100000"/>
              <a:buFont typeface="Arial"/>
              <a:buChar char="•"/>
              <a:defRPr sz="1600" b="0" i="0" u="none" strike="noStrike" cap="none">
                <a:solidFill>
                  <a:srgbClr val="171616"/>
                </a:solidFill>
                <a:latin typeface="Helvetica Neue"/>
                <a:ea typeface="Helvetica Neue"/>
                <a:cs typeface="Helvetica Neue"/>
                <a:sym typeface="Helvetica Neue"/>
              </a:defRPr>
            </a:lvl4pPr>
            <a:lvl5pPr marL="2057400" marR="0" lvl="4" indent="-25400" algn="l" rtl="0">
              <a:lnSpc>
                <a:spcPct val="90000"/>
              </a:lnSpc>
              <a:spcBef>
                <a:spcPts val="500"/>
              </a:spcBef>
              <a:spcAft>
                <a:spcPts val="0"/>
              </a:spcAft>
              <a:buClr>
                <a:srgbClr val="171616"/>
              </a:buClr>
              <a:buSzPct val="100000"/>
              <a:buFont typeface="Arial"/>
              <a:buChar char="•"/>
              <a:defRPr sz="1600" b="0" i="0" u="none" strike="noStrike" cap="none">
                <a:solidFill>
                  <a:srgbClr val="171616"/>
                </a:solidFill>
                <a:latin typeface="Helvetica Neue"/>
                <a:ea typeface="Helvetica Neue"/>
                <a:cs typeface="Helvetica Neue"/>
                <a:sym typeface="Helvetica Neue"/>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dirty="0"/>
          </a:p>
        </p:txBody>
      </p:sp>
    </p:spTree>
    <p:extLst>
      <p:ext uri="{BB962C8B-B14F-4D97-AF65-F5344CB8AC3E}">
        <p14:creationId xmlns:p14="http://schemas.microsoft.com/office/powerpoint/2010/main" val="188416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www.kmtraining.or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072" y="530352"/>
            <a:ext cx="8001000" cy="9144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594360" y="1536192"/>
            <a:ext cx="8001000" cy="914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8FCF9-A24B-FA41-8F99-CB904FA2263F}" type="slidenum">
              <a:rPr lang="en-US" smtClean="0"/>
              <a:t>‹#›</a:t>
            </a:fld>
            <a:endParaRPr lang="en-US"/>
          </a:p>
        </p:txBody>
      </p:sp>
      <p:pic>
        <p:nvPicPr>
          <p:cNvPr id="7" name="Picture 6"/>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6137167" y="6028567"/>
            <a:ext cx="2748572" cy="648038"/>
          </a:xfrm>
          <a:prstGeom prst="rect">
            <a:avLst/>
          </a:prstGeom>
        </p:spPr>
      </p:pic>
      <p:sp>
        <p:nvSpPr>
          <p:cNvPr id="11" name="Rectangle 10"/>
          <p:cNvSpPr/>
          <p:nvPr userDrawn="1"/>
        </p:nvSpPr>
        <p:spPr>
          <a:xfrm>
            <a:off x="537884" y="5657671"/>
            <a:ext cx="5697896" cy="120032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1" dirty="0">
                <a:solidFill>
                  <a:srgbClr val="000000"/>
                </a:solidFill>
                <a:effectLst/>
                <a:latin typeface="Arial" panose="020B0604020202020204" pitchFamily="34" charset="0"/>
                <a:ea typeface="Calibri" panose="020F0502020204030204" pitchFamily="34" charset="0"/>
              </a:rPr>
              <a:t>This resource is made possible by the support of the American People through the United States Agency for International Development (USAID) under the Knowledge SUCCESS (Strengthening Use, Capacity, Collaboration, Exchange, Synthesis, and Sharing) Project Cooperative Agreement No. 7200AA19CA00001 with the Johns Hopkins University. Knowledge SUCCESS is supported by USAID’s Bureau for Global Health, Office of Population and Reproductive Health and led by the Johns Hopkins Center for Communication Programs (CCP) in partnership with </a:t>
            </a:r>
            <a:r>
              <a:rPr lang="en-US" sz="800" i="1" dirty="0" err="1">
                <a:solidFill>
                  <a:srgbClr val="000000"/>
                </a:solidFill>
                <a:effectLst/>
                <a:latin typeface="Arial" panose="020B0604020202020204" pitchFamily="34" charset="0"/>
                <a:ea typeface="Calibri" panose="020F0502020204030204" pitchFamily="34" charset="0"/>
              </a:rPr>
              <a:t>Amref</a:t>
            </a:r>
            <a:r>
              <a:rPr lang="en-US" sz="800" i="1" dirty="0">
                <a:solidFill>
                  <a:srgbClr val="000000"/>
                </a:solidFill>
                <a:effectLst/>
                <a:latin typeface="Arial" panose="020B0604020202020204" pitchFamily="34" charset="0"/>
                <a:ea typeface="Calibri" panose="020F0502020204030204" pitchFamily="34" charset="0"/>
              </a:rPr>
              <a:t> Health Africa, </a:t>
            </a:r>
            <a:r>
              <a:rPr lang="en-US" sz="800" i="1" dirty="0" err="1">
                <a:solidFill>
                  <a:srgbClr val="000000"/>
                </a:solidFill>
                <a:effectLst/>
                <a:latin typeface="Arial" panose="020B0604020202020204" pitchFamily="34" charset="0"/>
                <a:ea typeface="Calibri" panose="020F0502020204030204" pitchFamily="34" charset="0"/>
              </a:rPr>
              <a:t>Busara</a:t>
            </a:r>
            <a:r>
              <a:rPr lang="en-US" sz="800" i="1" dirty="0">
                <a:solidFill>
                  <a:srgbClr val="000000"/>
                </a:solidFill>
                <a:effectLst/>
                <a:latin typeface="Arial" panose="020B0604020202020204" pitchFamily="34" charset="0"/>
                <a:ea typeface="Calibri" panose="020F0502020204030204" pitchFamily="34" charset="0"/>
              </a:rPr>
              <a:t> Center for Behavioral Economics (</a:t>
            </a:r>
            <a:r>
              <a:rPr lang="en-US" sz="800" i="1" dirty="0" err="1">
                <a:solidFill>
                  <a:srgbClr val="000000"/>
                </a:solidFill>
                <a:effectLst/>
                <a:latin typeface="Arial" panose="020B0604020202020204" pitchFamily="34" charset="0"/>
                <a:ea typeface="Calibri" panose="020F0502020204030204" pitchFamily="34" charset="0"/>
              </a:rPr>
              <a:t>Busara</a:t>
            </a:r>
            <a:r>
              <a:rPr lang="en-US" sz="800" i="1" dirty="0">
                <a:solidFill>
                  <a:srgbClr val="000000"/>
                </a:solidFill>
                <a:effectLst/>
                <a:latin typeface="Arial" panose="020B0604020202020204" pitchFamily="34" charset="0"/>
                <a:ea typeface="Calibri" panose="020F0502020204030204" pitchFamily="34" charset="0"/>
              </a:rPr>
              <a:t>), and FHI 360. The information provided in this resource is the sole responsibility of Knowledge SUCCESS and does not necessarily reflect the views of USAID, the U.S. Government, or the Johns Hopkins University. The resource may be adapted as needed; the original material can be found on </a:t>
            </a:r>
            <a:r>
              <a:rPr lang="en-US" sz="800" i="1" u="sng" dirty="0">
                <a:solidFill>
                  <a:srgbClr val="1155CC"/>
                </a:solidFill>
                <a:effectLst/>
                <a:latin typeface="Arial" panose="020B0604020202020204" pitchFamily="34" charset="0"/>
                <a:ea typeface="Calibri" panose="020F0502020204030204" pitchFamily="34" charset="0"/>
                <a:hlinkClick r:id="rId9"/>
              </a:rPr>
              <a:t>www.kmtraining.org</a:t>
            </a:r>
            <a:r>
              <a:rPr lang="en-US" sz="800" i="1" dirty="0">
                <a:solidFill>
                  <a:srgbClr val="000000"/>
                </a:solidFill>
                <a:effectLst/>
                <a:latin typeface="Arial" panose="020B0604020202020204" pitchFamily="34" charset="0"/>
                <a:ea typeface="Calibri" panose="020F0502020204030204" pitchFamily="34" charset="0"/>
              </a:rPr>
              <a:t>.</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68763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7" r:id="rId5"/>
    <p:sldLayoutId id="2147483668" r:id="rId6"/>
  </p:sldLayoutIdLst>
  <p:txStyles>
    <p:titleStyle>
      <a:lvl1pPr indent="-384048" algn="l" defTabSz="914400" rtl="0" eaLnBrk="1" latinLnBrk="0" hangingPunct="1">
        <a:lnSpc>
          <a:spcPct val="100000"/>
        </a:lnSpc>
        <a:spcBef>
          <a:spcPct val="0"/>
        </a:spcBef>
        <a:spcAft>
          <a:spcPts val="400"/>
        </a:spcAft>
        <a:buNone/>
        <a:defRPr sz="3600" kern="1200">
          <a:solidFill>
            <a:srgbClr val="007EA5"/>
          </a:solidFill>
          <a:latin typeface="Gill Sans MT" panose="020B0502020104020203" pitchFamily="34" charset="0"/>
          <a:ea typeface="+mj-ea"/>
          <a:cs typeface="+mj-cs"/>
        </a:defRPr>
      </a:lvl1pPr>
    </p:titleStyle>
    <p:bodyStyle>
      <a:lvl1pPr marL="457200" indent="-384048" algn="l" defTabSz="914400" rtl="0" eaLnBrk="1" latinLnBrk="0" hangingPunct="1">
        <a:lnSpc>
          <a:spcPct val="114000"/>
        </a:lnSpc>
        <a:spcBef>
          <a:spcPts val="0"/>
        </a:spcBef>
        <a:spcAft>
          <a:spcPts val="400"/>
        </a:spcAft>
        <a:buSzPct val="125000"/>
        <a:buFont typeface="Arial" panose="020B0604020202020204" pitchFamily="34" charset="0"/>
        <a:buChar char="•"/>
        <a:defRPr sz="2400" kern="1200">
          <a:solidFill>
            <a:srgbClr val="007EA5"/>
          </a:solidFill>
          <a:latin typeface="Gill Sans MT" panose="020B0502020104020203" pitchFamily="34" charset="0"/>
          <a:ea typeface="+mn-ea"/>
          <a:cs typeface="Arial" panose="020B0604020202020204" pitchFamily="34" charset="0"/>
        </a:defRPr>
      </a:lvl1pPr>
      <a:lvl2pPr marL="914400" indent="-384048" algn="l" defTabSz="914400" rtl="0" eaLnBrk="1" latinLnBrk="0" hangingPunct="1">
        <a:lnSpc>
          <a:spcPct val="114000"/>
        </a:lnSpc>
        <a:spcBef>
          <a:spcPts val="0"/>
        </a:spcBef>
        <a:spcAft>
          <a:spcPts val="400"/>
        </a:spcAft>
        <a:buFont typeface="Courier New" panose="02070309020205020404" pitchFamily="49" charset="0"/>
        <a:buChar char="o"/>
        <a:defRPr sz="2200" kern="1200">
          <a:solidFill>
            <a:srgbClr val="007EA5"/>
          </a:solidFill>
          <a:latin typeface="Gill Sans MT" panose="020B0502020104020203"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7EA5"/>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7EA5"/>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7EA5"/>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s://netmap.wordpress.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452762" y="1825625"/>
            <a:ext cx="8062588" cy="4351338"/>
          </a:xfrm>
          <a:prstGeom prst="rect">
            <a:avLst/>
          </a:prstGeom>
          <a:noFill/>
          <a:ln>
            <a:noFill/>
          </a:ln>
        </p:spPr>
        <p:txBody>
          <a:bodyPr lIns="91425" tIns="91425" rIns="91425" bIns="91425" anchor="t" anchorCtr="0">
            <a:noAutofit/>
          </a:bodyPr>
          <a:lstStyle/>
          <a:p>
            <a:pPr marL="152400" marR="0" lvl="0" indent="0" algn="ctr" rtl="0">
              <a:lnSpc>
                <a:spcPct val="100000"/>
              </a:lnSpc>
              <a:spcBef>
                <a:spcPts val="0"/>
              </a:spcBef>
              <a:spcAft>
                <a:spcPts val="0"/>
              </a:spcAft>
              <a:buClr>
                <a:srgbClr val="171616"/>
              </a:buClr>
              <a:buSzPct val="25000"/>
              <a:buFont typeface="Arial"/>
              <a:buNone/>
            </a:pPr>
            <a:r>
              <a:rPr lang="en-US" sz="6000" b="0" i="0" u="none" strike="noStrike" cap="none" dirty="0">
                <a:latin typeface="Gill Sans MT" panose="020B0502020104020203" pitchFamily="34" charset="0"/>
                <a:ea typeface="Helvetica Neue"/>
                <a:cs typeface="Gill Sans" panose="020B0604020202020204" charset="0"/>
                <a:sym typeface="Helvetica Neue"/>
              </a:rPr>
              <a:t>Step 1 (continued): Needs Assessment Methodologies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R="0" lvl="0" algn="l" rtl="0">
              <a:lnSpc>
                <a:spcPct val="114000"/>
              </a:lnSpc>
              <a:spcBef>
                <a:spcPts val="0"/>
              </a:spcBef>
              <a:buClr>
                <a:srgbClr val="0E6CB8"/>
              </a:buClr>
              <a:buSzPct val="25000"/>
              <a:buFont typeface="Gill Sans"/>
              <a:buNone/>
            </a:pPr>
            <a:r>
              <a:rPr lang="en-US" sz="3600" i="0" u="none" strike="noStrike" cap="none" dirty="0">
                <a:ea typeface="Gill Sans"/>
                <a:cs typeface="Gill Sans"/>
                <a:sym typeface="Gill Sans"/>
              </a:rPr>
              <a:t>Survey – What It Is</a:t>
            </a:r>
          </a:p>
        </p:txBody>
      </p:sp>
      <p:sp>
        <p:nvSpPr>
          <p:cNvPr id="225" name="Shape 225"/>
          <p:cNvSpPr txBox="1">
            <a:spLocks noGrp="1"/>
          </p:cNvSpPr>
          <p:nvPr>
            <p:ph type="body" idx="1"/>
          </p:nvPr>
        </p:nvSpPr>
        <p:spPr>
          <a:xfrm>
            <a:off x="594360" y="1536192"/>
            <a:ext cx="8001000" cy="914400"/>
          </a:xfrm>
          <a:prstGeom prst="rect">
            <a:avLst/>
          </a:prstGeom>
          <a:noFill/>
          <a:ln>
            <a:noFill/>
          </a:ln>
        </p:spPr>
        <p:txBody>
          <a:bodyPr lIns="91425" tIns="45700" rIns="91425" bIns="45700" anchor="t" anchorCtr="0">
            <a:noAutofit/>
          </a:bodyPr>
          <a:lstStyle/>
          <a:p>
            <a:pPr marR="0" lvl="0" algn="l" rtl="0">
              <a:spcBef>
                <a:spcPts val="0"/>
              </a:spcBef>
              <a:buClr>
                <a:srgbClr val="007EA5"/>
              </a:buClr>
              <a:buSzPct val="100000"/>
              <a:buFont typeface="Arial"/>
              <a:buChar char="•"/>
            </a:pPr>
            <a:r>
              <a:rPr lang="en-US" sz="2400" b="0" i="0" u="none" strike="noStrike" cap="none" dirty="0">
                <a:ea typeface="Helvetica Neue"/>
                <a:cs typeface="Helvetica Neue"/>
                <a:sym typeface="Helvetica Neue"/>
              </a:rPr>
              <a:t>Structured questionnaire that includes closed- and open-ended questions</a:t>
            </a:r>
          </a:p>
          <a:p>
            <a:pPr marR="0" lvl="0" algn="l" rtl="0">
              <a:spcBef>
                <a:spcPts val="0"/>
              </a:spcBef>
              <a:buClr>
                <a:srgbClr val="007EA5"/>
              </a:buClr>
              <a:buSzPct val="100000"/>
              <a:buFont typeface="Arial"/>
              <a:buChar char="•"/>
            </a:pPr>
            <a:r>
              <a:rPr lang="en-US" sz="2400" b="0" i="0" u="none" strike="noStrike" cap="none" dirty="0">
                <a:ea typeface="Helvetica Neue"/>
                <a:cs typeface="Helvetica Neue"/>
                <a:sym typeface="Helvetica Neue"/>
              </a:rPr>
              <a:t>Can include questions about health information needs, preferred sources of health information, information-sharing preferences, and use of information communication technology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R="0" lvl="0" algn="l" rtl="0">
              <a:lnSpc>
                <a:spcPct val="114000"/>
              </a:lnSpc>
              <a:spcBef>
                <a:spcPts val="0"/>
              </a:spcBef>
              <a:buClr>
                <a:srgbClr val="0E6CB8"/>
              </a:buClr>
              <a:buSzPct val="25000"/>
              <a:buFont typeface="Gill Sans"/>
              <a:buNone/>
            </a:pPr>
            <a:r>
              <a:rPr lang="en-US" sz="3600" i="0" u="none" strike="noStrike" cap="none" dirty="0">
                <a:ea typeface="Gill Sans"/>
                <a:cs typeface="Gill Sans"/>
                <a:sym typeface="Gill Sans"/>
              </a:rPr>
              <a:t>Survey – How to Conduct </a:t>
            </a:r>
            <a:r>
              <a:rPr lang="en-US" dirty="0"/>
              <a:t>It</a:t>
            </a:r>
            <a:endParaRPr lang="en-US" sz="3600" i="0" u="none" strike="noStrike" cap="none" dirty="0">
              <a:ea typeface="Gill Sans"/>
              <a:cs typeface="Gill Sans"/>
              <a:sym typeface="Gill Sans"/>
            </a:endParaRPr>
          </a:p>
        </p:txBody>
      </p:sp>
      <p:sp>
        <p:nvSpPr>
          <p:cNvPr id="225" name="Shape 225"/>
          <p:cNvSpPr txBox="1">
            <a:spLocks noGrp="1"/>
          </p:cNvSpPr>
          <p:nvPr>
            <p:ph type="body" idx="1"/>
          </p:nvPr>
        </p:nvSpPr>
        <p:spPr>
          <a:xfrm>
            <a:off x="594360" y="1536192"/>
            <a:ext cx="8001000" cy="914400"/>
          </a:xfrm>
          <a:prstGeom prst="rect">
            <a:avLst/>
          </a:prstGeom>
          <a:noFill/>
          <a:ln>
            <a:noFill/>
          </a:ln>
        </p:spPr>
        <p:txBody>
          <a:bodyPr lIns="91425" tIns="45700" rIns="91425" bIns="45700" anchor="t" anchorCtr="0">
            <a:noAutofit/>
          </a:bodyPr>
          <a:lstStyle/>
          <a:p>
            <a:pPr marL="228600" marR="0" lvl="0" indent="-228600" algn="l" rtl="0">
              <a:spcBef>
                <a:spcPts val="0"/>
              </a:spcBef>
              <a:buClr>
                <a:srgbClr val="007EA5"/>
              </a:buClr>
              <a:buFont typeface="Arial"/>
              <a:buChar char="•"/>
            </a:pPr>
            <a:r>
              <a:rPr lang="en-US" sz="2400" b="0" i="0" u="none" strike="noStrike" cap="none" dirty="0">
                <a:ea typeface="Helvetica Neue"/>
                <a:cs typeface="Helvetica Neue"/>
                <a:sym typeface="Helvetica Neue"/>
              </a:rPr>
              <a:t>Can be administered in person, over the phone, or online</a:t>
            </a:r>
          </a:p>
          <a:p>
            <a:pPr marL="228600" marR="0" lvl="0" indent="-228600" algn="l" rtl="0">
              <a:spcBef>
                <a:spcPts val="0"/>
              </a:spcBef>
              <a:buClr>
                <a:srgbClr val="007EA5"/>
              </a:buClr>
              <a:buFont typeface="Arial"/>
              <a:buChar char="•"/>
            </a:pPr>
            <a:r>
              <a:rPr lang="en-US" sz="2400" dirty="0"/>
              <a:t>Pretest the questions</a:t>
            </a:r>
          </a:p>
          <a:p>
            <a:pPr marL="914400">
              <a:spcBef>
                <a:spcPts val="0"/>
              </a:spcBef>
              <a:buClr>
                <a:srgbClr val="007EA5"/>
              </a:buClr>
              <a:buFont typeface="Courier New" charset="0"/>
              <a:buChar char="o"/>
            </a:pPr>
            <a:r>
              <a:rPr lang="en-US" sz="2400" dirty="0"/>
              <a:t>For online surveys, use recognized survey platforms (e.g. </a:t>
            </a:r>
            <a:r>
              <a:rPr lang="en-US" sz="2400" dirty="0" err="1"/>
              <a:t>SurveyMonkey</a:t>
            </a:r>
            <a:r>
              <a:rPr lang="en-US" sz="2400" dirty="0"/>
              <a:t>, Google Forms, etc.)</a:t>
            </a:r>
          </a:p>
          <a:p>
            <a:pPr marL="228600" marR="0" lvl="0" indent="-228600" algn="l" rtl="0">
              <a:spcBef>
                <a:spcPts val="0"/>
              </a:spcBef>
              <a:buClr>
                <a:srgbClr val="007EA5"/>
              </a:buClr>
              <a:buFont typeface="Arial"/>
              <a:buChar char="•"/>
            </a:pPr>
            <a:r>
              <a:rPr lang="en-US" sz="2400" dirty="0"/>
              <a:t>Use multiple strategies to send out the survey to increase response rates</a:t>
            </a:r>
            <a:endParaRPr lang="en-US" sz="2400" b="0" i="0" u="none" strike="noStrike" cap="none" dirty="0">
              <a:ea typeface="Helvetica Neue"/>
              <a:cs typeface="Helvetica Neue"/>
              <a:sym typeface="Helvetica Neue"/>
            </a:endParaRPr>
          </a:p>
        </p:txBody>
      </p:sp>
    </p:spTree>
    <p:extLst>
      <p:ext uri="{BB962C8B-B14F-4D97-AF65-F5344CB8AC3E}">
        <p14:creationId xmlns:p14="http://schemas.microsoft.com/office/powerpoint/2010/main" val="1569073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ea typeface="Gill Sans"/>
                <a:cs typeface="Gill Sans"/>
                <a:sym typeface="Gill Sans"/>
              </a:rPr>
              <a:t>Survey – Strengths and Limits</a:t>
            </a:r>
            <a:endParaRPr lang="en-US" dirty="0"/>
          </a:p>
        </p:txBody>
      </p:sp>
      <p:sp>
        <p:nvSpPr>
          <p:cNvPr id="5" name="Content Placeholder 4"/>
          <p:cNvSpPr>
            <a:spLocks noGrp="1"/>
          </p:cNvSpPr>
          <p:nvPr>
            <p:ph sz="half" idx="1"/>
          </p:nvPr>
        </p:nvSpPr>
        <p:spPr>
          <a:xfrm>
            <a:off x="576072" y="1252657"/>
            <a:ext cx="4232821" cy="4481836"/>
          </a:xfrm>
        </p:spPr>
        <p:txBody>
          <a:bodyPr>
            <a:noAutofit/>
          </a:bodyPr>
          <a:lstStyle/>
          <a:p>
            <a:pPr marL="0" indent="0">
              <a:lnSpc>
                <a:spcPct val="100000"/>
              </a:lnSpc>
              <a:buNone/>
            </a:pPr>
            <a:r>
              <a:rPr lang="en-US" b="1" dirty="0"/>
              <a:t>Strengths</a:t>
            </a:r>
          </a:p>
          <a:p>
            <a:pPr lvl="0">
              <a:lnSpc>
                <a:spcPct val="110000"/>
              </a:lnSpc>
              <a:spcBef>
                <a:spcPts val="0"/>
              </a:spcBef>
              <a:spcAft>
                <a:spcPts val="0"/>
              </a:spcAft>
              <a:buClr>
                <a:srgbClr val="007EA5"/>
              </a:buClr>
              <a:buFont typeface="Arial"/>
              <a:buChar char="•"/>
            </a:pPr>
            <a:r>
              <a:rPr lang="en-US" dirty="0">
                <a:ea typeface="Helvetica Neue"/>
                <a:cs typeface="Helvetica Neue"/>
                <a:sym typeface="Helvetica Neue"/>
              </a:rPr>
              <a:t>Inexpensive</a:t>
            </a:r>
          </a:p>
          <a:p>
            <a:pPr lvl="0">
              <a:lnSpc>
                <a:spcPct val="110000"/>
              </a:lnSpc>
              <a:spcAft>
                <a:spcPts val="0"/>
              </a:spcAft>
              <a:buClr>
                <a:srgbClr val="007EA5"/>
              </a:buClr>
              <a:buFont typeface="Arial"/>
              <a:buChar char="•"/>
            </a:pPr>
            <a:r>
              <a:rPr lang="en-US" dirty="0">
                <a:ea typeface="Helvetica Neue"/>
                <a:cs typeface="Helvetica Neue"/>
                <a:sym typeface="Helvetica Neue"/>
              </a:rPr>
              <a:t>Data can be collected in a short period of time</a:t>
            </a:r>
          </a:p>
          <a:p>
            <a:pPr lvl="0">
              <a:lnSpc>
                <a:spcPct val="110000"/>
              </a:lnSpc>
              <a:spcAft>
                <a:spcPts val="0"/>
              </a:spcAft>
              <a:buClr>
                <a:srgbClr val="007EA5"/>
              </a:buClr>
              <a:buFont typeface="Arial"/>
              <a:buChar char="•"/>
            </a:pPr>
            <a:r>
              <a:rPr lang="en-US" dirty="0">
                <a:ea typeface="Helvetica Neue"/>
                <a:cs typeface="Helvetica Neue"/>
                <a:sym typeface="Helvetica Neue"/>
              </a:rPr>
              <a:t>Provide accurate data</a:t>
            </a:r>
          </a:p>
          <a:p>
            <a:pPr lvl="0">
              <a:lnSpc>
                <a:spcPct val="110000"/>
              </a:lnSpc>
              <a:spcAft>
                <a:spcPts val="0"/>
              </a:spcAft>
              <a:buClr>
                <a:srgbClr val="007EA5"/>
              </a:buClr>
              <a:buFont typeface="Arial"/>
              <a:buChar char="•"/>
            </a:pPr>
            <a:r>
              <a:rPr lang="en-US" dirty="0">
                <a:ea typeface="Helvetica Neue"/>
                <a:cs typeface="Helvetica Neue"/>
                <a:sym typeface="Helvetica Neue"/>
              </a:rPr>
              <a:t>Protect the anonymity of participants</a:t>
            </a:r>
          </a:p>
          <a:p>
            <a:pPr lvl="0">
              <a:lnSpc>
                <a:spcPct val="110000"/>
              </a:lnSpc>
              <a:spcAft>
                <a:spcPts val="0"/>
              </a:spcAft>
              <a:buClr>
                <a:srgbClr val="007EA5"/>
              </a:buClr>
              <a:buFont typeface="Arial"/>
              <a:buChar char="•"/>
            </a:pPr>
            <a:r>
              <a:rPr lang="en-US" dirty="0">
                <a:ea typeface="Helvetica Neue"/>
                <a:cs typeface="Helvetica Neue"/>
                <a:sym typeface="Helvetica Neue"/>
              </a:rPr>
              <a:t>Can offer access to a wide range of respondents</a:t>
            </a:r>
          </a:p>
          <a:p>
            <a:pPr lvl="0">
              <a:lnSpc>
                <a:spcPct val="110000"/>
              </a:lnSpc>
              <a:spcAft>
                <a:spcPts val="0"/>
              </a:spcAft>
              <a:buClr>
                <a:srgbClr val="007EA5"/>
              </a:buClr>
              <a:buFont typeface="Arial"/>
              <a:buChar char="•"/>
            </a:pPr>
            <a:r>
              <a:rPr lang="en-US" dirty="0">
                <a:ea typeface="Helvetica Neue"/>
                <a:cs typeface="Helvetica Neue"/>
                <a:sym typeface="Helvetica Neue"/>
              </a:rPr>
              <a:t>Online programs provide existing platforms</a:t>
            </a:r>
            <a:endParaRPr lang="en-US" dirty="0"/>
          </a:p>
        </p:txBody>
      </p:sp>
      <p:sp>
        <p:nvSpPr>
          <p:cNvPr id="6" name="Content Placeholder 5"/>
          <p:cNvSpPr>
            <a:spLocks noGrp="1"/>
          </p:cNvSpPr>
          <p:nvPr>
            <p:ph sz="half" idx="2"/>
          </p:nvPr>
        </p:nvSpPr>
        <p:spPr>
          <a:xfrm>
            <a:off x="4827180" y="1260383"/>
            <a:ext cx="3688169" cy="4481836"/>
          </a:xfrm>
        </p:spPr>
        <p:txBody>
          <a:bodyPr>
            <a:noAutofit/>
          </a:bodyPr>
          <a:lstStyle/>
          <a:p>
            <a:pPr marL="0" indent="0">
              <a:lnSpc>
                <a:spcPct val="100000"/>
              </a:lnSpc>
              <a:buNone/>
            </a:pPr>
            <a:r>
              <a:rPr lang="en-US" b="1" dirty="0">
                <a:ea typeface="Helvetica Neue"/>
                <a:cs typeface="Helvetica Neue"/>
              </a:rPr>
              <a:t>Limitations</a:t>
            </a:r>
          </a:p>
          <a:p>
            <a:pPr lvl="0">
              <a:lnSpc>
                <a:spcPct val="110000"/>
              </a:lnSpc>
              <a:spcBef>
                <a:spcPts val="0"/>
              </a:spcBef>
              <a:spcAft>
                <a:spcPts val="0"/>
              </a:spcAft>
              <a:buClr>
                <a:srgbClr val="007EA5"/>
              </a:buClr>
              <a:buFont typeface="Arial"/>
              <a:buChar char="•"/>
            </a:pPr>
            <a:r>
              <a:rPr lang="en-US" dirty="0">
                <a:ea typeface="Helvetica Neue"/>
                <a:cs typeface="Helvetica Neue"/>
                <a:sym typeface="Helvetica Neue"/>
              </a:rPr>
              <a:t>Online surveys only reach respondents with reliable access to the Internet</a:t>
            </a:r>
          </a:p>
          <a:p>
            <a:pPr lvl="0">
              <a:lnSpc>
                <a:spcPct val="110000"/>
              </a:lnSpc>
              <a:spcAft>
                <a:spcPts val="0"/>
              </a:spcAft>
              <a:buClr>
                <a:srgbClr val="007EA5"/>
              </a:buClr>
              <a:buFont typeface="Arial"/>
              <a:buChar char="•"/>
            </a:pPr>
            <a:r>
              <a:rPr lang="en-US" dirty="0">
                <a:ea typeface="Helvetica Neue"/>
                <a:cs typeface="Helvetica Neue"/>
                <a:sym typeface="Helvetica Neue"/>
              </a:rPr>
              <a:t>Sampling frame is often not available or controllable</a:t>
            </a:r>
          </a:p>
        </p:txBody>
      </p:sp>
    </p:spTree>
    <p:extLst>
      <p:ext uri="{BB962C8B-B14F-4D97-AF65-F5344CB8AC3E}">
        <p14:creationId xmlns:p14="http://schemas.microsoft.com/office/powerpoint/2010/main" val="2593117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L="0" marR="0" lvl="0" algn="l" rtl="0">
              <a:spcBef>
                <a:spcPts val="0"/>
              </a:spcBef>
              <a:buClr>
                <a:srgbClr val="0E6CB8"/>
              </a:buClr>
              <a:buSzPct val="25000"/>
              <a:buFont typeface="Gill Sans"/>
              <a:buNone/>
            </a:pPr>
            <a:r>
              <a:rPr lang="en-US" sz="3600" u="none" strike="noStrike" cap="none" dirty="0">
                <a:ea typeface="Gill Sans"/>
                <a:cs typeface="Gill Sans"/>
                <a:sym typeface="Gill Sans"/>
              </a:rPr>
              <a:t>Key Informant Interview (KII) – What It Is</a:t>
            </a:r>
          </a:p>
        </p:txBody>
      </p:sp>
      <p:sp>
        <p:nvSpPr>
          <p:cNvPr id="250" name="Shape 250"/>
          <p:cNvSpPr txBox="1">
            <a:spLocks noGrp="1"/>
          </p:cNvSpPr>
          <p:nvPr>
            <p:ph type="body" idx="1"/>
          </p:nvPr>
        </p:nvSpPr>
        <p:spPr>
          <a:xfrm>
            <a:off x="594360" y="1536192"/>
            <a:ext cx="8001000" cy="3418580"/>
          </a:xfrm>
          <a:prstGeom prst="rect">
            <a:avLst/>
          </a:prstGeom>
          <a:noFill/>
          <a:ln>
            <a:noFill/>
          </a:ln>
        </p:spPr>
        <p:txBody>
          <a:bodyPr lIns="91425" tIns="45700" rIns="91425" bIns="45700" anchor="t" anchorCtr="0">
            <a:noAutofit/>
          </a:bodyPr>
          <a:lstStyle/>
          <a:p>
            <a:pPr marR="0" lvl="0" algn="l" rtl="0">
              <a:spcBef>
                <a:spcPts val="0"/>
              </a:spcBef>
              <a:buClr>
                <a:srgbClr val="007EA5"/>
              </a:buClr>
              <a:buFont typeface="Arial"/>
              <a:buChar char="•"/>
            </a:pPr>
            <a:r>
              <a:rPr lang="en-US" sz="2400" b="0" i="0" u="none" strike="noStrike" cap="none" dirty="0">
                <a:ea typeface="Helvetica Neue"/>
                <a:cs typeface="Helvetica Neue"/>
                <a:sym typeface="Helvetica Neue"/>
              </a:rPr>
              <a:t>The process of collecting qualitative in-depth information from an individual who is particularly knowledgeable about the topic of interest</a:t>
            </a:r>
          </a:p>
          <a:p>
            <a:pPr marR="0" lvl="0" algn="l" rtl="0">
              <a:spcBef>
                <a:spcPts val="1000"/>
              </a:spcBef>
              <a:buClr>
                <a:srgbClr val="007EA5"/>
              </a:buClr>
              <a:buFont typeface="Arial"/>
              <a:buChar char="•"/>
            </a:pPr>
            <a:r>
              <a:rPr lang="en-US" sz="2400" b="0" i="0" u="none" strike="noStrike" cap="none" dirty="0">
                <a:ea typeface="Helvetica Neue"/>
                <a:cs typeface="Helvetica Neue"/>
                <a:sym typeface="Helvetica Neue"/>
              </a:rPr>
              <a:t>Purpose is to speak with a wide range of people who have access to the desired information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R="0" lvl="0" algn="l" rtl="0">
              <a:spcBef>
                <a:spcPts val="0"/>
              </a:spcBef>
              <a:spcAft>
                <a:spcPts val="0"/>
              </a:spcAft>
              <a:buClr>
                <a:srgbClr val="0E6CB8"/>
              </a:buClr>
              <a:buSzPct val="25000"/>
              <a:buFont typeface="Gill Sans"/>
              <a:buNone/>
            </a:pPr>
            <a:r>
              <a:rPr lang="en-US" sz="3600" i="0" u="none" strike="noStrike" cap="none" dirty="0">
                <a:ea typeface="Gill Sans"/>
                <a:cs typeface="Gill Sans"/>
                <a:sym typeface="Gill Sans"/>
              </a:rPr>
              <a:t>KII – How to Conduct It</a:t>
            </a:r>
          </a:p>
        </p:txBody>
      </p:sp>
      <p:sp>
        <p:nvSpPr>
          <p:cNvPr id="250" name="Shape 250"/>
          <p:cNvSpPr txBox="1">
            <a:spLocks noGrp="1"/>
          </p:cNvSpPr>
          <p:nvPr>
            <p:ph type="body" idx="1"/>
          </p:nvPr>
        </p:nvSpPr>
        <p:spPr>
          <a:xfrm>
            <a:off x="594360" y="1238479"/>
            <a:ext cx="8001000" cy="4588162"/>
          </a:xfrm>
          <a:prstGeom prst="rect">
            <a:avLst/>
          </a:prstGeom>
          <a:noFill/>
          <a:ln>
            <a:noFill/>
          </a:ln>
        </p:spPr>
        <p:txBody>
          <a:bodyPr lIns="91425" tIns="45700" rIns="91425" bIns="45700" anchor="t" anchorCtr="0">
            <a:noAutofit/>
          </a:bodyPr>
          <a:lstStyle/>
          <a:p>
            <a:pPr marR="0" lvl="0" algn="l" rtl="0">
              <a:spcBef>
                <a:spcPts val="0"/>
              </a:spcBef>
              <a:buClr>
                <a:srgbClr val="007EA5"/>
              </a:buClr>
              <a:buFont typeface="Arial"/>
              <a:buChar char="•"/>
            </a:pPr>
            <a:r>
              <a:rPr lang="en-US" sz="2400" b="0" i="0" u="none" strike="noStrike" cap="none" dirty="0">
                <a:ea typeface="Helvetica Neue"/>
                <a:cs typeface="Helvetica Neue"/>
                <a:sym typeface="Helvetica Neue"/>
              </a:rPr>
              <a:t>Choose a qualified interviewer</a:t>
            </a:r>
          </a:p>
          <a:p>
            <a:pPr marR="0" lvl="0" algn="l" rtl="0">
              <a:spcBef>
                <a:spcPts val="0"/>
              </a:spcBef>
              <a:buClr>
                <a:srgbClr val="007EA5"/>
              </a:buClr>
              <a:buFont typeface="Arial"/>
              <a:buChar char="•"/>
            </a:pPr>
            <a:r>
              <a:rPr lang="en-US" dirty="0"/>
              <a:t>Identify suitable key informants</a:t>
            </a:r>
          </a:p>
          <a:p>
            <a:pPr marR="0" lvl="0" algn="l" rtl="0">
              <a:spcBef>
                <a:spcPts val="0"/>
              </a:spcBef>
              <a:buClr>
                <a:srgbClr val="007EA5"/>
              </a:buClr>
              <a:buFont typeface="Arial"/>
              <a:buChar char="•"/>
            </a:pPr>
            <a:r>
              <a:rPr lang="en-US" sz="2400" b="0" i="0" u="none" strike="noStrike" cap="none" dirty="0">
                <a:ea typeface="Helvetica Neue"/>
                <a:cs typeface="Helvetica Neue"/>
                <a:sym typeface="Helvetica Neue"/>
              </a:rPr>
              <a:t>Develop interview guide </a:t>
            </a:r>
            <a:r>
              <a:rPr lang="en-US" dirty="0"/>
              <a:t>with primarily open-ended questions</a:t>
            </a:r>
          </a:p>
          <a:p>
            <a:pPr marR="0" lvl="0" algn="l" rtl="0">
              <a:spcBef>
                <a:spcPts val="0"/>
              </a:spcBef>
              <a:buClr>
                <a:srgbClr val="007EA5"/>
              </a:buClr>
              <a:buFont typeface="Arial"/>
              <a:buChar char="•"/>
            </a:pPr>
            <a:r>
              <a:rPr lang="en-US" dirty="0"/>
              <a:t>Hold the interview in a comfortable location</a:t>
            </a:r>
          </a:p>
          <a:p>
            <a:pPr marR="0" lvl="0" algn="l" rtl="0">
              <a:spcBef>
                <a:spcPts val="0"/>
              </a:spcBef>
              <a:buClr>
                <a:srgbClr val="007EA5"/>
              </a:buClr>
              <a:buFont typeface="Arial"/>
              <a:buChar char="•"/>
            </a:pPr>
            <a:r>
              <a:rPr lang="en-US" sz="2400" b="0" i="0" u="none" strike="noStrike" cap="none" dirty="0">
                <a:ea typeface="Helvetica Neue"/>
                <a:cs typeface="Helvetica Neue"/>
                <a:sym typeface="Helvetica Neue"/>
              </a:rPr>
              <a:t>Record and transcribe the interview</a:t>
            </a:r>
            <a:r>
              <a:rPr lang="en-US" dirty="0"/>
              <a:t>s, or else take detailed notes during the interview</a:t>
            </a:r>
          </a:p>
          <a:p>
            <a:pPr marR="0" lvl="0" algn="l" rtl="0">
              <a:spcBef>
                <a:spcPts val="0"/>
              </a:spcBef>
              <a:buClr>
                <a:srgbClr val="007EA5"/>
              </a:buClr>
              <a:buFont typeface="Arial"/>
              <a:buChar char="•"/>
            </a:pPr>
            <a:r>
              <a:rPr lang="en-US" dirty="0"/>
              <a:t>Let the respondent do most of the talking</a:t>
            </a:r>
          </a:p>
          <a:p>
            <a:pPr marR="0" lvl="0" algn="l" rtl="0">
              <a:spcBef>
                <a:spcPts val="0"/>
              </a:spcBef>
              <a:buClr>
                <a:srgbClr val="007EA5"/>
              </a:buClr>
              <a:buFont typeface="Arial"/>
              <a:buChar char="•"/>
            </a:pPr>
            <a:r>
              <a:rPr lang="en-US" dirty="0"/>
              <a:t>Review the notes and contact the respondent for clarification if needed</a:t>
            </a:r>
          </a:p>
        </p:txBody>
      </p:sp>
    </p:spTree>
    <p:extLst>
      <p:ext uri="{BB962C8B-B14F-4D97-AF65-F5344CB8AC3E}">
        <p14:creationId xmlns:p14="http://schemas.microsoft.com/office/powerpoint/2010/main" val="1938957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R="0" lvl="0" algn="l" rtl="0">
              <a:spcBef>
                <a:spcPts val="0"/>
              </a:spcBef>
              <a:buClr>
                <a:srgbClr val="0E6CB8"/>
              </a:buClr>
              <a:buSzPct val="25000"/>
              <a:buFont typeface="Gill Sans"/>
              <a:buNone/>
            </a:pPr>
            <a:r>
              <a:rPr lang="en-US" sz="3600" i="0" u="none" strike="noStrike" cap="none" dirty="0">
                <a:ea typeface="Gill Sans"/>
                <a:cs typeface="Gill Sans"/>
                <a:sym typeface="Gill Sans"/>
              </a:rPr>
              <a:t>KII – Strengths and Limits</a:t>
            </a:r>
          </a:p>
        </p:txBody>
      </p:sp>
      <p:sp>
        <p:nvSpPr>
          <p:cNvPr id="258" name="Shape 258"/>
          <p:cNvSpPr txBox="1">
            <a:spLocks noGrp="1"/>
          </p:cNvSpPr>
          <p:nvPr>
            <p:ph type="body" idx="1"/>
          </p:nvPr>
        </p:nvSpPr>
        <p:spPr>
          <a:xfrm>
            <a:off x="594360" y="1343726"/>
            <a:ext cx="4235447" cy="4950748"/>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7EA5"/>
              </a:buClr>
              <a:buSzPct val="100000"/>
              <a:buNone/>
            </a:pPr>
            <a:r>
              <a:rPr lang="en-US" b="1" dirty="0">
                <a:ea typeface="Helvetica Neue"/>
                <a:cs typeface="Helvetica Neue"/>
                <a:sym typeface="Helvetica Neue"/>
              </a:rPr>
              <a:t>Strengths</a:t>
            </a:r>
          </a:p>
          <a:p>
            <a:pPr marR="0" lvl="0" algn="l" rtl="0">
              <a:spcBef>
                <a:spcPts val="0"/>
              </a:spcBef>
              <a:buClr>
                <a:srgbClr val="007EA5"/>
              </a:buClr>
              <a:buFont typeface="Arial"/>
              <a:buChar char="•"/>
            </a:pPr>
            <a:r>
              <a:rPr lang="en-US" sz="2200" b="0" i="0" u="none" strike="noStrike" cap="none" dirty="0">
                <a:ea typeface="Helvetica Neue"/>
                <a:cs typeface="Helvetica Neue"/>
                <a:sym typeface="Helvetica Neue"/>
              </a:rPr>
              <a:t>Researchers can obtain detailed (often candid) information from people with diverse backgrounds/opinions</a:t>
            </a:r>
          </a:p>
          <a:p>
            <a:pPr marR="0" lvl="0" algn="l" rtl="0">
              <a:buClr>
                <a:srgbClr val="007EA5"/>
              </a:buClr>
              <a:buFont typeface="Arial"/>
              <a:buChar char="•"/>
            </a:pPr>
            <a:r>
              <a:rPr lang="en-US" sz="2200" b="0" i="0" u="none" strike="noStrike" cap="none" dirty="0">
                <a:ea typeface="Helvetica Neue"/>
                <a:cs typeface="Helvetica Neue"/>
                <a:sym typeface="Helvetica Neue"/>
              </a:rPr>
              <a:t>Requires few resources, allowing researchers to gather rich detail on a topic quickly and easily</a:t>
            </a:r>
          </a:p>
          <a:p>
            <a:pPr marR="0" lvl="0" algn="l" rtl="0">
              <a:buClr>
                <a:srgbClr val="007EA5"/>
              </a:buClr>
              <a:buFont typeface="Arial"/>
              <a:buChar char="•"/>
            </a:pPr>
            <a:r>
              <a:rPr lang="en-US" sz="2200" b="0" i="0" u="none" strike="noStrike" cap="none" dirty="0">
                <a:ea typeface="Helvetica Neue"/>
                <a:cs typeface="Helvetica Neue"/>
                <a:sym typeface="Helvetica Neue"/>
              </a:rPr>
              <a:t>Interviewer can clarify the meaning of questions</a:t>
            </a:r>
          </a:p>
        </p:txBody>
      </p:sp>
      <p:sp>
        <p:nvSpPr>
          <p:cNvPr id="260" name="Shape 260"/>
          <p:cNvSpPr txBox="1">
            <a:spLocks noGrp="1"/>
          </p:cNvSpPr>
          <p:nvPr>
            <p:ph type="body" idx="1"/>
          </p:nvPr>
        </p:nvSpPr>
        <p:spPr>
          <a:xfrm>
            <a:off x="4817693" y="1343726"/>
            <a:ext cx="3943536" cy="475936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007EA5"/>
              </a:buClr>
              <a:buSzPct val="100000"/>
              <a:buNone/>
            </a:pPr>
            <a:r>
              <a:rPr lang="en-US" b="1" i="0" u="none" strike="noStrike" cap="none" dirty="0">
                <a:ea typeface="Helvetica Neue"/>
                <a:cs typeface="Helvetica Neue"/>
                <a:sym typeface="Helvetica Neue"/>
              </a:rPr>
              <a:t>Limitations</a:t>
            </a:r>
          </a:p>
          <a:p>
            <a:pPr marR="0" lvl="0" algn="l" rtl="0">
              <a:spcBef>
                <a:spcPts val="0"/>
              </a:spcBef>
              <a:buClr>
                <a:srgbClr val="007EA5"/>
              </a:buClr>
              <a:buFont typeface="Arial"/>
              <a:buChar char="•"/>
            </a:pPr>
            <a:r>
              <a:rPr lang="en-US" sz="2200" b="0" i="0" u="none" strike="noStrike" cap="none" dirty="0">
                <a:ea typeface="Helvetica Neue"/>
                <a:cs typeface="Helvetica Neue"/>
                <a:sym typeface="Helvetica Neue"/>
              </a:rPr>
              <a:t>May be difficult to find the best key informants</a:t>
            </a:r>
          </a:p>
          <a:p>
            <a:pPr marR="0" lvl="0" algn="l" rtl="0">
              <a:buClr>
                <a:srgbClr val="007EA5"/>
              </a:buClr>
              <a:buFont typeface="Arial"/>
              <a:buChar char="•"/>
            </a:pPr>
            <a:r>
              <a:rPr lang="en-US" sz="2200" b="0" i="0" u="none" strike="noStrike" cap="none" dirty="0">
                <a:ea typeface="Helvetica Neue"/>
                <a:cs typeface="Helvetica Neue"/>
                <a:sym typeface="Helvetica Neue"/>
              </a:rPr>
              <a:t>Often challenging to schedule interviews around busy schedules</a:t>
            </a:r>
          </a:p>
          <a:p>
            <a:pPr marR="0" lvl="0" algn="l" rtl="0">
              <a:buClr>
                <a:srgbClr val="007EA5"/>
              </a:buClr>
              <a:buFont typeface="Arial"/>
              <a:buChar char="•"/>
            </a:pPr>
            <a:r>
              <a:rPr lang="en-US" sz="2200" b="0" i="0" u="none" strike="noStrike" cap="none" dirty="0">
                <a:ea typeface="Helvetica Neue"/>
                <a:cs typeface="Helvetica Neue"/>
                <a:sym typeface="Helvetica Neue"/>
              </a:rPr>
              <a:t>Large sample may be needed to represent a diverse group with various points of view</a:t>
            </a:r>
          </a:p>
          <a:p>
            <a:pPr marR="0" lvl="0" algn="l" rtl="0">
              <a:buClr>
                <a:srgbClr val="007EA5"/>
              </a:buClr>
              <a:buFont typeface="Arial"/>
              <a:buChar char="•"/>
            </a:pPr>
            <a:r>
              <a:rPr lang="en-US" sz="2200" b="0" i="0" u="none" strike="noStrike" cap="none" dirty="0">
                <a:ea typeface="Helvetica Neue"/>
                <a:cs typeface="Helvetica Neue"/>
                <a:sym typeface="Helvetica Neue"/>
              </a:rPr>
              <a:t>Require a trained interviewer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R="0" lvl="0" algn="l" rtl="0">
              <a:spcBef>
                <a:spcPts val="0"/>
              </a:spcBef>
              <a:spcAft>
                <a:spcPts val="0"/>
              </a:spcAft>
              <a:buClr>
                <a:srgbClr val="0E6CB8"/>
              </a:buClr>
              <a:buSzPct val="25000"/>
              <a:buFont typeface="Gill Sans"/>
              <a:buNone/>
            </a:pPr>
            <a:r>
              <a:rPr lang="en-US" sz="3600" u="none" strike="noStrike" cap="none" dirty="0">
                <a:ea typeface="Gill Sans"/>
                <a:cs typeface="Gill Sans"/>
                <a:sym typeface="Gill Sans"/>
              </a:rPr>
              <a:t>Focus Group Discussion (FGD) – What It Is</a:t>
            </a:r>
          </a:p>
        </p:txBody>
      </p:sp>
      <p:sp>
        <p:nvSpPr>
          <p:cNvPr id="266" name="Shape 266"/>
          <p:cNvSpPr txBox="1">
            <a:spLocks noGrp="1"/>
          </p:cNvSpPr>
          <p:nvPr>
            <p:ph type="body" idx="1"/>
          </p:nvPr>
        </p:nvSpPr>
        <p:spPr>
          <a:xfrm>
            <a:off x="594360" y="1536192"/>
            <a:ext cx="8001000" cy="2235814"/>
          </a:xfrm>
          <a:prstGeom prst="rect">
            <a:avLst/>
          </a:prstGeom>
          <a:noFill/>
          <a:ln>
            <a:noFill/>
          </a:ln>
        </p:spPr>
        <p:txBody>
          <a:bodyPr lIns="91425" tIns="45700" rIns="91425" bIns="45700" anchor="t" anchorCtr="0">
            <a:noAutofit/>
          </a:bodyPr>
          <a:lstStyle/>
          <a:p>
            <a:pPr marR="0" lvl="0" algn="l" rtl="0">
              <a:spcBef>
                <a:spcPts val="0"/>
              </a:spcBef>
              <a:buClr>
                <a:srgbClr val="007EA5"/>
              </a:buClr>
              <a:buFont typeface="Arial"/>
              <a:buChar char="•"/>
            </a:pPr>
            <a:r>
              <a:rPr lang="en-US" sz="2400" b="0" i="0" u="none" strike="noStrike" cap="none" dirty="0">
                <a:ea typeface="Helvetica Neue"/>
                <a:cs typeface="Helvetica Neue"/>
                <a:sym typeface="Helvetica Neue"/>
              </a:rPr>
              <a:t>A method of gathering information about a particular topic by interviewing a group of people directly affected by the issue</a:t>
            </a:r>
          </a:p>
          <a:p>
            <a:pPr marR="0" lvl="0" algn="l" rtl="0">
              <a:buClr>
                <a:srgbClr val="007EA5"/>
              </a:buClr>
              <a:buFont typeface="Arial"/>
              <a:buChar char="•"/>
            </a:pPr>
            <a:r>
              <a:rPr lang="en-US" sz="2400" b="0" i="0" u="none" strike="noStrike" cap="none" dirty="0">
                <a:ea typeface="Helvetica Neue"/>
                <a:cs typeface="Helvetica Neue"/>
                <a:sym typeface="Helvetica Neue"/>
              </a:rPr>
              <a:t>FGDs differ from individual interviews, as they allow for interaction among all the members of the group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594360" y="530352"/>
            <a:ext cx="8001000" cy="914400"/>
          </a:xfrm>
          <a:prstGeom prst="rect">
            <a:avLst/>
          </a:prstGeom>
          <a:noFill/>
          <a:ln>
            <a:noFill/>
          </a:ln>
        </p:spPr>
        <p:txBody>
          <a:bodyPr lIns="91425" tIns="45700" rIns="91425" bIns="45700" anchor="t" anchorCtr="0">
            <a:noAutofit/>
          </a:bodyPr>
          <a:lstStyle/>
          <a:p>
            <a:pPr lvl="0">
              <a:spcBef>
                <a:spcPts val="0"/>
              </a:spcBef>
              <a:buClr>
                <a:srgbClr val="0E6CB8"/>
              </a:buClr>
              <a:buSzPct val="25000"/>
            </a:pPr>
            <a:r>
              <a:rPr lang="en-US" dirty="0">
                <a:ea typeface="Gill Sans"/>
                <a:cs typeface="Gill Sans"/>
                <a:sym typeface="Gill Sans"/>
              </a:rPr>
              <a:t>FGD </a:t>
            </a:r>
            <a:r>
              <a:rPr lang="en-US" sz="3600" i="0" u="none" strike="noStrike" cap="none" dirty="0">
                <a:ea typeface="Gill Sans"/>
                <a:cs typeface="Gill Sans"/>
                <a:sym typeface="Gill Sans"/>
              </a:rPr>
              <a:t>– How to Conduct It</a:t>
            </a:r>
          </a:p>
        </p:txBody>
      </p:sp>
      <p:sp>
        <p:nvSpPr>
          <p:cNvPr id="266" name="Shape 266"/>
          <p:cNvSpPr txBox="1">
            <a:spLocks noGrp="1"/>
          </p:cNvSpPr>
          <p:nvPr>
            <p:ph type="body" idx="1"/>
          </p:nvPr>
        </p:nvSpPr>
        <p:spPr>
          <a:xfrm>
            <a:off x="594360" y="1259746"/>
            <a:ext cx="8001000" cy="914400"/>
          </a:xfrm>
          <a:prstGeom prst="rect">
            <a:avLst/>
          </a:prstGeom>
          <a:noFill/>
          <a:ln>
            <a:noFill/>
          </a:ln>
        </p:spPr>
        <p:txBody>
          <a:bodyPr lIns="91425" tIns="45700" rIns="91425" bIns="45700" anchor="t" anchorCtr="0">
            <a:noAutofit/>
          </a:bodyPr>
          <a:lstStyle/>
          <a:p>
            <a:pPr marR="0" lvl="0" algn="l" rtl="0">
              <a:lnSpc>
                <a:spcPct val="110000"/>
              </a:lnSpc>
              <a:spcBef>
                <a:spcPts val="0"/>
              </a:spcBef>
              <a:buClr>
                <a:srgbClr val="007EA5"/>
              </a:buClr>
              <a:buFont typeface="Arial"/>
              <a:buChar char="•"/>
            </a:pPr>
            <a:r>
              <a:rPr lang="en-US" sz="2200" b="0" i="0" u="none" strike="noStrike" cap="none" dirty="0">
                <a:ea typeface="Helvetica Neue"/>
                <a:cs typeface="Helvetica Neue"/>
                <a:sym typeface="Helvetica Neue"/>
              </a:rPr>
              <a:t>Consider the composition of the FGD</a:t>
            </a:r>
          </a:p>
          <a:p>
            <a:pPr marR="0" lvl="0" algn="l" rtl="0">
              <a:lnSpc>
                <a:spcPct val="110000"/>
              </a:lnSpc>
              <a:spcBef>
                <a:spcPts val="0"/>
              </a:spcBef>
              <a:buClr>
                <a:srgbClr val="007EA5"/>
              </a:buClr>
              <a:buFont typeface="Arial"/>
              <a:buChar char="•"/>
            </a:pPr>
            <a:r>
              <a:rPr lang="en-US" sz="2200" dirty="0"/>
              <a:t>Keep the group size to 8-10 participants</a:t>
            </a:r>
          </a:p>
          <a:p>
            <a:pPr marR="0" lvl="0" algn="l" rtl="0">
              <a:lnSpc>
                <a:spcPct val="110000"/>
              </a:lnSpc>
              <a:spcBef>
                <a:spcPts val="0"/>
              </a:spcBef>
              <a:buClr>
                <a:srgbClr val="007EA5"/>
              </a:buClr>
              <a:buFont typeface="Arial"/>
              <a:buChar char="•"/>
            </a:pPr>
            <a:r>
              <a:rPr lang="en-US" sz="2200" dirty="0"/>
              <a:t>Try to keep the time to less than 2 hours</a:t>
            </a:r>
          </a:p>
          <a:p>
            <a:pPr marR="0" lvl="0" algn="l" rtl="0">
              <a:lnSpc>
                <a:spcPct val="110000"/>
              </a:lnSpc>
              <a:spcBef>
                <a:spcPts val="0"/>
              </a:spcBef>
              <a:buClr>
                <a:srgbClr val="007EA5"/>
              </a:buClr>
              <a:buFont typeface="Arial"/>
              <a:buChar char="•"/>
            </a:pPr>
            <a:r>
              <a:rPr lang="en-US" sz="2200" dirty="0"/>
              <a:t>Have a trained moderator</a:t>
            </a:r>
          </a:p>
          <a:p>
            <a:pPr marR="0" lvl="0" algn="l" rtl="0">
              <a:lnSpc>
                <a:spcPct val="110000"/>
              </a:lnSpc>
              <a:spcBef>
                <a:spcPts val="0"/>
              </a:spcBef>
              <a:buClr>
                <a:srgbClr val="007EA5"/>
              </a:buClr>
              <a:buFont typeface="Arial"/>
              <a:buChar char="•"/>
            </a:pPr>
            <a:r>
              <a:rPr lang="en-US" sz="2200" dirty="0"/>
              <a:t>Develop a facilitator’s guide with open-ended questions; avoid leading questions</a:t>
            </a:r>
          </a:p>
          <a:p>
            <a:pPr marR="0" lvl="0" algn="l" rtl="0">
              <a:lnSpc>
                <a:spcPct val="110000"/>
              </a:lnSpc>
              <a:spcBef>
                <a:spcPts val="0"/>
              </a:spcBef>
              <a:buClr>
                <a:srgbClr val="007EA5"/>
              </a:buClr>
              <a:buFont typeface="Arial"/>
              <a:buChar char="•"/>
            </a:pPr>
            <a:r>
              <a:rPr lang="en-US" sz="2200" dirty="0"/>
              <a:t>Be comfortable with silence </a:t>
            </a:r>
          </a:p>
          <a:p>
            <a:pPr marR="0" lvl="0" algn="l" rtl="0">
              <a:lnSpc>
                <a:spcPct val="110000"/>
              </a:lnSpc>
              <a:spcBef>
                <a:spcPts val="0"/>
              </a:spcBef>
              <a:buClr>
                <a:srgbClr val="007EA5"/>
              </a:buClr>
              <a:buFont typeface="Arial"/>
              <a:buChar char="•"/>
            </a:pPr>
            <a:r>
              <a:rPr lang="en-US" sz="2200" dirty="0"/>
              <a:t>Probe for more information</a:t>
            </a:r>
          </a:p>
          <a:p>
            <a:pPr marR="0" lvl="0" algn="l" rtl="0">
              <a:lnSpc>
                <a:spcPct val="110000"/>
              </a:lnSpc>
              <a:spcBef>
                <a:spcPts val="0"/>
              </a:spcBef>
              <a:buClr>
                <a:srgbClr val="007EA5"/>
              </a:buClr>
              <a:buFont typeface="Arial"/>
              <a:buChar char="•"/>
            </a:pPr>
            <a:r>
              <a:rPr lang="en-US" sz="2200" dirty="0"/>
              <a:t>Hold the FGD at a neutral and easily accessible location</a:t>
            </a:r>
          </a:p>
          <a:p>
            <a:pPr marR="0" lvl="0" algn="l" rtl="0">
              <a:lnSpc>
                <a:spcPct val="110000"/>
              </a:lnSpc>
              <a:spcBef>
                <a:spcPts val="0"/>
              </a:spcBef>
              <a:buClr>
                <a:srgbClr val="007EA5"/>
              </a:buClr>
              <a:buFont typeface="Arial"/>
              <a:buChar char="•"/>
            </a:pPr>
            <a:r>
              <a:rPr lang="en-US" sz="2200" dirty="0"/>
              <a:t>Record and transcribe the discussion if possible, or else take detailed notes</a:t>
            </a:r>
          </a:p>
        </p:txBody>
      </p:sp>
    </p:spTree>
    <p:extLst>
      <p:ext uri="{BB962C8B-B14F-4D97-AF65-F5344CB8AC3E}">
        <p14:creationId xmlns:p14="http://schemas.microsoft.com/office/powerpoint/2010/main" val="618326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R="0" lvl="0" algn="l" rtl="0">
              <a:spcBef>
                <a:spcPts val="0"/>
              </a:spcBef>
              <a:buClr>
                <a:srgbClr val="0E6CB8"/>
              </a:buClr>
              <a:buSzPct val="25000"/>
              <a:buFont typeface="Gill Sans"/>
              <a:buNone/>
            </a:pPr>
            <a:r>
              <a:rPr lang="en-US" sz="3600" i="0" u="none" strike="noStrike" cap="none" dirty="0">
                <a:ea typeface="Gill Sans"/>
                <a:cs typeface="Gill Sans"/>
                <a:sym typeface="Gill Sans"/>
              </a:rPr>
              <a:t>FGD – Strengths and Limits</a:t>
            </a:r>
          </a:p>
        </p:txBody>
      </p:sp>
      <p:sp>
        <p:nvSpPr>
          <p:cNvPr id="274" name="Shape 274"/>
          <p:cNvSpPr txBox="1">
            <a:spLocks noGrp="1"/>
          </p:cNvSpPr>
          <p:nvPr>
            <p:ph type="body" idx="1"/>
          </p:nvPr>
        </p:nvSpPr>
        <p:spPr>
          <a:xfrm>
            <a:off x="594360" y="1536192"/>
            <a:ext cx="4360412" cy="3951286"/>
          </a:xfrm>
          <a:prstGeom prst="rect">
            <a:avLst/>
          </a:prstGeom>
          <a:noFill/>
          <a:ln>
            <a:noFill/>
          </a:ln>
        </p:spPr>
        <p:txBody>
          <a:bodyPr lIns="91425" tIns="45700" rIns="91425" bIns="45700" anchor="t" anchorCtr="0">
            <a:noAutofit/>
          </a:bodyPr>
          <a:lstStyle/>
          <a:p>
            <a:pPr>
              <a:lnSpc>
                <a:spcPct val="100000"/>
              </a:lnSpc>
              <a:spcBef>
                <a:spcPts val="0"/>
              </a:spcBef>
              <a:buClr>
                <a:srgbClr val="007EA5"/>
              </a:buClr>
              <a:buSzPct val="101826"/>
              <a:buNone/>
            </a:pPr>
            <a:r>
              <a:rPr lang="en-US" b="1" dirty="0">
                <a:ea typeface="Helvetica Neue"/>
                <a:cs typeface="Helvetica Neue"/>
                <a:sym typeface="Helvetica Neue"/>
              </a:rPr>
              <a:t>Strengths</a:t>
            </a:r>
            <a:endParaRPr lang="en-US" b="0" i="0" u="none" strike="noStrike" cap="none" dirty="0">
              <a:ea typeface="Helvetica Neue"/>
              <a:cs typeface="Helvetica Neue"/>
              <a:sym typeface="Helvetica Neue"/>
            </a:endParaRPr>
          </a:p>
          <a:p>
            <a:pPr marR="0" lvl="0" algn="l" rtl="0">
              <a:spcBef>
                <a:spcPts val="0"/>
              </a:spcBef>
              <a:buClr>
                <a:srgbClr val="007EA5"/>
              </a:buClr>
            </a:pPr>
            <a:r>
              <a:rPr lang="en-US" sz="2200" b="0" i="0" u="none" strike="noStrike" cap="none" dirty="0">
                <a:ea typeface="Helvetica Neue"/>
                <a:cs typeface="Helvetica Neue"/>
                <a:sym typeface="Helvetica Neue"/>
              </a:rPr>
              <a:t>Capture differences in perspectives</a:t>
            </a:r>
          </a:p>
          <a:p>
            <a:pPr marR="0" lvl="0" algn="l" rtl="0">
              <a:spcBef>
                <a:spcPts val="0"/>
              </a:spcBef>
              <a:buClr>
                <a:srgbClr val="007EA5"/>
              </a:buClr>
            </a:pPr>
            <a:r>
              <a:rPr lang="en-US" sz="2200" b="0" i="0" u="none" strike="noStrike" cap="none" dirty="0">
                <a:ea typeface="Helvetica Neue"/>
                <a:cs typeface="Helvetica Neue"/>
                <a:sym typeface="Helvetica Neue"/>
              </a:rPr>
              <a:t>Can uncover information about sensitive topics more easily </a:t>
            </a:r>
          </a:p>
          <a:p>
            <a:pPr marR="0" lvl="0" algn="l" rtl="0">
              <a:spcBef>
                <a:spcPts val="0"/>
              </a:spcBef>
              <a:buClr>
                <a:srgbClr val="007EA5"/>
              </a:buClr>
            </a:pPr>
            <a:r>
              <a:rPr lang="en-US" sz="2200" b="0" i="0" u="none" strike="noStrike" cap="none" dirty="0">
                <a:ea typeface="Helvetica Neue"/>
                <a:cs typeface="Helvetica Neue"/>
                <a:sym typeface="Helvetica Neue"/>
              </a:rPr>
              <a:t>Can shed light on factors influencing behavior or opinions</a:t>
            </a:r>
          </a:p>
          <a:p>
            <a:pPr marR="0" lvl="0" algn="l" rtl="0">
              <a:spcBef>
                <a:spcPts val="0"/>
              </a:spcBef>
              <a:buClr>
                <a:srgbClr val="007EA5"/>
              </a:buClr>
            </a:pPr>
            <a:r>
              <a:rPr lang="en-US" sz="2200" b="0" i="0" u="none" strike="noStrike" cap="none" dirty="0">
                <a:ea typeface="Helvetica Neue"/>
                <a:cs typeface="Helvetica Neue"/>
                <a:sym typeface="Helvetica Neue"/>
              </a:rPr>
              <a:t>Opportunity to learn about the interactions among different members of the group</a:t>
            </a:r>
          </a:p>
        </p:txBody>
      </p:sp>
      <p:sp>
        <p:nvSpPr>
          <p:cNvPr id="276" name="Shape 276"/>
          <p:cNvSpPr txBox="1">
            <a:spLocks noGrp="1"/>
          </p:cNvSpPr>
          <p:nvPr>
            <p:ph type="body" idx="1"/>
          </p:nvPr>
        </p:nvSpPr>
        <p:spPr>
          <a:xfrm>
            <a:off x="4921471" y="1536192"/>
            <a:ext cx="3655602" cy="3951286"/>
          </a:xfrm>
          <a:prstGeom prst="rect">
            <a:avLst/>
          </a:prstGeom>
          <a:noFill/>
          <a:ln>
            <a:noFill/>
          </a:ln>
        </p:spPr>
        <p:txBody>
          <a:bodyPr lIns="91425" tIns="45700" rIns="91425" bIns="45700" anchor="t" anchorCtr="0">
            <a:noAutofit/>
          </a:bodyPr>
          <a:lstStyle/>
          <a:p>
            <a:pPr marR="0" lvl="0" algn="l" rtl="0">
              <a:lnSpc>
                <a:spcPct val="100000"/>
              </a:lnSpc>
              <a:spcBef>
                <a:spcPts val="0"/>
              </a:spcBef>
              <a:buClr>
                <a:srgbClr val="007EA5"/>
              </a:buClr>
              <a:buSzPct val="100000"/>
              <a:buNone/>
            </a:pPr>
            <a:r>
              <a:rPr lang="en-US" b="1" i="0" u="none" strike="noStrike" cap="none" dirty="0">
                <a:ea typeface="Helvetica Neue"/>
                <a:cs typeface="Helvetica Neue"/>
                <a:sym typeface="Helvetica Neue"/>
              </a:rPr>
              <a:t>Limitations</a:t>
            </a:r>
          </a:p>
          <a:p>
            <a:pPr marR="0" lvl="0" algn="l" rtl="0">
              <a:spcBef>
                <a:spcPts val="0"/>
              </a:spcBef>
              <a:buClr>
                <a:srgbClr val="007EA5"/>
              </a:buClr>
              <a:buFont typeface="Arial"/>
              <a:buChar char="•"/>
            </a:pPr>
            <a:r>
              <a:rPr lang="en-US" sz="2200" b="0" i="0" u="none" strike="noStrike" cap="none" dirty="0">
                <a:ea typeface="Helvetica Neue"/>
                <a:cs typeface="Helvetica Neue"/>
                <a:sym typeface="Helvetica Neue"/>
              </a:rPr>
              <a:t>Take time to plan and conduct</a:t>
            </a:r>
          </a:p>
          <a:p>
            <a:pPr marR="0" lvl="0" algn="l" rtl="0">
              <a:spcBef>
                <a:spcPts val="0"/>
              </a:spcBef>
              <a:buClr>
                <a:srgbClr val="007EA5"/>
              </a:buClr>
              <a:buFont typeface="Arial"/>
              <a:buChar char="•"/>
            </a:pPr>
            <a:r>
              <a:rPr lang="en-US" sz="2200" b="0" i="0" u="none" strike="noStrike" cap="none" dirty="0">
                <a:ea typeface="Helvetica Neue"/>
                <a:cs typeface="Helvetica Neue"/>
                <a:sym typeface="Helvetica Neue"/>
              </a:rPr>
              <a:t>Require a trained facilitator</a:t>
            </a:r>
          </a:p>
          <a:p>
            <a:pPr marR="0" lvl="0" algn="l" rtl="0">
              <a:spcBef>
                <a:spcPts val="0"/>
              </a:spcBef>
              <a:buClr>
                <a:srgbClr val="007EA5"/>
              </a:buClr>
              <a:buFont typeface="Arial"/>
              <a:buChar char="•"/>
            </a:pPr>
            <a:r>
              <a:rPr lang="en-US" sz="2200" b="0" i="0" u="none" strike="noStrike" cap="none" dirty="0">
                <a:ea typeface="Helvetica Neue"/>
                <a:cs typeface="Helvetica Neue"/>
                <a:sym typeface="Helvetica Neue"/>
              </a:rPr>
              <a:t>Can be costly</a:t>
            </a:r>
          </a:p>
          <a:p>
            <a:pPr marR="0" lvl="0" algn="l" rtl="0">
              <a:spcBef>
                <a:spcPts val="0"/>
              </a:spcBef>
              <a:buClr>
                <a:srgbClr val="007EA5"/>
              </a:buClr>
              <a:buFont typeface="Arial"/>
              <a:buChar char="•"/>
            </a:pPr>
            <a:r>
              <a:rPr lang="en-US" sz="2200" b="0" i="0" u="none" strike="noStrike" cap="none" dirty="0">
                <a:ea typeface="Helvetica Neue"/>
                <a:cs typeface="Helvetica Neue"/>
                <a:sym typeface="Helvetica Neue"/>
              </a:rPr>
              <a:t>Risk of peer pressure</a:t>
            </a:r>
          </a:p>
          <a:p>
            <a:pPr marR="0" lvl="0" algn="l" rtl="0">
              <a:spcBef>
                <a:spcPts val="0"/>
              </a:spcBef>
              <a:buClr>
                <a:srgbClr val="007EA5"/>
              </a:buClr>
              <a:buFont typeface="Arial"/>
              <a:buChar char="•"/>
            </a:pPr>
            <a:r>
              <a:rPr lang="en-US" sz="2200" b="0" i="0" u="none" strike="noStrike" cap="none" dirty="0">
                <a:ea typeface="Helvetica Neue"/>
                <a:cs typeface="Helvetica Neue"/>
                <a:sym typeface="Helvetica Neue"/>
              </a:rPr>
              <a:t>Small sample size – may not accurately represent the community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Gill Sans"/>
              <a:buNone/>
            </a:pPr>
            <a:r>
              <a:rPr lang="en-US" sz="3600" i="0" u="none" strike="noStrike" cap="none" dirty="0">
                <a:ea typeface="Gill Sans"/>
                <a:cs typeface="Gill Sans"/>
                <a:sym typeface="Gill Sans"/>
              </a:rPr>
              <a:t>Network Mapping (Net-Map) – What It Is</a:t>
            </a:r>
          </a:p>
        </p:txBody>
      </p:sp>
      <p:sp>
        <p:nvSpPr>
          <p:cNvPr id="282" name="Shape 282"/>
          <p:cNvSpPr txBox="1">
            <a:spLocks noGrp="1"/>
          </p:cNvSpPr>
          <p:nvPr>
            <p:ph type="body" idx="1"/>
          </p:nvPr>
        </p:nvSpPr>
        <p:spPr>
          <a:xfrm>
            <a:off x="594360" y="1536191"/>
            <a:ext cx="3886200" cy="4443099"/>
          </a:xfrm>
          <a:prstGeom prst="rect">
            <a:avLst/>
          </a:prstGeom>
          <a:noFill/>
          <a:ln>
            <a:noFill/>
          </a:ln>
        </p:spPr>
        <p:txBody>
          <a:bodyPr lIns="91425" tIns="45700" rIns="91425" bIns="45700" anchor="t" anchorCtr="0">
            <a:noAutofit/>
          </a:bodyPr>
          <a:lstStyle/>
          <a:p>
            <a:pPr marL="457200" marR="0" lvl="0" algn="l" rtl="0">
              <a:spcBef>
                <a:spcPts val="0"/>
              </a:spcBef>
              <a:buClr>
                <a:srgbClr val="007EA5"/>
              </a:buClr>
            </a:pPr>
            <a:r>
              <a:rPr lang="en-US" sz="2400" b="0" i="0" u="none" strike="noStrike" cap="none" dirty="0">
                <a:ea typeface="Helvetica Neue"/>
                <a:cs typeface="Helvetica Neue"/>
                <a:sym typeface="Helvetica Neue"/>
              </a:rPr>
              <a:t>Participatory social mapping tool </a:t>
            </a:r>
          </a:p>
          <a:p>
            <a:pPr marL="457200" marR="0" lvl="0" algn="l" rtl="0">
              <a:spcBef>
                <a:spcPts val="0"/>
              </a:spcBef>
              <a:buClr>
                <a:srgbClr val="007EA5"/>
              </a:buClr>
            </a:pPr>
            <a:r>
              <a:rPr lang="en-US" sz="2400" b="0" i="0" u="none" strike="noStrike" cap="none" dirty="0">
                <a:ea typeface="Helvetica Neue"/>
                <a:cs typeface="Helvetica Neue"/>
                <a:sym typeface="Helvetica Neue"/>
              </a:rPr>
              <a:t>Created by individual or group</a:t>
            </a:r>
          </a:p>
          <a:p>
            <a:pPr marL="457200" marR="0" lvl="0" algn="l" rtl="0">
              <a:spcBef>
                <a:spcPts val="0"/>
              </a:spcBef>
              <a:buClr>
                <a:srgbClr val="007EA5"/>
              </a:buClr>
            </a:pPr>
            <a:r>
              <a:rPr lang="en-US" sz="2400" b="0" i="0" u="none" strike="noStrike" cap="none" dirty="0">
                <a:ea typeface="Helvetica Neue"/>
                <a:cs typeface="Helvetica Neue"/>
                <a:sym typeface="Helvetica Neue"/>
              </a:rPr>
              <a:t>Respondents work with interviewers to address a key question and create a network map of actors</a:t>
            </a:r>
          </a:p>
        </p:txBody>
      </p:sp>
      <p:pic>
        <p:nvPicPr>
          <p:cNvPr id="283" name="Shape 283" descr="C:\Documents and Settings\ncampbell\My Documents\Synchronized Files\K4Health\SNA\Photos\2037_04_28\IMG_0605.JPG"/>
          <p:cNvPicPr preferRelativeResize="0">
            <a:picLocks noGrp="1"/>
          </p:cNvPicPr>
          <p:nvPr>
            <p:ph type="body" idx="2"/>
          </p:nvPr>
        </p:nvPicPr>
        <p:blipFill rotWithShape="1">
          <a:blip r:embed="rId3" cstate="screen">
            <a:alphaModFix/>
            <a:extLst>
              <a:ext uri="{28A0092B-C50C-407E-A947-70E740481C1C}">
                <a14:useLocalDpi xmlns:a14="http://schemas.microsoft.com/office/drawing/2010/main"/>
              </a:ext>
            </a:extLst>
          </a:blip>
          <a:srcRect/>
          <a:stretch/>
        </p:blipFill>
        <p:spPr>
          <a:xfrm>
            <a:off x="4844582" y="1536191"/>
            <a:ext cx="3670766" cy="2589953"/>
          </a:xfrm>
          <a:prstGeom prst="rect">
            <a:avLst/>
          </a:prstGeom>
          <a:noFill/>
          <a:ln>
            <a:noFill/>
          </a:ln>
          <a:effectLst>
            <a:outerShdw blurRad="292100" dist="139700" dir="2700000" algn="tl" rotWithShape="0">
              <a:srgbClr val="333333">
                <a:alpha val="64313"/>
              </a:srgbClr>
            </a:outerShdw>
          </a:effectLst>
        </p:spPr>
      </p:pic>
      <p:sp>
        <p:nvSpPr>
          <p:cNvPr id="284" name="Shape 284"/>
          <p:cNvSpPr/>
          <p:nvPr/>
        </p:nvSpPr>
        <p:spPr>
          <a:xfrm>
            <a:off x="4572000" y="4319864"/>
            <a:ext cx="4648198" cy="987962"/>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25000"/>
              <a:buFont typeface="Gill Sans"/>
              <a:buNone/>
            </a:pPr>
            <a:r>
              <a:rPr lang="en-US" sz="1500" b="0" i="0" u="none" strike="noStrike" cap="none" dirty="0">
                <a:solidFill>
                  <a:schemeClr val="dk2"/>
                </a:solidFill>
                <a:latin typeface="Gill Sans"/>
                <a:ea typeface="Gill Sans"/>
                <a:cs typeface="Gill Sans"/>
                <a:sym typeface="Gill Sans"/>
              </a:rPr>
              <a:t>Photo © 2011, Natalie Campbell, Courtesy of MSH</a:t>
            </a:r>
          </a:p>
          <a:p>
            <a:pPr marL="342900" marR="0" lvl="0" indent="-342900" algn="l" rtl="0">
              <a:lnSpc>
                <a:spcPct val="100000"/>
              </a:lnSpc>
              <a:spcBef>
                <a:spcPts val="720"/>
              </a:spcBef>
              <a:spcAft>
                <a:spcPts val="0"/>
              </a:spcAft>
              <a:buClr>
                <a:schemeClr val="dk1"/>
              </a:buClr>
              <a:buFont typeface="Calibri"/>
              <a:buNone/>
            </a:pPr>
            <a:endParaRPr sz="3600" b="0" i="0" u="none" strike="noStrike" cap="none" dirty="0">
              <a:solidFill>
                <a:schemeClr val="dk2"/>
              </a:solidFill>
              <a:latin typeface="Calibri"/>
              <a:ea typeface="Calibri"/>
              <a:cs typeface="Calibri"/>
              <a:sym typeface="Calibri"/>
            </a:endParaRPr>
          </a:p>
        </p:txBody>
      </p:sp>
      <p:sp>
        <p:nvSpPr>
          <p:cNvPr id="2" name="Rectangle 1"/>
          <p:cNvSpPr/>
          <p:nvPr/>
        </p:nvSpPr>
        <p:spPr>
          <a:xfrm>
            <a:off x="4495800" y="4772506"/>
            <a:ext cx="4572000" cy="923330"/>
          </a:xfrm>
          <a:prstGeom prst="rect">
            <a:avLst/>
          </a:prstGeom>
        </p:spPr>
        <p:txBody>
          <a:bodyPr>
            <a:spAutoFit/>
          </a:bodyPr>
          <a:lstStyle/>
          <a:p>
            <a:r>
              <a:rPr lang="en-US" dirty="0">
                <a:solidFill>
                  <a:srgbClr val="007EA5"/>
                </a:solidFill>
                <a:latin typeface="Gill Sans MT" panose="020B0502020104020203" pitchFamily="34" charset="0"/>
              </a:rPr>
              <a:t>Additional Resource</a:t>
            </a:r>
            <a:br>
              <a:rPr lang="en-US" dirty="0">
                <a:solidFill>
                  <a:srgbClr val="007EA5"/>
                </a:solidFill>
                <a:latin typeface="Gill Sans MT" panose="020B0502020104020203" pitchFamily="34" charset="0"/>
              </a:rPr>
            </a:br>
            <a:r>
              <a:rPr lang="en-US" dirty="0">
                <a:solidFill>
                  <a:srgbClr val="007EA5"/>
                </a:solidFill>
                <a:latin typeface="Gill Sans MT" panose="020B0502020104020203" pitchFamily="34" charset="0"/>
              </a:rPr>
              <a:t>Net-Map Toolbox (by Eva Schiffer)</a:t>
            </a:r>
          </a:p>
          <a:p>
            <a:r>
              <a:rPr lang="en-US" dirty="0">
                <a:latin typeface="Gill Sans MT" panose="020B0502020104020203" pitchFamily="34" charset="0"/>
                <a:hlinkClick r:id="rId4"/>
              </a:rPr>
              <a:t>https://netmap.wordpress.com/</a:t>
            </a:r>
            <a:endParaRPr lang="en-US" dirty="0">
              <a:latin typeface="Gill Sans MT" panose="020B0502020104020203"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072" y="530352"/>
            <a:ext cx="7886700" cy="914400"/>
          </a:xfrm>
        </p:spPr>
        <p:txBody>
          <a:bodyPr anchor="t"/>
          <a:lstStyle/>
          <a:p>
            <a:pPr>
              <a:lnSpc>
                <a:spcPct val="100000"/>
              </a:lnSpc>
              <a:spcAft>
                <a:spcPts val="400"/>
              </a:spcAft>
            </a:pPr>
            <a:r>
              <a:rPr lang="en-US" b="0" dirty="0">
                <a:solidFill>
                  <a:srgbClr val="007EA5"/>
                </a:solidFill>
                <a:latin typeface="Gill Sans MT" panose="020B0502020104020203" pitchFamily="34" charset="0"/>
              </a:rPr>
              <a:t>Outline</a:t>
            </a:r>
          </a:p>
        </p:txBody>
      </p:sp>
      <p:sp>
        <p:nvSpPr>
          <p:cNvPr id="3" name="Text Placeholder 2"/>
          <p:cNvSpPr>
            <a:spLocks noGrp="1"/>
          </p:cNvSpPr>
          <p:nvPr>
            <p:ph type="body" idx="1"/>
          </p:nvPr>
        </p:nvSpPr>
        <p:spPr>
          <a:xfrm>
            <a:off x="594360" y="1536191"/>
            <a:ext cx="8001000" cy="4269185"/>
          </a:xfrm>
        </p:spPr>
        <p:txBody>
          <a:bodyPr>
            <a:noAutofit/>
          </a:bodyPr>
          <a:lstStyle/>
          <a:p>
            <a:pPr marL="457200" indent="-384048">
              <a:lnSpc>
                <a:spcPct val="114000"/>
              </a:lnSpc>
              <a:spcBef>
                <a:spcPts val="0"/>
              </a:spcBef>
              <a:spcAft>
                <a:spcPts val="400"/>
              </a:spcAft>
              <a:buClr>
                <a:srgbClr val="007EA5"/>
              </a:buClr>
              <a:buSzPct val="125000"/>
            </a:pPr>
            <a:r>
              <a:rPr lang="en-US" dirty="0">
                <a:solidFill>
                  <a:srgbClr val="007EA5"/>
                </a:solidFill>
                <a:latin typeface="Gill Sans MT" panose="020B0502020104020203" pitchFamily="34" charset="0"/>
                <a:cs typeface="Gill Sans" panose="020B0604020202020204" charset="0"/>
              </a:rPr>
              <a:t>Review different needs assessment methodologies:</a:t>
            </a:r>
          </a:p>
          <a:p>
            <a:pPr marL="914400" lvl="1" indent="-384048">
              <a:lnSpc>
                <a:spcPct val="114000"/>
              </a:lnSpc>
              <a:spcBef>
                <a:spcPts val="0"/>
              </a:spcBef>
              <a:spcAft>
                <a:spcPts val="400"/>
              </a:spcAft>
              <a:buClr>
                <a:srgbClr val="007EA5"/>
              </a:buClr>
              <a:buFont typeface="Courier New" panose="02070309020205020404" pitchFamily="49" charset="0"/>
              <a:buChar char="o"/>
            </a:pPr>
            <a:r>
              <a:rPr lang="en-US" sz="2200" dirty="0">
                <a:solidFill>
                  <a:srgbClr val="007EA5"/>
                </a:solidFill>
                <a:latin typeface="Gill Sans MT" panose="020B0502020104020203" pitchFamily="34" charset="0"/>
                <a:cs typeface="Gill Sans" panose="020B0604020202020204" charset="0"/>
              </a:rPr>
              <a:t>Environmental scans / situation analysis</a:t>
            </a:r>
          </a:p>
          <a:p>
            <a:pPr marL="914400" lvl="1" indent="-384048">
              <a:lnSpc>
                <a:spcPct val="114000"/>
              </a:lnSpc>
              <a:spcBef>
                <a:spcPts val="0"/>
              </a:spcBef>
              <a:spcAft>
                <a:spcPts val="400"/>
              </a:spcAft>
              <a:buClr>
                <a:srgbClr val="007EA5"/>
              </a:buClr>
              <a:buFont typeface="Courier New" panose="02070309020205020404" pitchFamily="49" charset="0"/>
              <a:buChar char="o"/>
            </a:pPr>
            <a:r>
              <a:rPr lang="en-US" sz="2200" dirty="0">
                <a:solidFill>
                  <a:srgbClr val="007EA5"/>
                </a:solidFill>
                <a:latin typeface="Gill Sans MT" panose="020B0502020104020203" pitchFamily="34" charset="0"/>
                <a:cs typeface="Gill Sans" panose="020B0604020202020204" charset="0"/>
              </a:rPr>
              <a:t>Surveys</a:t>
            </a:r>
          </a:p>
          <a:p>
            <a:pPr marL="914400" lvl="1" indent="-384048">
              <a:lnSpc>
                <a:spcPct val="114000"/>
              </a:lnSpc>
              <a:spcBef>
                <a:spcPts val="0"/>
              </a:spcBef>
              <a:spcAft>
                <a:spcPts val="400"/>
              </a:spcAft>
              <a:buClr>
                <a:srgbClr val="007EA5"/>
              </a:buClr>
              <a:buFont typeface="Courier New" panose="02070309020205020404" pitchFamily="49" charset="0"/>
              <a:buChar char="o"/>
            </a:pPr>
            <a:r>
              <a:rPr lang="en-US" sz="2200" dirty="0">
                <a:solidFill>
                  <a:srgbClr val="007EA5"/>
                </a:solidFill>
                <a:latin typeface="Gill Sans MT" panose="020B0502020104020203" pitchFamily="34" charset="0"/>
                <a:cs typeface="Gill Sans" panose="020B0604020202020204" charset="0"/>
              </a:rPr>
              <a:t>Qualitative methods:</a:t>
            </a:r>
          </a:p>
          <a:p>
            <a:pPr marL="1374775" lvl="2" indent="-381000">
              <a:lnSpc>
                <a:spcPct val="114000"/>
              </a:lnSpc>
              <a:spcBef>
                <a:spcPts val="0"/>
              </a:spcBef>
              <a:spcAft>
                <a:spcPts val="400"/>
              </a:spcAft>
              <a:buClr>
                <a:srgbClr val="007EA5"/>
              </a:buClr>
              <a:buFont typeface="Wingdings" charset="2"/>
              <a:buChar char="§"/>
            </a:pPr>
            <a:r>
              <a:rPr lang="en-US" sz="2000" dirty="0">
                <a:solidFill>
                  <a:srgbClr val="007EA5"/>
                </a:solidFill>
                <a:latin typeface="Gill Sans MT" panose="020B0502020104020203" pitchFamily="34" charset="0"/>
                <a:cs typeface="Gill Sans" panose="020B0604020202020204" charset="0"/>
              </a:rPr>
              <a:t>Key information interviews</a:t>
            </a:r>
          </a:p>
          <a:p>
            <a:pPr marL="1374775" lvl="2" indent="-381000">
              <a:lnSpc>
                <a:spcPct val="114000"/>
              </a:lnSpc>
              <a:spcBef>
                <a:spcPts val="0"/>
              </a:spcBef>
              <a:spcAft>
                <a:spcPts val="400"/>
              </a:spcAft>
              <a:buClr>
                <a:srgbClr val="007EA5"/>
              </a:buClr>
              <a:buFont typeface="Wingdings" charset="2"/>
              <a:buChar char="§"/>
            </a:pPr>
            <a:r>
              <a:rPr lang="en-US" sz="2000" dirty="0">
                <a:solidFill>
                  <a:srgbClr val="007EA5"/>
                </a:solidFill>
                <a:latin typeface="Gill Sans MT" panose="020B0502020104020203" pitchFamily="34" charset="0"/>
                <a:cs typeface="Gill Sans" panose="020B0604020202020204" charset="0"/>
              </a:rPr>
              <a:t>Focus group discussions</a:t>
            </a:r>
          </a:p>
          <a:p>
            <a:pPr marL="1374775" lvl="2" indent="-381000">
              <a:lnSpc>
                <a:spcPct val="114000"/>
              </a:lnSpc>
              <a:spcBef>
                <a:spcPts val="0"/>
              </a:spcBef>
              <a:spcAft>
                <a:spcPts val="400"/>
              </a:spcAft>
              <a:buClr>
                <a:srgbClr val="007EA5"/>
              </a:buClr>
              <a:buFont typeface="Wingdings" charset="2"/>
              <a:buChar char="§"/>
            </a:pPr>
            <a:r>
              <a:rPr lang="en-US" sz="2000" dirty="0">
                <a:solidFill>
                  <a:srgbClr val="007EA5"/>
                </a:solidFill>
                <a:latin typeface="Gill Sans MT" panose="020B0502020104020203" pitchFamily="34" charset="0"/>
                <a:cs typeface="Gill Sans" panose="020B0604020202020204" charset="0"/>
              </a:rPr>
              <a:t>Network mapping</a:t>
            </a:r>
          </a:p>
          <a:p>
            <a:pPr marL="914400" lvl="1" indent="-384048">
              <a:spcBef>
                <a:spcPts val="0"/>
              </a:spcBef>
              <a:spcAft>
                <a:spcPts val="400"/>
              </a:spcAft>
              <a:buClr>
                <a:srgbClr val="007EA5"/>
              </a:buClr>
              <a:buFont typeface="Courier New" panose="02070309020205020404" pitchFamily="49" charset="0"/>
              <a:buChar char="o"/>
            </a:pPr>
            <a:r>
              <a:rPr lang="en-US" sz="2200" dirty="0">
                <a:solidFill>
                  <a:srgbClr val="007EA5"/>
                </a:solidFill>
                <a:latin typeface="Gill Sans MT" panose="020B0502020104020203" pitchFamily="34" charset="0"/>
                <a:cs typeface="Gill Sans" panose="020B0604020202020204" charset="0"/>
              </a:rPr>
              <a:t>Organizational assessment: Knowledge Management Index</a:t>
            </a:r>
          </a:p>
          <a:p>
            <a:pPr marL="457200" indent="-384048">
              <a:spcBef>
                <a:spcPts val="0"/>
              </a:spcBef>
              <a:spcAft>
                <a:spcPts val="400"/>
              </a:spcAft>
              <a:buClr>
                <a:srgbClr val="007EA5"/>
              </a:buClr>
              <a:buSzPct val="125000"/>
            </a:pPr>
            <a:r>
              <a:rPr lang="en-US" dirty="0">
                <a:solidFill>
                  <a:srgbClr val="007EA5"/>
                </a:solidFill>
                <a:latin typeface="Gill Sans MT" panose="020B0502020104020203" pitchFamily="34" charset="0"/>
                <a:cs typeface="Gill Sans" panose="020B0604020202020204" charset="0"/>
              </a:rPr>
              <a:t>Data analysis and synthesis of findings </a:t>
            </a:r>
          </a:p>
          <a:p>
            <a:pPr marL="457200" indent="-384048">
              <a:spcBef>
                <a:spcPts val="0"/>
              </a:spcBef>
              <a:spcAft>
                <a:spcPts val="400"/>
              </a:spcAft>
              <a:buClr>
                <a:srgbClr val="007EA5"/>
              </a:buClr>
              <a:buSzPct val="125000"/>
            </a:pPr>
            <a:r>
              <a:rPr lang="en-US" dirty="0">
                <a:solidFill>
                  <a:srgbClr val="007EA5"/>
                </a:solidFill>
                <a:latin typeface="Gill Sans MT" panose="020B0502020104020203" pitchFamily="34" charset="0"/>
                <a:cs typeface="Gill Sans" panose="020B0604020202020204" charset="0"/>
              </a:rPr>
              <a:t>Dissemination of findings</a:t>
            </a:r>
          </a:p>
          <a:p>
            <a:endParaRPr lang="en-US" dirty="0">
              <a:latin typeface="Gill Sans MT" panose="020B0502020104020203" pitchFamily="34" charset="0"/>
            </a:endParaRPr>
          </a:p>
          <a:p>
            <a:pPr marL="457200" lvl="1" indent="0">
              <a:buNone/>
            </a:pPr>
            <a:endParaRPr lang="en-US" sz="2400" dirty="0">
              <a:latin typeface="Gill Sans MT" panose="020B0502020104020203" pitchFamily="34" charset="0"/>
            </a:endParaRPr>
          </a:p>
          <a:p>
            <a:pPr marL="0" indent="0">
              <a:buNone/>
            </a:pPr>
            <a:endParaRPr lang="en-US" dirty="0">
              <a:latin typeface="Gill Sans MT" panose="020B0502020104020203" pitchFamily="34" charset="0"/>
            </a:endParaRPr>
          </a:p>
          <a:p>
            <a:pPr lvl="1"/>
            <a:endParaRPr lang="en-US" sz="2400" dirty="0">
              <a:latin typeface="Gill Sans MT" panose="020B0502020104020203" pitchFamily="34" charset="0"/>
            </a:endParaRPr>
          </a:p>
          <a:p>
            <a:endParaRPr lang="en-US" dirty="0">
              <a:latin typeface="Gill Sans MT" panose="020B0502020104020203" pitchFamily="34" charset="0"/>
            </a:endParaRPr>
          </a:p>
        </p:txBody>
      </p:sp>
    </p:spTree>
    <p:extLst>
      <p:ext uri="{BB962C8B-B14F-4D97-AF65-F5344CB8AC3E}">
        <p14:creationId xmlns:p14="http://schemas.microsoft.com/office/powerpoint/2010/main" val="3856357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Gill Sans"/>
              <a:buNone/>
            </a:pPr>
            <a:r>
              <a:rPr lang="en-US" sz="3600" i="0" u="none" strike="noStrike" cap="none" dirty="0">
                <a:ea typeface="Gill Sans"/>
                <a:cs typeface="Gill Sans"/>
                <a:sym typeface="Gill Sans"/>
              </a:rPr>
              <a:t>Net-Map – How to Conduct It</a:t>
            </a:r>
          </a:p>
        </p:txBody>
      </p:sp>
      <p:sp>
        <p:nvSpPr>
          <p:cNvPr id="290" name="Shape 290"/>
          <p:cNvSpPr txBox="1">
            <a:spLocks noGrp="1"/>
          </p:cNvSpPr>
          <p:nvPr>
            <p:ph type="body" idx="1"/>
          </p:nvPr>
        </p:nvSpPr>
        <p:spPr>
          <a:xfrm>
            <a:off x="594360" y="1536192"/>
            <a:ext cx="3886200" cy="4351338"/>
          </a:xfrm>
          <a:prstGeom prst="rect">
            <a:avLst/>
          </a:prstGeom>
          <a:noFill/>
          <a:ln>
            <a:noFill/>
          </a:ln>
        </p:spPr>
        <p:txBody>
          <a:bodyPr lIns="91425" tIns="45700" rIns="91425" bIns="45700" anchor="t" anchorCtr="0">
            <a:noAutofit/>
          </a:bodyPr>
          <a:lstStyle/>
          <a:p>
            <a:pPr marL="457200">
              <a:spcBef>
                <a:spcPts val="0"/>
              </a:spcBef>
            </a:pPr>
            <a:r>
              <a:rPr lang="en-US" sz="2400" b="0" i="0" u="none" strike="noStrike" cap="none" dirty="0">
                <a:ea typeface="Helvetica Neue"/>
                <a:cs typeface="Helvetica Neue"/>
                <a:sym typeface="Helvetica Neue"/>
              </a:rPr>
              <a:t>Participants list relevant actors and examine links between them</a:t>
            </a:r>
          </a:p>
          <a:p>
            <a:pPr marL="457200">
              <a:spcBef>
                <a:spcPts val="0"/>
              </a:spcBef>
            </a:pPr>
            <a:r>
              <a:rPr lang="en-US" sz="2400" b="0" i="0" u="none" strike="noStrike" cap="none" dirty="0">
                <a:ea typeface="Helvetica Neue"/>
                <a:cs typeface="Helvetica Neue"/>
                <a:sym typeface="Helvetica Neue"/>
              </a:rPr>
              <a:t>Participants add “influence towers” to represent power and influence of various actors</a:t>
            </a:r>
          </a:p>
          <a:p>
            <a:pPr marL="457200">
              <a:spcBef>
                <a:spcPts val="0"/>
              </a:spcBef>
            </a:pPr>
            <a:r>
              <a:rPr lang="en-US" sz="2400" b="0" i="0" u="none" strike="noStrike" cap="none" dirty="0">
                <a:ea typeface="Helvetica Neue"/>
                <a:cs typeface="Helvetica Neue"/>
                <a:sym typeface="Helvetica Neue"/>
              </a:rPr>
              <a:t>The individual (or group) then discusses the goals of each actor</a:t>
            </a:r>
          </a:p>
        </p:txBody>
      </p:sp>
      <p:pic>
        <p:nvPicPr>
          <p:cNvPr id="291" name="Shape 291" descr="UNFPA IND MAP"/>
          <p:cNvPicPr preferRelativeResize="0">
            <a:picLocks noGrp="1"/>
          </p:cNvPicPr>
          <p:nvPr>
            <p:ph type="body" idx="2"/>
          </p:nvPr>
        </p:nvPicPr>
        <p:blipFill rotWithShape="1">
          <a:blip r:embed="rId3" cstate="screen">
            <a:alphaModFix/>
            <a:extLst>
              <a:ext uri="{28A0092B-C50C-407E-A947-70E740481C1C}">
                <a14:useLocalDpi xmlns:a14="http://schemas.microsoft.com/office/drawing/2010/main"/>
              </a:ext>
            </a:extLst>
          </a:blip>
          <a:srcRect/>
          <a:stretch/>
        </p:blipFill>
        <p:spPr>
          <a:xfrm>
            <a:off x="4648200" y="2348218"/>
            <a:ext cx="4038598" cy="3029923"/>
          </a:xfrm>
          <a:prstGeom prst="rect">
            <a:avLst/>
          </a:prstGeom>
          <a:noFill/>
          <a:ln>
            <a:noFill/>
          </a:ln>
        </p:spPr>
      </p:pic>
      <p:sp>
        <p:nvSpPr>
          <p:cNvPr id="292" name="Shape 292"/>
          <p:cNvSpPr/>
          <p:nvPr/>
        </p:nvSpPr>
        <p:spPr>
          <a:xfrm>
            <a:off x="4775200" y="5408521"/>
            <a:ext cx="3911599" cy="987962"/>
          </a:xfrm>
          <a:prstGeom prst="rect">
            <a:avLst/>
          </a:prstGeom>
          <a:noFill/>
          <a:ln>
            <a:noFill/>
          </a:ln>
        </p:spPr>
        <p:txBody>
          <a:bodyPr lIns="91425" tIns="45700" rIns="91425" bIns="45700" anchor="t" anchorCtr="0">
            <a:noAutofit/>
          </a:bodyPr>
          <a:lstStyle/>
          <a:p>
            <a:pPr marL="342900" marR="0" lvl="0" indent="-342900" algn="l" rtl="0">
              <a:lnSpc>
                <a:spcPct val="100000"/>
              </a:lnSpc>
              <a:spcBef>
                <a:spcPts val="0"/>
              </a:spcBef>
              <a:spcAft>
                <a:spcPts val="0"/>
              </a:spcAft>
              <a:buClr>
                <a:schemeClr val="dk2"/>
              </a:buClr>
              <a:buSzPct val="25000"/>
              <a:buFont typeface="Gill Sans"/>
              <a:buNone/>
            </a:pPr>
            <a:r>
              <a:rPr lang="en-US" sz="1500" b="0" i="0" u="none" strike="noStrike" cap="none">
                <a:solidFill>
                  <a:schemeClr val="dk2"/>
                </a:solidFill>
                <a:latin typeface="Gill Sans"/>
                <a:ea typeface="Gill Sans"/>
                <a:cs typeface="Gill Sans"/>
                <a:sym typeface="Gill Sans"/>
              </a:rPr>
              <a:t>Photo © 2010, Ethiopia Research Team</a:t>
            </a:r>
          </a:p>
          <a:p>
            <a:pPr marL="342900" marR="0" lvl="0" indent="-342900" algn="l" rtl="0">
              <a:lnSpc>
                <a:spcPct val="100000"/>
              </a:lnSpc>
              <a:spcBef>
                <a:spcPts val="720"/>
              </a:spcBef>
              <a:spcAft>
                <a:spcPts val="0"/>
              </a:spcAft>
              <a:buClr>
                <a:schemeClr val="dk1"/>
              </a:buClr>
              <a:buFont typeface="Calibri"/>
              <a:buNone/>
            </a:pPr>
            <a:endParaRPr sz="3600" b="0" i="0" u="none" strike="noStrike" cap="none">
              <a:solidFill>
                <a:schemeClr val="dk2"/>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Gill Sans"/>
              <a:buNone/>
            </a:pPr>
            <a:r>
              <a:rPr lang="en-US" sz="3600" i="0" u="none" strike="noStrike" cap="none" dirty="0">
                <a:ea typeface="Gill Sans"/>
                <a:cs typeface="Gill Sans"/>
                <a:sym typeface="Gill Sans"/>
              </a:rPr>
              <a:t>Net-Map</a:t>
            </a:r>
            <a:r>
              <a:rPr lang="en-US" sz="3600" dirty="0"/>
              <a:t> – Strengths and Limits</a:t>
            </a:r>
            <a:endParaRPr lang="en-US" sz="3600" i="0" u="none" strike="noStrike" cap="none" dirty="0">
              <a:ea typeface="Gill Sans"/>
              <a:cs typeface="Gill Sans"/>
              <a:sym typeface="Gill Sans"/>
            </a:endParaRPr>
          </a:p>
        </p:txBody>
      </p:sp>
      <p:sp>
        <p:nvSpPr>
          <p:cNvPr id="299" name="Shape 299"/>
          <p:cNvSpPr txBox="1">
            <a:spLocks noGrp="1"/>
          </p:cNvSpPr>
          <p:nvPr>
            <p:ph type="body" idx="2"/>
          </p:nvPr>
        </p:nvSpPr>
        <p:spPr>
          <a:xfrm>
            <a:off x="594360" y="1217215"/>
            <a:ext cx="4667693" cy="3951286"/>
          </a:xfrm>
          <a:prstGeom prst="rect">
            <a:avLst/>
          </a:prstGeom>
          <a:noFill/>
          <a:ln>
            <a:noFill/>
          </a:ln>
        </p:spPr>
        <p:txBody>
          <a:bodyPr lIns="91425" tIns="45700" rIns="91425" bIns="45700" anchor="t" anchorCtr="0">
            <a:noAutofit/>
          </a:bodyPr>
          <a:lstStyle/>
          <a:p>
            <a:pPr marL="457200">
              <a:spcBef>
                <a:spcPts val="0"/>
              </a:spcBef>
              <a:buClr>
                <a:srgbClr val="007EA5"/>
              </a:buClr>
              <a:buSzPct val="101826"/>
              <a:buNone/>
            </a:pPr>
            <a:r>
              <a:rPr lang="en-US" b="1" dirty="0">
                <a:ea typeface="Helvetica Neue"/>
                <a:cs typeface="Helvetica Neue"/>
                <a:sym typeface="Helvetica Neue"/>
              </a:rPr>
              <a:t>Strengths</a:t>
            </a:r>
            <a:endParaRPr lang="en-US" b="0" i="0" u="none" strike="noStrike" cap="none" dirty="0">
              <a:ea typeface="Helvetica Neue"/>
              <a:cs typeface="Helvetica Neue"/>
              <a:sym typeface="Helvetica Neue"/>
            </a:endParaRPr>
          </a:p>
          <a:p>
            <a:pPr marL="457200" marR="0" lvl="0" algn="l" rtl="0">
              <a:spcBef>
                <a:spcPts val="0"/>
              </a:spcBef>
              <a:buClr>
                <a:srgbClr val="007EA5"/>
              </a:buClr>
              <a:buFont typeface="Arial"/>
              <a:buChar char="•"/>
            </a:pPr>
            <a:r>
              <a:rPr lang="en-US" sz="2200" b="0" i="0" u="none" strike="noStrike" cap="none" dirty="0">
                <a:ea typeface="Helvetica Neue"/>
                <a:cs typeface="Helvetica Neue"/>
                <a:sym typeface="Helvetica Neue"/>
              </a:rPr>
              <a:t>Low-tech and low-cost</a:t>
            </a:r>
          </a:p>
          <a:p>
            <a:pPr marL="457200" marR="0" lvl="0" algn="l" rtl="0">
              <a:spcBef>
                <a:spcPts val="0"/>
              </a:spcBef>
              <a:buClr>
                <a:srgbClr val="007EA5"/>
              </a:buClr>
              <a:buFont typeface="Arial"/>
              <a:buChar char="•"/>
            </a:pPr>
            <a:r>
              <a:rPr lang="en-US" sz="2200" b="0" i="0" u="none" strike="noStrike" cap="none" dirty="0">
                <a:ea typeface="Helvetica Neue"/>
                <a:cs typeface="Helvetica Neue"/>
                <a:sym typeface="Helvetica Neue"/>
              </a:rPr>
              <a:t>Can be used with a variety of stakeholders</a:t>
            </a:r>
          </a:p>
          <a:p>
            <a:pPr marL="457200" marR="0" lvl="0" algn="l" rtl="0">
              <a:spcBef>
                <a:spcPts val="0"/>
              </a:spcBef>
              <a:buClr>
                <a:srgbClr val="007EA5"/>
              </a:buClr>
              <a:buFont typeface="Arial"/>
              <a:buChar char="•"/>
            </a:pPr>
            <a:r>
              <a:rPr lang="en-US" sz="2200" b="0" i="0" u="none" strike="noStrike" cap="none" dirty="0">
                <a:ea typeface="Helvetica Neue"/>
                <a:cs typeface="Helvetica Neue"/>
                <a:sym typeface="Helvetica Neue"/>
              </a:rPr>
              <a:t>Visual representation of a network</a:t>
            </a:r>
          </a:p>
          <a:p>
            <a:pPr marL="457200" marR="0" lvl="0" algn="l" rtl="0">
              <a:spcBef>
                <a:spcPts val="0"/>
              </a:spcBef>
              <a:buClr>
                <a:srgbClr val="007EA5"/>
              </a:buClr>
              <a:buFont typeface="Arial"/>
              <a:buChar char="•"/>
            </a:pPr>
            <a:r>
              <a:rPr lang="en-US" sz="2200" b="0" i="0" u="none" strike="noStrike" cap="none" dirty="0">
                <a:ea typeface="Helvetica Neue"/>
                <a:cs typeface="Helvetica Neue"/>
                <a:sym typeface="Helvetica Neue"/>
              </a:rPr>
              <a:t>Good way to understand flow of information– bottlenecks &amp; opportunities</a:t>
            </a:r>
          </a:p>
          <a:p>
            <a:pPr marL="457200" marR="0" lvl="0" algn="l" rtl="0">
              <a:spcBef>
                <a:spcPts val="0"/>
              </a:spcBef>
              <a:buClr>
                <a:srgbClr val="007EA5"/>
              </a:buClr>
              <a:buFont typeface="Arial"/>
              <a:buChar char="•"/>
            </a:pPr>
            <a:r>
              <a:rPr lang="en-US" sz="2200" b="0" i="0" u="none" strike="noStrike" cap="none" dirty="0">
                <a:ea typeface="Helvetica Neue"/>
                <a:cs typeface="Helvetica Neue"/>
                <a:sym typeface="Helvetica Neue"/>
              </a:rPr>
              <a:t>Researchers gain information they may not have gotten through an interview</a:t>
            </a:r>
          </a:p>
        </p:txBody>
      </p:sp>
      <p:sp>
        <p:nvSpPr>
          <p:cNvPr id="301" name="Shape 301"/>
          <p:cNvSpPr txBox="1">
            <a:spLocks noGrp="1"/>
          </p:cNvSpPr>
          <p:nvPr>
            <p:ph type="body" idx="1"/>
          </p:nvPr>
        </p:nvSpPr>
        <p:spPr>
          <a:xfrm>
            <a:off x="5370189" y="1217215"/>
            <a:ext cx="3242928" cy="3951286"/>
          </a:xfrm>
          <a:prstGeom prst="rect">
            <a:avLst/>
          </a:prstGeom>
          <a:noFill/>
          <a:ln>
            <a:noFill/>
          </a:ln>
        </p:spPr>
        <p:txBody>
          <a:bodyPr lIns="91425" tIns="45700" rIns="91425" bIns="45700" anchor="t" anchorCtr="0">
            <a:noAutofit/>
          </a:bodyPr>
          <a:lstStyle/>
          <a:p>
            <a:pPr marL="457200" lvl="0">
              <a:spcBef>
                <a:spcPts val="0"/>
              </a:spcBef>
              <a:buClr>
                <a:srgbClr val="007EA5"/>
              </a:buClr>
              <a:buSzPct val="100000"/>
              <a:buNone/>
            </a:pPr>
            <a:r>
              <a:rPr lang="en-US" b="1" dirty="0">
                <a:ea typeface="Helvetica Neue"/>
                <a:cs typeface="Helvetica Neue"/>
                <a:sym typeface="Helvetica Neue"/>
              </a:rPr>
              <a:t>Limitations</a:t>
            </a:r>
            <a:endParaRPr lang="en-US" b="0" i="0" u="none" strike="noStrike" cap="none" dirty="0">
              <a:ea typeface="Helvetica Neue"/>
              <a:cs typeface="Helvetica Neue"/>
              <a:sym typeface="Helvetica Neue"/>
            </a:endParaRPr>
          </a:p>
          <a:p>
            <a:pPr marL="457200" marR="0" lvl="0" algn="l" rtl="0">
              <a:spcBef>
                <a:spcPts val="0"/>
              </a:spcBef>
              <a:buClr>
                <a:srgbClr val="007EA5"/>
              </a:buClr>
              <a:buFont typeface="Arial"/>
              <a:buChar char="•"/>
            </a:pPr>
            <a:r>
              <a:rPr lang="en-US" sz="2200" b="0" i="0" u="none" strike="noStrike" cap="none" dirty="0">
                <a:ea typeface="Helvetica Neue"/>
                <a:cs typeface="Helvetica Neue"/>
                <a:sym typeface="Helvetica Neue"/>
              </a:rPr>
              <a:t>Time, scheduling</a:t>
            </a:r>
          </a:p>
          <a:p>
            <a:pPr marL="457200" marR="0" lvl="0" algn="l" rtl="0">
              <a:spcBef>
                <a:spcPts val="0"/>
              </a:spcBef>
              <a:buClr>
                <a:srgbClr val="007EA5"/>
              </a:buClr>
              <a:buFont typeface="Arial"/>
              <a:buChar char="•"/>
            </a:pPr>
            <a:r>
              <a:rPr lang="en-US" sz="2200" b="0" i="0" u="none" strike="noStrike" cap="none" dirty="0">
                <a:ea typeface="Helvetica Neue"/>
                <a:cs typeface="Helvetica Neue"/>
                <a:sym typeface="Helvetica Neue"/>
              </a:rPr>
              <a:t>Harder to use in larger networks (with more than ~50 actors)</a:t>
            </a:r>
          </a:p>
          <a:p>
            <a:pPr marL="457200" marR="0" lvl="0" algn="l" rtl="0">
              <a:spcBef>
                <a:spcPts val="0"/>
              </a:spcBef>
              <a:buClr>
                <a:srgbClr val="007EA5"/>
              </a:buClr>
              <a:buFont typeface="Arial"/>
              <a:buChar char="•"/>
            </a:pPr>
            <a:r>
              <a:rPr lang="en-US" sz="2200" b="0" i="0" u="none" strike="noStrike" cap="none" dirty="0">
                <a:ea typeface="Helvetica Neue"/>
                <a:cs typeface="Helvetica Neue"/>
                <a:sym typeface="Helvetica Neue"/>
              </a:rPr>
              <a:t>Facilitators need training</a:t>
            </a:r>
          </a:p>
          <a:p>
            <a:pPr marL="457200" marR="0" lvl="0" algn="l" rtl="0">
              <a:spcBef>
                <a:spcPts val="0"/>
              </a:spcBef>
              <a:buClr>
                <a:srgbClr val="007EA5"/>
              </a:buClr>
              <a:buFont typeface="Arial"/>
              <a:buChar char="•"/>
            </a:pPr>
            <a:r>
              <a:rPr lang="en-US" sz="2200" b="0" i="0" u="none" strike="noStrike" cap="none" dirty="0">
                <a:ea typeface="Helvetica Neue"/>
                <a:cs typeface="Helvetica Neue"/>
                <a:sym typeface="Helvetica Neue"/>
              </a:rPr>
              <a:t>Simple to conduct, but analysis may require expensive software</a:t>
            </a:r>
          </a:p>
          <a:p>
            <a:pPr marL="457200" marR="0" lvl="0" algn="l" rtl="0">
              <a:spcBef>
                <a:spcPts val="0"/>
              </a:spcBef>
              <a:buClr>
                <a:srgbClr val="007EA5"/>
              </a:buClr>
              <a:buSzPct val="25000"/>
              <a:buFont typeface="Arial"/>
              <a:buNone/>
            </a:pPr>
            <a:endParaRPr b="0" i="0" u="none" strike="noStrike" cap="none" dirty="0">
              <a:ea typeface="Helvetica Neue"/>
              <a:cs typeface="Helvetica Neue"/>
              <a:sym typeface="Helvetica Neue"/>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400"/>
              </a:spcAft>
              <a:buClr>
                <a:srgbClr val="0E6CB8"/>
              </a:buClr>
              <a:buSzPct val="25000"/>
              <a:buFont typeface="Gill Sans"/>
              <a:buNone/>
            </a:pPr>
            <a:r>
              <a:rPr lang="en-US" dirty="0">
                <a:solidFill>
                  <a:srgbClr val="007EA5"/>
                </a:solidFill>
                <a:latin typeface="Gill Sans MT" panose="020B0502020104020203" pitchFamily="34" charset="0"/>
              </a:rPr>
              <a:t>KM Index for Global Health – What It Is</a:t>
            </a:r>
          </a:p>
        </p:txBody>
      </p:sp>
      <p:sp>
        <p:nvSpPr>
          <p:cNvPr id="104" name="Shape 104"/>
          <p:cNvSpPr txBox="1">
            <a:spLocks noGrp="1"/>
          </p:cNvSpPr>
          <p:nvPr>
            <p:ph type="body" idx="1"/>
          </p:nvPr>
        </p:nvSpPr>
        <p:spPr>
          <a:xfrm>
            <a:off x="594360" y="1536192"/>
            <a:ext cx="8001000" cy="4351338"/>
          </a:xfrm>
          <a:prstGeom prst="rect">
            <a:avLst/>
          </a:prstGeom>
          <a:noFill/>
          <a:ln>
            <a:noFill/>
          </a:ln>
        </p:spPr>
        <p:txBody>
          <a:bodyPr lIns="91425" tIns="45700" rIns="91425" bIns="45700" anchor="t" anchorCtr="0">
            <a:noAutofit/>
          </a:bodyPr>
          <a:lstStyle/>
          <a:p>
            <a:pPr marL="457200" indent="-384048">
              <a:lnSpc>
                <a:spcPct val="114000"/>
              </a:lnSpc>
              <a:spcBef>
                <a:spcPts val="0"/>
              </a:spcBef>
              <a:spcAft>
                <a:spcPts val="400"/>
              </a:spcAft>
              <a:buClr>
                <a:srgbClr val="007EA5"/>
              </a:buClr>
              <a:buSzPct val="125000"/>
            </a:pPr>
            <a:r>
              <a:rPr lang="en-US" dirty="0">
                <a:solidFill>
                  <a:srgbClr val="007EA5"/>
                </a:solidFill>
                <a:latin typeface="Gill Sans MT" panose="020B0502020104020203" pitchFamily="34" charset="0"/>
              </a:rPr>
              <a:t>Assesses an organization's current implementation and capacity for KM initiatives</a:t>
            </a:r>
            <a:endParaRPr lang="en-US" sz="2400" dirty="0">
              <a:solidFill>
                <a:srgbClr val="007EA5"/>
              </a:solidFill>
              <a:latin typeface="Gill Sans MT" panose="020B0502020104020203" pitchFamily="34" charset="0"/>
            </a:endParaRPr>
          </a:p>
          <a:p>
            <a:pPr marL="457200" lvl="0" indent="-384048">
              <a:lnSpc>
                <a:spcPct val="114000"/>
              </a:lnSpc>
              <a:spcAft>
                <a:spcPts val="400"/>
              </a:spcAft>
              <a:buClr>
                <a:srgbClr val="007EA5"/>
              </a:buClr>
              <a:buNone/>
            </a:pPr>
            <a:r>
              <a:rPr lang="en-US" b="1" dirty="0">
                <a:solidFill>
                  <a:srgbClr val="007EA5"/>
                </a:solidFill>
                <a:latin typeface="Gill Sans MT" panose="020B0502020104020203" pitchFamily="34" charset="0"/>
              </a:rPr>
              <a:t>When to use the index:</a:t>
            </a:r>
            <a:endParaRPr lang="en-US" dirty="0">
              <a:solidFill>
                <a:srgbClr val="007EA5"/>
              </a:solidFill>
              <a:latin typeface="Gill Sans MT" panose="020B0502020104020203" pitchFamily="34" charset="0"/>
            </a:endParaRPr>
          </a:p>
          <a:p>
            <a:pPr marL="457200" indent="-384048">
              <a:lnSpc>
                <a:spcPct val="114000"/>
              </a:lnSpc>
              <a:spcBef>
                <a:spcPts val="0"/>
              </a:spcBef>
              <a:spcAft>
                <a:spcPts val="400"/>
              </a:spcAft>
              <a:buClr>
                <a:srgbClr val="007EA5"/>
              </a:buClr>
              <a:buSzPct val="125000"/>
            </a:pPr>
            <a:r>
              <a:rPr lang="en-US" dirty="0">
                <a:solidFill>
                  <a:srgbClr val="007EA5"/>
                </a:solidFill>
                <a:latin typeface="Gill Sans MT" panose="020B0502020104020203" pitchFamily="34" charset="0"/>
              </a:rPr>
              <a:t>As a baseline assessment to inform the creation of project activities meant to enhance KM capacity</a:t>
            </a:r>
          </a:p>
          <a:p>
            <a:pPr marL="457200" indent="-384048">
              <a:lnSpc>
                <a:spcPct val="114000"/>
              </a:lnSpc>
              <a:spcBef>
                <a:spcPts val="0"/>
              </a:spcBef>
              <a:spcAft>
                <a:spcPts val="400"/>
              </a:spcAft>
              <a:buClr>
                <a:srgbClr val="007EA5"/>
              </a:buClr>
              <a:buSzPct val="125000"/>
            </a:pPr>
            <a:r>
              <a:rPr lang="en-US" dirty="0">
                <a:solidFill>
                  <a:srgbClr val="007EA5"/>
                </a:solidFill>
                <a:latin typeface="Gill Sans MT" panose="020B0502020104020203" pitchFamily="34" charset="0"/>
              </a:rPr>
              <a:t>As an </a:t>
            </a:r>
            <a:r>
              <a:rPr lang="en-US" dirty="0" err="1">
                <a:solidFill>
                  <a:srgbClr val="007EA5"/>
                </a:solidFill>
                <a:latin typeface="Gill Sans MT" panose="020B0502020104020203" pitchFamily="34" charset="0"/>
              </a:rPr>
              <a:t>endline</a:t>
            </a:r>
            <a:r>
              <a:rPr lang="en-US" dirty="0">
                <a:solidFill>
                  <a:srgbClr val="007EA5"/>
                </a:solidFill>
                <a:latin typeface="Gill Sans MT" panose="020B0502020104020203" pitchFamily="34" charset="0"/>
              </a:rPr>
              <a:t> measure to assess changes in KM capacity and implementation of KM initiatives overtime</a:t>
            </a:r>
          </a:p>
          <a:p>
            <a:pPr marL="457200" indent="-384048">
              <a:lnSpc>
                <a:spcPct val="114000"/>
              </a:lnSpc>
              <a:spcBef>
                <a:spcPts val="0"/>
              </a:spcBef>
              <a:spcAft>
                <a:spcPts val="400"/>
              </a:spcAft>
              <a:buClr>
                <a:srgbClr val="007EA5"/>
              </a:buClr>
              <a:buSzPct val="125000"/>
            </a:pPr>
            <a:r>
              <a:rPr lang="en-US" dirty="0">
                <a:solidFill>
                  <a:srgbClr val="007EA5"/>
                </a:solidFill>
                <a:latin typeface="Gill Sans MT" panose="020B0502020104020203" pitchFamily="34" charset="0"/>
              </a:rPr>
              <a:t>As a monitoring tool to assess organizational level KM strengths, weaknesses and opportunities for improvement</a:t>
            </a:r>
          </a:p>
          <a:p>
            <a:pPr marL="457200" lvl="1" indent="-384048">
              <a:lnSpc>
                <a:spcPct val="114000"/>
              </a:lnSpc>
              <a:spcBef>
                <a:spcPts val="0"/>
              </a:spcBef>
              <a:spcAft>
                <a:spcPts val="400"/>
              </a:spcAft>
              <a:buClr>
                <a:srgbClr val="007EA5"/>
              </a:buClr>
              <a:buNone/>
            </a:pPr>
            <a:endParaRPr lang="en-US" sz="2400" dirty="0">
              <a:solidFill>
                <a:srgbClr val="007EA5"/>
              </a:solidFill>
              <a:latin typeface="Gill Sans MT" panose="020B0502020104020203" pitchFamily="34" charset="0"/>
            </a:endParaRPr>
          </a:p>
          <a:p>
            <a:pPr marL="457200" marR="0" lvl="0" indent="-384048" algn="l" rtl="0">
              <a:lnSpc>
                <a:spcPct val="114000"/>
              </a:lnSpc>
              <a:spcBef>
                <a:spcPts val="0"/>
              </a:spcBef>
              <a:spcAft>
                <a:spcPts val="400"/>
              </a:spcAft>
              <a:buClr>
                <a:srgbClr val="007EA5"/>
              </a:buClr>
              <a:buNone/>
            </a:pPr>
            <a:endParaRPr lang="en-US" b="1" i="0" u="none" strike="noStrike" cap="none" dirty="0">
              <a:solidFill>
                <a:srgbClr val="007EA5"/>
              </a:solidFill>
              <a:latin typeface="Gill Sans MT" panose="020B0502020104020203" pitchFamily="34" charset="0"/>
              <a:sym typeface="Helvetica Neue"/>
            </a:endParaRPr>
          </a:p>
        </p:txBody>
      </p:sp>
    </p:spTree>
    <p:extLst>
      <p:ext uri="{BB962C8B-B14F-4D97-AF65-F5344CB8AC3E}">
        <p14:creationId xmlns:p14="http://schemas.microsoft.com/office/powerpoint/2010/main" val="3587616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576072" y="530352"/>
            <a:ext cx="8001000" cy="914400"/>
          </a:xfrm>
          <a:prstGeom prst="rect">
            <a:avLst/>
          </a:prstGeom>
        </p:spPr>
        <p:txBody>
          <a:bodyPr lIns="91425" tIns="91425" rIns="91425" bIns="91425" anchor="t" anchorCtr="0">
            <a:noAutofit/>
          </a:bodyPr>
          <a:lstStyle/>
          <a:p>
            <a:pPr marR="0" lvl="0" algn="l" rtl="0">
              <a:lnSpc>
                <a:spcPct val="100000"/>
              </a:lnSpc>
              <a:spcBef>
                <a:spcPts val="0"/>
              </a:spcBef>
              <a:spcAft>
                <a:spcPts val="400"/>
              </a:spcAft>
              <a:buNone/>
            </a:pPr>
            <a:r>
              <a:rPr lang="en-US" dirty="0">
                <a:solidFill>
                  <a:srgbClr val="007EA5"/>
                </a:solidFill>
                <a:latin typeface="Gill Sans MT" panose="020B0502020104020203" pitchFamily="34" charset="0"/>
              </a:rPr>
              <a:t>Components of the KM Index Tool</a:t>
            </a:r>
          </a:p>
        </p:txBody>
      </p:sp>
      <p:sp>
        <p:nvSpPr>
          <p:cNvPr id="117" name="Shape 117"/>
          <p:cNvSpPr txBox="1">
            <a:spLocks noGrp="1"/>
          </p:cNvSpPr>
          <p:nvPr>
            <p:ph type="body" idx="1"/>
          </p:nvPr>
        </p:nvSpPr>
        <p:spPr>
          <a:xfrm>
            <a:off x="594360" y="1536191"/>
            <a:ext cx="8001000" cy="5566357"/>
          </a:xfrm>
          <a:prstGeom prst="rect">
            <a:avLst/>
          </a:prstGeom>
        </p:spPr>
        <p:txBody>
          <a:bodyPr lIns="91425" tIns="91425" rIns="91425" bIns="91425" anchor="t" anchorCtr="0">
            <a:noAutofit/>
          </a:bodyPr>
          <a:lstStyle/>
          <a:p>
            <a:pPr marL="0" indent="0">
              <a:lnSpc>
                <a:spcPct val="114000"/>
              </a:lnSpc>
              <a:spcBef>
                <a:spcPts val="0"/>
              </a:spcBef>
              <a:spcAft>
                <a:spcPts val="400"/>
              </a:spcAft>
              <a:buClr>
                <a:srgbClr val="007EA5"/>
              </a:buClr>
              <a:buNone/>
            </a:pPr>
            <a:r>
              <a:rPr lang="en-US" dirty="0">
                <a:solidFill>
                  <a:srgbClr val="007EA5"/>
                </a:solidFill>
                <a:latin typeface="Gill Sans MT" panose="020B0502020104020203" pitchFamily="34" charset="0"/>
              </a:rPr>
              <a:t>Four domains with a series of key KM elements in each domain:</a:t>
            </a:r>
          </a:p>
          <a:p>
            <a:pPr marL="457200" lvl="1" indent="-384048">
              <a:lnSpc>
                <a:spcPct val="114000"/>
              </a:lnSpc>
              <a:spcBef>
                <a:spcPts val="0"/>
              </a:spcBef>
              <a:spcAft>
                <a:spcPts val="400"/>
              </a:spcAft>
              <a:buClr>
                <a:srgbClr val="007EA5"/>
              </a:buClr>
              <a:buSzPct val="125000"/>
            </a:pPr>
            <a:r>
              <a:rPr lang="en-US" dirty="0">
                <a:solidFill>
                  <a:srgbClr val="007EA5"/>
                </a:solidFill>
                <a:latin typeface="Gill Sans MT" panose="020B0502020104020203" pitchFamily="34" charset="0"/>
                <a:sym typeface="Arial"/>
              </a:rPr>
              <a:t>Organizational Structure – 7 KM Elements</a:t>
            </a:r>
          </a:p>
          <a:p>
            <a:pPr marL="457200" lvl="1" indent="-384048">
              <a:lnSpc>
                <a:spcPct val="114000"/>
              </a:lnSpc>
              <a:spcBef>
                <a:spcPts val="0"/>
              </a:spcBef>
              <a:spcAft>
                <a:spcPts val="400"/>
              </a:spcAft>
              <a:buClr>
                <a:srgbClr val="007EA5"/>
              </a:buClr>
              <a:buSzPct val="125000"/>
            </a:pPr>
            <a:r>
              <a:rPr lang="en-US" dirty="0">
                <a:solidFill>
                  <a:srgbClr val="007EA5"/>
                </a:solidFill>
                <a:latin typeface="Gill Sans MT" panose="020B0502020104020203" pitchFamily="34" charset="0"/>
                <a:sym typeface="Arial"/>
              </a:rPr>
              <a:t>Learning Opportunities – 5 KM Elements</a:t>
            </a:r>
          </a:p>
          <a:p>
            <a:pPr marL="457200" lvl="1" indent="-384048">
              <a:lnSpc>
                <a:spcPct val="114000"/>
              </a:lnSpc>
              <a:spcBef>
                <a:spcPts val="0"/>
              </a:spcBef>
              <a:spcAft>
                <a:spcPts val="400"/>
              </a:spcAft>
              <a:buClr>
                <a:srgbClr val="007EA5"/>
              </a:buClr>
              <a:buSzPct val="125000"/>
            </a:pPr>
            <a:r>
              <a:rPr lang="en-US" dirty="0">
                <a:solidFill>
                  <a:srgbClr val="007EA5"/>
                </a:solidFill>
                <a:latin typeface="Gill Sans MT" panose="020B0502020104020203" pitchFamily="34" charset="0"/>
                <a:sym typeface="Arial"/>
              </a:rPr>
              <a:t>Internal KM Culture – 10 KM Elements</a:t>
            </a:r>
          </a:p>
          <a:p>
            <a:pPr marL="457200" lvl="1" indent="-384048">
              <a:lnSpc>
                <a:spcPct val="114000"/>
              </a:lnSpc>
              <a:spcBef>
                <a:spcPts val="0"/>
              </a:spcBef>
              <a:spcAft>
                <a:spcPts val="400"/>
              </a:spcAft>
              <a:buClr>
                <a:srgbClr val="007EA5"/>
              </a:buClr>
              <a:buSzPct val="125000"/>
            </a:pPr>
            <a:r>
              <a:rPr lang="en-US" dirty="0">
                <a:solidFill>
                  <a:srgbClr val="007EA5"/>
                </a:solidFill>
                <a:latin typeface="Gill Sans MT" panose="020B0502020104020203" pitchFamily="34" charset="0"/>
                <a:sym typeface="Arial"/>
              </a:rPr>
              <a:t>KM for Global Health – 6 KM Elements</a:t>
            </a:r>
            <a:endParaRPr lang="en-US" dirty="0">
              <a:solidFill>
                <a:srgbClr val="007EA5"/>
              </a:solidFill>
              <a:latin typeface="Gill Sans MT" panose="020B0502020104020203" pitchFamily="34" charset="0"/>
            </a:endParaRPr>
          </a:p>
          <a:p>
            <a:pPr marL="0" indent="0">
              <a:lnSpc>
                <a:spcPct val="114000"/>
              </a:lnSpc>
              <a:spcBef>
                <a:spcPts val="0"/>
              </a:spcBef>
              <a:spcAft>
                <a:spcPts val="400"/>
              </a:spcAft>
              <a:buClr>
                <a:srgbClr val="007EA5"/>
              </a:buClr>
              <a:buNone/>
            </a:pPr>
            <a:r>
              <a:rPr lang="en-US" dirty="0">
                <a:solidFill>
                  <a:srgbClr val="007EA5"/>
                </a:solidFill>
                <a:latin typeface="Gill Sans MT" panose="020B0502020104020203" pitchFamily="34" charset="0"/>
              </a:rPr>
              <a:t>Uses quantitative and qualitative data:</a:t>
            </a:r>
          </a:p>
          <a:p>
            <a:pPr marL="457200" lvl="1" indent="-384048">
              <a:lnSpc>
                <a:spcPct val="114000"/>
              </a:lnSpc>
              <a:spcBef>
                <a:spcPts val="0"/>
              </a:spcBef>
              <a:spcAft>
                <a:spcPts val="400"/>
              </a:spcAft>
              <a:buClr>
                <a:srgbClr val="007EA5"/>
              </a:buClr>
              <a:buSzPct val="125000"/>
            </a:pPr>
            <a:r>
              <a:rPr lang="en-US" dirty="0">
                <a:solidFill>
                  <a:srgbClr val="007EA5"/>
                </a:solidFill>
                <a:latin typeface="Gill Sans MT" panose="020B0502020104020203" pitchFamily="34" charset="0"/>
                <a:sym typeface="Arial"/>
              </a:rPr>
              <a:t>Qualitative: participant responses to the questions under each domain.</a:t>
            </a:r>
          </a:p>
          <a:p>
            <a:pPr marL="457200" lvl="1" indent="-384048">
              <a:lnSpc>
                <a:spcPct val="114000"/>
              </a:lnSpc>
              <a:spcBef>
                <a:spcPts val="0"/>
              </a:spcBef>
              <a:spcAft>
                <a:spcPts val="400"/>
              </a:spcAft>
              <a:buClr>
                <a:srgbClr val="007EA5"/>
              </a:buClr>
              <a:buSzPct val="125000"/>
            </a:pPr>
            <a:r>
              <a:rPr lang="en-US" dirty="0">
                <a:solidFill>
                  <a:srgbClr val="007EA5"/>
                </a:solidFill>
                <a:latin typeface="Gill Sans MT" panose="020B0502020104020203" pitchFamily="34" charset="0"/>
                <a:sym typeface="Arial"/>
              </a:rPr>
              <a:t>Quantitative: tallied from the number of KM elements</a:t>
            </a:r>
            <a:br>
              <a:rPr lang="en-US" dirty="0">
                <a:solidFill>
                  <a:srgbClr val="007EA5"/>
                </a:solidFill>
                <a:latin typeface="Gill Sans MT" panose="020B0502020104020203" pitchFamily="34" charset="0"/>
                <a:sym typeface="Arial"/>
              </a:rPr>
            </a:br>
            <a:r>
              <a:rPr lang="en-US" dirty="0">
                <a:solidFill>
                  <a:srgbClr val="007EA5"/>
                </a:solidFill>
                <a:latin typeface="Gill Sans MT" panose="020B0502020104020203" pitchFamily="34" charset="0"/>
                <a:sym typeface="Arial"/>
              </a:rPr>
              <a:t>an organization is practicing; called the “KM Index Number”</a:t>
            </a:r>
          </a:p>
          <a:p>
            <a:pPr>
              <a:lnSpc>
                <a:spcPct val="80000"/>
              </a:lnSpc>
              <a:spcBef>
                <a:spcPts val="0"/>
              </a:spcBef>
              <a:buClr>
                <a:srgbClr val="007EA5"/>
              </a:buClr>
            </a:pPr>
            <a:endParaRPr lang="en-US" dirty="0">
              <a:solidFill>
                <a:srgbClr val="007EA5"/>
              </a:solidFill>
              <a:latin typeface="Gill Sans MT" panose="020B0502020104020203" pitchFamily="34" charset="0"/>
            </a:endParaRPr>
          </a:p>
          <a:p>
            <a:pPr indent="0">
              <a:lnSpc>
                <a:spcPct val="80000"/>
              </a:lnSpc>
              <a:spcBef>
                <a:spcPts val="0"/>
              </a:spcBef>
              <a:buClr>
                <a:srgbClr val="007EA5"/>
              </a:buClr>
              <a:buNone/>
            </a:pPr>
            <a:endParaRPr lang="en-US" dirty="0">
              <a:solidFill>
                <a:srgbClr val="007EA5"/>
              </a:solidFill>
              <a:latin typeface="Gill Sans MT" panose="020B0502020104020203" pitchFamily="34" charset="0"/>
            </a:endParaRPr>
          </a:p>
        </p:txBody>
      </p:sp>
    </p:spTree>
    <p:extLst>
      <p:ext uri="{BB962C8B-B14F-4D97-AF65-F5344CB8AC3E}">
        <p14:creationId xmlns:p14="http://schemas.microsoft.com/office/powerpoint/2010/main" val="3924226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072" y="530352"/>
            <a:ext cx="8001000" cy="914400"/>
          </a:xfrm>
        </p:spPr>
        <p:txBody>
          <a:bodyPr anchor="t"/>
          <a:lstStyle/>
          <a:p>
            <a:pPr>
              <a:lnSpc>
                <a:spcPct val="100000"/>
              </a:lnSpc>
              <a:spcAft>
                <a:spcPts val="400"/>
              </a:spcAft>
            </a:pPr>
            <a:r>
              <a:rPr lang="en-US" dirty="0">
                <a:solidFill>
                  <a:srgbClr val="007EA5"/>
                </a:solidFill>
                <a:latin typeface="Gill Sans MT" panose="020B0502020104020203" pitchFamily="34" charset="0"/>
              </a:rPr>
              <a:t>KM Index – How to Administer It</a:t>
            </a:r>
          </a:p>
        </p:txBody>
      </p:sp>
      <p:sp>
        <p:nvSpPr>
          <p:cNvPr id="3" name="Text Placeholder 2"/>
          <p:cNvSpPr>
            <a:spLocks noGrp="1"/>
          </p:cNvSpPr>
          <p:nvPr>
            <p:ph type="body" idx="1"/>
          </p:nvPr>
        </p:nvSpPr>
        <p:spPr>
          <a:xfrm>
            <a:off x="594360" y="1536192"/>
            <a:ext cx="8001000" cy="914400"/>
          </a:xfrm>
        </p:spPr>
        <p:txBody>
          <a:bodyPr>
            <a:noAutofit/>
          </a:bodyPr>
          <a:lstStyle/>
          <a:p>
            <a:pPr marL="457200" indent="-384048">
              <a:lnSpc>
                <a:spcPct val="114000"/>
              </a:lnSpc>
              <a:spcBef>
                <a:spcPts val="0"/>
              </a:spcBef>
              <a:spcAft>
                <a:spcPts val="400"/>
              </a:spcAft>
              <a:buClr>
                <a:srgbClr val="007EA5"/>
              </a:buClr>
              <a:buFont typeface="+mj-lt"/>
              <a:buAutoNum type="arabicPeriod"/>
            </a:pPr>
            <a:r>
              <a:rPr lang="en-US" dirty="0">
                <a:solidFill>
                  <a:srgbClr val="007EA5"/>
                </a:solidFill>
                <a:latin typeface="Gill Sans MT" panose="020B0502020104020203" pitchFamily="34" charset="0"/>
              </a:rPr>
              <a:t>Meant to be administered by a Facilitator in a small group setting.</a:t>
            </a:r>
          </a:p>
          <a:p>
            <a:pPr marL="457200" indent="-384048">
              <a:lnSpc>
                <a:spcPct val="114000"/>
              </a:lnSpc>
              <a:spcBef>
                <a:spcPts val="0"/>
              </a:spcBef>
              <a:spcAft>
                <a:spcPts val="400"/>
              </a:spcAft>
              <a:buClr>
                <a:srgbClr val="007EA5"/>
              </a:buClr>
              <a:buFont typeface="+mj-lt"/>
              <a:buAutoNum type="arabicPeriod"/>
            </a:pPr>
            <a:r>
              <a:rPr lang="en-US" dirty="0">
                <a:solidFill>
                  <a:srgbClr val="007EA5"/>
                </a:solidFill>
                <a:latin typeface="Gill Sans MT" panose="020B0502020104020203" pitchFamily="34" charset="0"/>
              </a:rPr>
              <a:t>Facilitator poses questions from the KM Index to the group for discussion. </a:t>
            </a:r>
          </a:p>
          <a:p>
            <a:pPr marL="457200" indent="-384048">
              <a:lnSpc>
                <a:spcPct val="114000"/>
              </a:lnSpc>
              <a:spcBef>
                <a:spcPts val="0"/>
              </a:spcBef>
              <a:spcAft>
                <a:spcPts val="400"/>
              </a:spcAft>
              <a:buClr>
                <a:srgbClr val="007EA5"/>
              </a:buClr>
              <a:buFont typeface="+mj-lt"/>
              <a:buAutoNum type="arabicPeriod"/>
            </a:pPr>
            <a:r>
              <a:rPr lang="en-US" dirty="0">
                <a:solidFill>
                  <a:srgbClr val="007EA5"/>
                </a:solidFill>
                <a:latin typeface="Gill Sans MT" panose="020B0502020104020203" pitchFamily="34" charset="0"/>
              </a:rPr>
              <a:t>O</a:t>
            </a:r>
            <a:r>
              <a:rPr lang="en-US" dirty="0">
                <a:solidFill>
                  <a:srgbClr val="007EA5"/>
                </a:solidFill>
                <a:latin typeface="Gill Sans MT" panose="020B0502020104020203" pitchFamily="34" charset="0"/>
                <a:sym typeface="Arial"/>
              </a:rPr>
              <a:t>pen-ended responses from the discussion are used to determine how well a KM element is being practiced and potential areas for improvement.</a:t>
            </a:r>
          </a:p>
          <a:p>
            <a:pPr marL="457200" indent="-384048">
              <a:lnSpc>
                <a:spcPct val="114000"/>
              </a:lnSpc>
              <a:spcBef>
                <a:spcPts val="0"/>
              </a:spcBef>
              <a:spcAft>
                <a:spcPts val="400"/>
              </a:spcAft>
              <a:buClr>
                <a:srgbClr val="007EA5"/>
              </a:buClr>
              <a:buFont typeface="+mj-lt"/>
              <a:buAutoNum type="arabicPeriod"/>
            </a:pPr>
            <a:r>
              <a:rPr lang="en-US" dirty="0">
                <a:solidFill>
                  <a:srgbClr val="007EA5"/>
                </a:solidFill>
                <a:latin typeface="Gill Sans MT" panose="020B0502020104020203" pitchFamily="34" charset="0"/>
                <a:sym typeface="Arial"/>
              </a:rPr>
              <a:t>The Facilitator reports the findings and works with the organization to create an action plan based on the findings.</a:t>
            </a:r>
            <a:endParaRPr lang="en-US" b="1" dirty="0">
              <a:solidFill>
                <a:srgbClr val="007EA5"/>
              </a:solidFill>
              <a:latin typeface="Gill Sans MT" panose="020B0502020104020203" pitchFamily="34" charset="0"/>
              <a:sym typeface="Arial"/>
            </a:endParaRPr>
          </a:p>
        </p:txBody>
      </p:sp>
    </p:spTree>
    <p:extLst>
      <p:ext uri="{BB962C8B-B14F-4D97-AF65-F5344CB8AC3E}">
        <p14:creationId xmlns:p14="http://schemas.microsoft.com/office/powerpoint/2010/main" val="1533750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072" y="530352"/>
            <a:ext cx="8001000" cy="914400"/>
          </a:xfrm>
        </p:spPr>
        <p:txBody>
          <a:bodyPr anchor="t"/>
          <a:lstStyle/>
          <a:p>
            <a:pPr>
              <a:lnSpc>
                <a:spcPct val="100000"/>
              </a:lnSpc>
              <a:spcAft>
                <a:spcPts val="400"/>
              </a:spcAft>
              <a:buClr>
                <a:srgbClr val="007EA5"/>
              </a:buClr>
            </a:pPr>
            <a:r>
              <a:rPr lang="en-US" dirty="0">
                <a:solidFill>
                  <a:srgbClr val="007EA5"/>
                </a:solidFill>
                <a:latin typeface="Gill Sans MT" panose="020B0502020104020203" pitchFamily="34" charset="0"/>
              </a:rPr>
              <a:t>KM Index – Strengths and Limits</a:t>
            </a:r>
          </a:p>
        </p:txBody>
      </p:sp>
      <p:sp>
        <p:nvSpPr>
          <p:cNvPr id="3" name="Text Placeholder 2"/>
          <p:cNvSpPr>
            <a:spLocks noGrp="1"/>
          </p:cNvSpPr>
          <p:nvPr>
            <p:ph type="body" idx="1"/>
          </p:nvPr>
        </p:nvSpPr>
        <p:spPr>
          <a:xfrm>
            <a:off x="611635" y="1356572"/>
            <a:ext cx="3947738" cy="4351338"/>
          </a:xfrm>
        </p:spPr>
        <p:txBody>
          <a:bodyPr>
            <a:noAutofit/>
          </a:bodyPr>
          <a:lstStyle/>
          <a:p>
            <a:pPr marL="0" indent="0">
              <a:lnSpc>
                <a:spcPct val="100000"/>
              </a:lnSpc>
              <a:spcBef>
                <a:spcPts val="0"/>
              </a:spcBef>
              <a:buClr>
                <a:srgbClr val="007EA5"/>
              </a:buClr>
              <a:buNone/>
            </a:pPr>
            <a:r>
              <a:rPr lang="en-US" b="1" dirty="0">
                <a:solidFill>
                  <a:srgbClr val="007EA5"/>
                </a:solidFill>
                <a:latin typeface="Gill Sans MT" panose="020B0502020104020203" pitchFamily="34" charset="0"/>
              </a:rPr>
              <a:t>Strengths</a:t>
            </a:r>
          </a:p>
          <a:p>
            <a:pPr marL="457200" indent="-384048">
              <a:lnSpc>
                <a:spcPct val="114000"/>
              </a:lnSpc>
              <a:spcBef>
                <a:spcPts val="0"/>
              </a:spcBef>
              <a:spcAft>
                <a:spcPts val="400"/>
              </a:spcAft>
              <a:buClr>
                <a:srgbClr val="007EA5"/>
              </a:buClr>
              <a:buSzPct val="125000"/>
            </a:pPr>
            <a:r>
              <a:rPr lang="en-US" sz="2200" dirty="0">
                <a:solidFill>
                  <a:srgbClr val="007EA5"/>
                </a:solidFill>
                <a:latin typeface="Gill Sans MT" panose="020B0502020104020203" pitchFamily="34" charset="0"/>
              </a:rPr>
              <a:t>Capture perspectives at the organizational and intra-organizational (e.g., working groups, professional networks) level</a:t>
            </a:r>
          </a:p>
          <a:p>
            <a:pPr marL="457200" indent="-384048">
              <a:lnSpc>
                <a:spcPct val="114000"/>
              </a:lnSpc>
              <a:spcBef>
                <a:spcPts val="0"/>
              </a:spcBef>
              <a:spcAft>
                <a:spcPts val="400"/>
              </a:spcAft>
              <a:buClr>
                <a:srgbClr val="007EA5"/>
              </a:buClr>
              <a:buSzPct val="125000"/>
            </a:pPr>
            <a:r>
              <a:rPr lang="en-US" sz="2200" dirty="0">
                <a:solidFill>
                  <a:srgbClr val="007EA5"/>
                </a:solidFill>
                <a:latin typeface="Gill Sans MT" panose="020B0502020104020203" pitchFamily="34" charset="0"/>
              </a:rPr>
              <a:t>Capture differences in perspectives</a:t>
            </a:r>
          </a:p>
          <a:p>
            <a:pPr marL="457200" indent="-384048">
              <a:lnSpc>
                <a:spcPct val="114000"/>
              </a:lnSpc>
              <a:spcBef>
                <a:spcPts val="0"/>
              </a:spcBef>
              <a:spcAft>
                <a:spcPts val="400"/>
              </a:spcAft>
              <a:buClr>
                <a:srgbClr val="007EA5"/>
              </a:buClr>
              <a:buSzPct val="125000"/>
            </a:pPr>
            <a:r>
              <a:rPr lang="en-US" sz="2200" dirty="0">
                <a:solidFill>
                  <a:srgbClr val="007EA5"/>
                </a:solidFill>
                <a:latin typeface="Gill Sans MT" panose="020B0502020104020203" pitchFamily="34" charset="0"/>
              </a:rPr>
              <a:t>Interviewer can clarify the meaning of questions</a:t>
            </a:r>
          </a:p>
          <a:p>
            <a:pPr>
              <a:buClr>
                <a:srgbClr val="007EA5"/>
              </a:buClr>
            </a:pPr>
            <a:endParaRPr lang="en-US" dirty="0">
              <a:solidFill>
                <a:srgbClr val="007EA5"/>
              </a:solidFill>
              <a:latin typeface="Gill Sans MT" panose="020B0502020104020203" pitchFamily="34" charset="0"/>
            </a:endParaRPr>
          </a:p>
          <a:p>
            <a:pPr>
              <a:buClr>
                <a:srgbClr val="007EA5"/>
              </a:buClr>
            </a:pPr>
            <a:endParaRPr lang="en-US" dirty="0">
              <a:solidFill>
                <a:srgbClr val="007EA5"/>
              </a:solidFill>
              <a:latin typeface="Gill Sans MT" panose="020B0502020104020203" pitchFamily="34" charset="0"/>
            </a:endParaRPr>
          </a:p>
          <a:p>
            <a:pPr indent="0">
              <a:buClr>
                <a:srgbClr val="007EA5"/>
              </a:buClr>
              <a:buNone/>
            </a:pPr>
            <a:endParaRPr lang="en-US" dirty="0">
              <a:solidFill>
                <a:srgbClr val="007EA5"/>
              </a:solidFill>
              <a:latin typeface="Gill Sans MT" panose="020B0502020104020203" pitchFamily="34" charset="0"/>
              <a:sym typeface="Arial"/>
            </a:endParaRPr>
          </a:p>
        </p:txBody>
      </p:sp>
      <p:sp>
        <p:nvSpPr>
          <p:cNvPr id="4" name="Text Placeholder 2"/>
          <p:cNvSpPr txBox="1">
            <a:spLocks/>
          </p:cNvSpPr>
          <p:nvPr/>
        </p:nvSpPr>
        <p:spPr>
          <a:xfrm>
            <a:off x="4594936" y="1360541"/>
            <a:ext cx="3836357" cy="4343400"/>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L="228600" marR="0" lvl="0" indent="76200" algn="l" rtl="0">
              <a:lnSpc>
                <a:spcPct val="90000"/>
              </a:lnSpc>
              <a:spcBef>
                <a:spcPts val="1000"/>
              </a:spcBef>
              <a:spcAft>
                <a:spcPts val="0"/>
              </a:spcAft>
              <a:buClr>
                <a:srgbClr val="171616"/>
              </a:buClr>
              <a:buSzPct val="100000"/>
              <a:buFont typeface="Arial"/>
              <a:buChar char="•"/>
              <a:defRPr sz="2400" b="0" i="0" u="none" strike="noStrike" cap="none">
                <a:solidFill>
                  <a:srgbClr val="171616"/>
                </a:solidFill>
                <a:latin typeface="Helvetica Neue"/>
                <a:ea typeface="Helvetica Neue"/>
                <a:cs typeface="Helvetica Neue"/>
                <a:sym typeface="Helvetica Neue"/>
              </a:defRPr>
            </a:lvl1pPr>
            <a:lvl2pPr marL="685800" marR="0" lvl="1" indent="25400" algn="l" rtl="0">
              <a:lnSpc>
                <a:spcPct val="90000"/>
              </a:lnSpc>
              <a:spcBef>
                <a:spcPts val="500"/>
              </a:spcBef>
              <a:spcAft>
                <a:spcPts val="0"/>
              </a:spcAft>
              <a:buClr>
                <a:srgbClr val="171616"/>
              </a:buClr>
              <a:buSzPct val="100000"/>
              <a:buFont typeface="Arial"/>
              <a:buChar char="•"/>
              <a:defRPr sz="2000" b="0" i="0" u="none" strike="noStrike" cap="none">
                <a:solidFill>
                  <a:srgbClr val="171616"/>
                </a:solidFill>
                <a:latin typeface="Helvetica Neue"/>
                <a:ea typeface="Helvetica Neue"/>
                <a:cs typeface="Helvetica Neue"/>
                <a:sym typeface="Helvetica Neue"/>
              </a:defRPr>
            </a:lvl2pPr>
            <a:lvl3pPr marL="1143000" marR="0" lvl="2" indent="0" algn="l" rtl="0">
              <a:lnSpc>
                <a:spcPct val="90000"/>
              </a:lnSpc>
              <a:spcBef>
                <a:spcPts val="500"/>
              </a:spcBef>
              <a:spcAft>
                <a:spcPts val="0"/>
              </a:spcAft>
              <a:buClr>
                <a:srgbClr val="171616"/>
              </a:buClr>
              <a:buSzPct val="100000"/>
              <a:buFont typeface="Arial"/>
              <a:buChar char="•"/>
              <a:defRPr sz="1800" b="0" i="0" u="none" strike="noStrike" cap="none">
                <a:solidFill>
                  <a:srgbClr val="171616"/>
                </a:solidFill>
                <a:latin typeface="Helvetica Neue"/>
                <a:ea typeface="Helvetica Neue"/>
                <a:cs typeface="Helvetica Neue"/>
                <a:sym typeface="Helvetica Neue"/>
              </a:defRPr>
            </a:lvl3pPr>
            <a:lvl4pPr marL="1600200" marR="0" lvl="3" indent="-25400" algn="l" rtl="0">
              <a:lnSpc>
                <a:spcPct val="90000"/>
              </a:lnSpc>
              <a:spcBef>
                <a:spcPts val="500"/>
              </a:spcBef>
              <a:spcAft>
                <a:spcPts val="0"/>
              </a:spcAft>
              <a:buClr>
                <a:srgbClr val="171616"/>
              </a:buClr>
              <a:buSzPct val="100000"/>
              <a:buFont typeface="Arial"/>
              <a:buChar char="•"/>
              <a:defRPr sz="1600" b="0" i="0" u="none" strike="noStrike" cap="none">
                <a:solidFill>
                  <a:srgbClr val="171616"/>
                </a:solidFill>
                <a:latin typeface="Helvetica Neue"/>
                <a:ea typeface="Helvetica Neue"/>
                <a:cs typeface="Helvetica Neue"/>
                <a:sym typeface="Helvetica Neue"/>
              </a:defRPr>
            </a:lvl4pPr>
            <a:lvl5pPr marL="2057400" marR="0" lvl="4" indent="-25400" algn="l" rtl="0">
              <a:lnSpc>
                <a:spcPct val="90000"/>
              </a:lnSpc>
              <a:spcBef>
                <a:spcPts val="500"/>
              </a:spcBef>
              <a:spcAft>
                <a:spcPts val="0"/>
              </a:spcAft>
              <a:buClr>
                <a:srgbClr val="171616"/>
              </a:buClr>
              <a:buSzPct val="100000"/>
              <a:buFont typeface="Arial"/>
              <a:buChar char="•"/>
              <a:defRPr sz="1600" b="0" i="0" u="none" strike="noStrike" cap="none">
                <a:solidFill>
                  <a:srgbClr val="171616"/>
                </a:solidFill>
                <a:latin typeface="Helvetica Neue"/>
                <a:ea typeface="Helvetica Neue"/>
                <a:cs typeface="Helvetica Neue"/>
                <a:sym typeface="Helvetica Neue"/>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pPr marL="0" indent="0">
              <a:lnSpc>
                <a:spcPct val="100000"/>
              </a:lnSpc>
              <a:spcBef>
                <a:spcPts val="0"/>
              </a:spcBef>
              <a:buClr>
                <a:srgbClr val="007EA5"/>
              </a:buClr>
              <a:buNone/>
            </a:pPr>
            <a:r>
              <a:rPr lang="en-US" b="1" dirty="0">
                <a:solidFill>
                  <a:srgbClr val="007EA5"/>
                </a:solidFill>
                <a:latin typeface="Gill Sans MT" panose="020B0502020104020203" pitchFamily="34" charset="0"/>
              </a:rPr>
              <a:t>Limitations</a:t>
            </a:r>
          </a:p>
          <a:p>
            <a:pPr marL="457200" indent="-384048">
              <a:lnSpc>
                <a:spcPct val="114000"/>
              </a:lnSpc>
              <a:spcBef>
                <a:spcPts val="0"/>
              </a:spcBef>
              <a:spcAft>
                <a:spcPts val="400"/>
              </a:spcAft>
              <a:buClr>
                <a:srgbClr val="007EA5"/>
              </a:buClr>
              <a:buSzPct val="125000"/>
            </a:pPr>
            <a:r>
              <a:rPr lang="en-US" sz="2200" dirty="0">
                <a:solidFill>
                  <a:srgbClr val="007EA5"/>
                </a:solidFill>
                <a:latin typeface="Gill Sans MT" panose="020B0502020104020203" pitchFamily="34" charset="0"/>
              </a:rPr>
              <a:t>Requires a trained interviewer who is objective and can balance different perspectives from participants</a:t>
            </a:r>
          </a:p>
          <a:p>
            <a:pPr marL="457200" indent="-384048">
              <a:lnSpc>
                <a:spcPct val="114000"/>
              </a:lnSpc>
              <a:spcBef>
                <a:spcPts val="0"/>
              </a:spcBef>
              <a:spcAft>
                <a:spcPts val="400"/>
              </a:spcAft>
              <a:buClr>
                <a:srgbClr val="007EA5"/>
              </a:buClr>
              <a:buSzPct val="125000"/>
            </a:pPr>
            <a:r>
              <a:rPr lang="en-US" sz="2200" dirty="0">
                <a:solidFill>
                  <a:srgbClr val="007EA5"/>
                </a:solidFill>
                <a:latin typeface="Gill Sans MT" panose="020B0502020104020203" pitchFamily="34" charset="0"/>
              </a:rPr>
              <a:t>May bring up sensitive internal issues that may make some of the participants uncomfortable to discuss</a:t>
            </a:r>
          </a:p>
          <a:p>
            <a:pPr indent="0">
              <a:buClr>
                <a:srgbClr val="007EA5"/>
              </a:buClr>
              <a:buFont typeface="Arial"/>
              <a:buNone/>
            </a:pPr>
            <a:endParaRPr lang="en-US" dirty="0">
              <a:solidFill>
                <a:srgbClr val="007EA5"/>
              </a:solidFill>
              <a:latin typeface="Gill Sans MT" panose="020B0502020104020203" pitchFamily="34" charset="0"/>
            </a:endParaRPr>
          </a:p>
          <a:p>
            <a:pPr indent="0">
              <a:buClr>
                <a:srgbClr val="007EA5"/>
              </a:buClr>
              <a:buFont typeface="Arial"/>
              <a:buNone/>
            </a:pPr>
            <a:endParaRPr lang="en-US" dirty="0">
              <a:solidFill>
                <a:srgbClr val="007EA5"/>
              </a:solidFill>
              <a:latin typeface="Gill Sans MT" panose="020B0502020104020203" pitchFamily="34" charset="0"/>
              <a:sym typeface="Arial"/>
            </a:endParaRPr>
          </a:p>
        </p:txBody>
      </p:sp>
    </p:spTree>
    <p:extLst>
      <p:ext uri="{BB962C8B-B14F-4D97-AF65-F5344CB8AC3E}">
        <p14:creationId xmlns:p14="http://schemas.microsoft.com/office/powerpoint/2010/main" val="413078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83330"/>
            <a:ext cx="7772400" cy="914400"/>
          </a:xfrm>
        </p:spPr>
        <p:txBody>
          <a:bodyPr anchor="t">
            <a:noAutofit/>
          </a:bodyPr>
          <a:lstStyle/>
          <a:p>
            <a:r>
              <a:rPr lang="en-US" dirty="0"/>
              <a:t>Data Analysis</a:t>
            </a:r>
          </a:p>
        </p:txBody>
      </p:sp>
    </p:spTree>
    <p:extLst>
      <p:ext uri="{BB962C8B-B14F-4D97-AF65-F5344CB8AC3E}">
        <p14:creationId xmlns:p14="http://schemas.microsoft.com/office/powerpoint/2010/main" val="1549455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072" y="530352"/>
            <a:ext cx="8001000" cy="914400"/>
          </a:xfrm>
        </p:spPr>
        <p:txBody>
          <a:bodyPr/>
          <a:lstStyle/>
          <a:p>
            <a:r>
              <a:rPr lang="en-US" dirty="0"/>
              <a:t>Needs Assessment Data Analysis</a:t>
            </a:r>
          </a:p>
        </p:txBody>
      </p:sp>
      <p:sp>
        <p:nvSpPr>
          <p:cNvPr id="3" name="Text Placeholder 2"/>
          <p:cNvSpPr>
            <a:spLocks noGrp="1"/>
          </p:cNvSpPr>
          <p:nvPr>
            <p:ph type="body" idx="1"/>
          </p:nvPr>
        </p:nvSpPr>
        <p:spPr>
          <a:xfrm>
            <a:off x="576072" y="1126347"/>
            <a:ext cx="8188133" cy="5098524"/>
          </a:xfrm>
        </p:spPr>
        <p:txBody>
          <a:bodyPr>
            <a:noAutofit/>
          </a:bodyPr>
          <a:lstStyle/>
          <a:p>
            <a:pPr>
              <a:buClr>
                <a:srgbClr val="007EA5"/>
              </a:buClr>
            </a:pPr>
            <a:r>
              <a:rPr lang="en-US" sz="2200" dirty="0"/>
              <a:t>Use an appropriate method or software to analyze the data</a:t>
            </a:r>
          </a:p>
          <a:p>
            <a:pPr marL="914400" lvl="1">
              <a:spcBef>
                <a:spcPts val="0"/>
              </a:spcBef>
              <a:buClr>
                <a:srgbClr val="007EA5"/>
              </a:buClr>
            </a:pPr>
            <a:r>
              <a:rPr lang="en-US" sz="1800" b="1" dirty="0"/>
              <a:t>Quantitative data: </a:t>
            </a:r>
            <a:r>
              <a:rPr lang="en-US" sz="1800" dirty="0"/>
              <a:t>Excel, STATA, SPSS, etc. to look at frequencies, proportions (percentages), scores, scales, etc. </a:t>
            </a:r>
          </a:p>
          <a:p>
            <a:pPr lvl="1">
              <a:buClr>
                <a:srgbClr val="007EA5"/>
              </a:buClr>
            </a:pPr>
            <a:r>
              <a:rPr lang="en-US" sz="1800" b="1" dirty="0"/>
              <a:t>Qualitative data:  </a:t>
            </a:r>
            <a:r>
              <a:rPr lang="en-US" sz="1800" dirty="0"/>
              <a:t>Content analysis by coding manually on a spreadsheet (e.g., Excel), etc. or using </a:t>
            </a:r>
            <a:r>
              <a:rPr lang="en-US" sz="1800" dirty="0" err="1"/>
              <a:t>Atlas.ti</a:t>
            </a:r>
            <a:r>
              <a:rPr lang="en-US" sz="1800" dirty="0"/>
              <a:t>, </a:t>
            </a:r>
            <a:r>
              <a:rPr lang="en-US" sz="1800" dirty="0" err="1"/>
              <a:t>NVivo</a:t>
            </a:r>
            <a:r>
              <a:rPr lang="en-US" sz="1800" dirty="0"/>
              <a:t>, </a:t>
            </a:r>
            <a:r>
              <a:rPr lang="en-US" sz="1800" dirty="0" err="1"/>
              <a:t>Dedoose</a:t>
            </a:r>
            <a:r>
              <a:rPr lang="en-US" sz="1800" dirty="0"/>
              <a:t>, other qualitative data analysis software to understand both common or unique opinions, behaviors, and attitudes  </a:t>
            </a:r>
          </a:p>
          <a:p>
            <a:pPr>
              <a:buClr>
                <a:srgbClr val="007EA5"/>
              </a:buClr>
            </a:pPr>
            <a:r>
              <a:rPr lang="en-US" sz="2200" dirty="0"/>
              <a:t>Triangulate findings from different sources of data</a:t>
            </a:r>
          </a:p>
          <a:p>
            <a:pPr marL="914400" lvl="1">
              <a:spcBef>
                <a:spcPts val="0"/>
              </a:spcBef>
              <a:buClr>
                <a:srgbClr val="007EA5"/>
              </a:buClr>
            </a:pPr>
            <a:r>
              <a:rPr lang="en-US" sz="1800" dirty="0"/>
              <a:t>Examine both similarities and differences across data from various sources</a:t>
            </a:r>
          </a:p>
          <a:p>
            <a:pPr marL="914400" lvl="1">
              <a:spcBef>
                <a:spcPts val="0"/>
              </a:spcBef>
              <a:buClr>
                <a:srgbClr val="007EA5"/>
              </a:buClr>
            </a:pPr>
            <a:r>
              <a:rPr lang="en-US" sz="1800" dirty="0"/>
              <a:t>When applicable, stratify data by audience characteristics (e.g., country of work, job type, organization type, years of experience in health technical area, education level, etc.) </a:t>
            </a:r>
          </a:p>
          <a:p>
            <a:pPr marL="914400" lvl="1">
              <a:spcBef>
                <a:spcPts val="0"/>
              </a:spcBef>
              <a:buClr>
                <a:srgbClr val="007EA5"/>
              </a:buClr>
            </a:pPr>
            <a:r>
              <a:rPr lang="en-US" sz="1800" dirty="0"/>
              <a:t>Identify common themes and patterns that emerge from data</a:t>
            </a:r>
          </a:p>
          <a:p>
            <a:pPr lvl="1">
              <a:buClr>
                <a:srgbClr val="007EA5"/>
              </a:buClr>
              <a:buNone/>
            </a:pPr>
            <a:endParaRPr lang="en-US" sz="2400" dirty="0"/>
          </a:p>
          <a:p>
            <a:pPr lvl="1">
              <a:buClr>
                <a:srgbClr val="007EA5"/>
              </a:buClr>
            </a:pPr>
            <a:endParaRPr lang="en-US" sz="2400" dirty="0"/>
          </a:p>
          <a:p>
            <a:pPr lvl="1">
              <a:buClr>
                <a:srgbClr val="007EA5"/>
              </a:buClr>
            </a:pPr>
            <a:endParaRPr lang="en-US" sz="2400" dirty="0"/>
          </a:p>
        </p:txBody>
      </p:sp>
    </p:spTree>
    <p:extLst>
      <p:ext uri="{BB962C8B-B14F-4D97-AF65-F5344CB8AC3E}">
        <p14:creationId xmlns:p14="http://schemas.microsoft.com/office/powerpoint/2010/main" val="602899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Synthesizing the Results</a:t>
            </a:r>
          </a:p>
        </p:txBody>
      </p:sp>
      <p:sp>
        <p:nvSpPr>
          <p:cNvPr id="3" name="Text Placeholder 2"/>
          <p:cNvSpPr>
            <a:spLocks noGrp="1"/>
          </p:cNvSpPr>
          <p:nvPr>
            <p:ph type="body" idx="1"/>
          </p:nvPr>
        </p:nvSpPr>
        <p:spPr>
          <a:xfrm>
            <a:off x="594360" y="1444752"/>
            <a:ext cx="8001000" cy="914400"/>
          </a:xfrm>
        </p:spPr>
        <p:txBody>
          <a:bodyPr>
            <a:noAutofit/>
          </a:bodyPr>
          <a:lstStyle/>
          <a:p>
            <a:pPr>
              <a:buClr>
                <a:srgbClr val="007EA5"/>
              </a:buClr>
            </a:pPr>
            <a:r>
              <a:rPr lang="en-US" sz="2200" dirty="0"/>
              <a:t>Needs assessment report structured similarly to research report, but focused more on programmatic information</a:t>
            </a:r>
          </a:p>
          <a:p>
            <a:pPr marL="914400" lvl="1">
              <a:spcBef>
                <a:spcPts val="0"/>
              </a:spcBef>
              <a:buClr>
                <a:srgbClr val="007EA5"/>
              </a:buClr>
            </a:pPr>
            <a:r>
              <a:rPr lang="en-US" sz="2000" dirty="0"/>
              <a:t>Background including project description, gaps in research, justification for conducting needs assessment</a:t>
            </a:r>
            <a:endParaRPr lang="en-US" sz="2000" strike="sngStrike" dirty="0"/>
          </a:p>
          <a:p>
            <a:pPr marL="914400" lvl="1">
              <a:spcBef>
                <a:spcPts val="0"/>
              </a:spcBef>
              <a:buClr>
                <a:srgbClr val="007EA5"/>
              </a:buClr>
            </a:pPr>
            <a:r>
              <a:rPr lang="en-US" sz="2000" dirty="0"/>
              <a:t>Research questions and methods</a:t>
            </a:r>
          </a:p>
          <a:p>
            <a:pPr marL="914400" lvl="1">
              <a:spcBef>
                <a:spcPts val="0"/>
              </a:spcBef>
              <a:buClr>
                <a:srgbClr val="007EA5"/>
              </a:buClr>
            </a:pPr>
            <a:r>
              <a:rPr lang="en-US" sz="2000" dirty="0"/>
              <a:t>Findings including participant characteristics. Organize sub-sections based on research questions and/or common themes  </a:t>
            </a:r>
          </a:p>
          <a:p>
            <a:pPr marL="914400" lvl="1">
              <a:spcBef>
                <a:spcPts val="0"/>
              </a:spcBef>
              <a:buClr>
                <a:srgbClr val="007EA5"/>
              </a:buClr>
            </a:pPr>
            <a:r>
              <a:rPr lang="en-US" sz="2000" dirty="0"/>
              <a:t>Recommendations including implications of key findings to the project. Consider using table formats by using key findings, implications, and recommendations as column headings. </a:t>
            </a:r>
          </a:p>
          <a:p>
            <a:pPr marL="914400" lvl="1">
              <a:spcBef>
                <a:spcPts val="0"/>
              </a:spcBef>
              <a:buClr>
                <a:srgbClr val="007EA5"/>
              </a:buClr>
            </a:pPr>
            <a:r>
              <a:rPr lang="en-US" sz="2000" dirty="0"/>
              <a:t>Conclusions including limitations </a:t>
            </a:r>
          </a:p>
        </p:txBody>
      </p:sp>
    </p:spTree>
    <p:extLst>
      <p:ext uri="{BB962C8B-B14F-4D97-AF65-F5344CB8AC3E}">
        <p14:creationId xmlns:p14="http://schemas.microsoft.com/office/powerpoint/2010/main" val="1790020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758"/>
            <a:ext cx="7772400" cy="2387600"/>
          </a:xfrm>
        </p:spPr>
        <p:txBody>
          <a:bodyPr/>
          <a:lstStyle/>
          <a:p>
            <a:r>
              <a:rPr lang="en-US" dirty="0"/>
              <a:t>Dissemination of Findings</a:t>
            </a:r>
          </a:p>
        </p:txBody>
      </p:sp>
    </p:spTree>
    <p:extLst>
      <p:ext uri="{BB962C8B-B14F-4D97-AF65-F5344CB8AC3E}">
        <p14:creationId xmlns:p14="http://schemas.microsoft.com/office/powerpoint/2010/main" val="17335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576072" y="530352"/>
            <a:ext cx="8001000" cy="9144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3600" dirty="0">
                <a:ea typeface="Gill Sans"/>
                <a:cs typeface="Gill Sans"/>
              </a:rPr>
              <a:t>Why Conduct an Information </a:t>
            </a:r>
            <a:r>
              <a:rPr lang="en-US" dirty="0">
                <a:ea typeface="Gill Sans"/>
                <a:cs typeface="Gill Sans"/>
              </a:rPr>
              <a:t>N</a:t>
            </a:r>
            <a:r>
              <a:rPr lang="en-US" sz="3600" dirty="0">
                <a:ea typeface="Gill Sans"/>
                <a:cs typeface="Gill Sans"/>
              </a:rPr>
              <a:t>eeds </a:t>
            </a:r>
            <a:r>
              <a:rPr lang="en-US" dirty="0">
                <a:ea typeface="Gill Sans"/>
                <a:cs typeface="Gill Sans"/>
              </a:rPr>
              <a:t>A</a:t>
            </a:r>
            <a:r>
              <a:rPr lang="en-US" sz="3600" dirty="0">
                <a:ea typeface="Gill Sans"/>
                <a:cs typeface="Gill Sans"/>
              </a:rPr>
              <a:t>ssessment? </a:t>
            </a:r>
          </a:p>
        </p:txBody>
      </p:sp>
      <p:sp>
        <p:nvSpPr>
          <p:cNvPr id="180" name="Shape 180"/>
          <p:cNvSpPr txBox="1">
            <a:spLocks noGrp="1"/>
          </p:cNvSpPr>
          <p:nvPr>
            <p:ph type="body" idx="1"/>
          </p:nvPr>
        </p:nvSpPr>
        <p:spPr>
          <a:xfrm>
            <a:off x="594360" y="1847088"/>
            <a:ext cx="8001000" cy="914400"/>
          </a:xfrm>
          <a:prstGeom prst="rect">
            <a:avLst/>
          </a:prstGeom>
          <a:noFill/>
          <a:ln>
            <a:noFill/>
          </a:ln>
        </p:spPr>
        <p:txBody>
          <a:bodyPr lIns="91425" tIns="91425" rIns="91425" bIns="91425" anchor="t" anchorCtr="0">
            <a:noAutofit/>
          </a:bodyPr>
          <a:lstStyle/>
          <a:p>
            <a:pPr marL="419100" indent="-342900">
              <a:lnSpc>
                <a:spcPct val="100000"/>
              </a:lnSpc>
              <a:spcBef>
                <a:spcPts val="0"/>
              </a:spcBef>
              <a:buClr>
                <a:srgbClr val="007EA5"/>
              </a:buClr>
            </a:pPr>
            <a:r>
              <a:rPr lang="en-US" sz="2400" b="0" i="0" u="none" strike="noStrike" cap="none" dirty="0">
                <a:ea typeface="Calibri"/>
                <a:sym typeface="Calibri"/>
              </a:rPr>
              <a:t>Understand the current capacity of knowledge management and knowledge exchange systems in your program. </a:t>
            </a:r>
          </a:p>
          <a:p>
            <a:pPr marL="419100" indent="-342900">
              <a:lnSpc>
                <a:spcPct val="100000"/>
              </a:lnSpc>
              <a:spcBef>
                <a:spcPts val="0"/>
              </a:spcBef>
              <a:buClr>
                <a:srgbClr val="007EA5"/>
              </a:buClr>
            </a:pPr>
            <a:r>
              <a:rPr lang="en-US" sz="2400" b="0" i="0" u="none" strike="noStrike" cap="none" dirty="0">
                <a:ea typeface="Calibri"/>
                <a:sym typeface="Calibri"/>
              </a:rPr>
              <a:t>Identify gaps in information sharing, knowledge exchange, and knowledge management</a:t>
            </a:r>
          </a:p>
          <a:p>
            <a:pPr marL="419100" indent="-342900">
              <a:lnSpc>
                <a:spcPct val="100000"/>
              </a:lnSpc>
              <a:spcBef>
                <a:spcPts val="0"/>
              </a:spcBef>
              <a:buClr>
                <a:srgbClr val="007EA5"/>
              </a:buClr>
            </a:pPr>
            <a:r>
              <a:rPr lang="en-US" sz="2400" b="0" i="0" u="none" strike="noStrike" cap="none" dirty="0">
                <a:ea typeface="Calibri"/>
                <a:sym typeface="Calibri"/>
              </a:rPr>
              <a:t>Identify key stakeholders, networks, and existing resources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R="0" lvl="0" algn="l" rtl="0">
              <a:lnSpc>
                <a:spcPct val="100000"/>
              </a:lnSpc>
              <a:spcBef>
                <a:spcPts val="0"/>
              </a:spcBef>
              <a:spcAft>
                <a:spcPts val="400"/>
              </a:spcAft>
              <a:buClr>
                <a:srgbClr val="007EA5"/>
              </a:buClr>
              <a:buSzPct val="25000"/>
              <a:buFont typeface="Gill Sans"/>
              <a:buNone/>
            </a:pPr>
            <a:r>
              <a:rPr lang="en-US" b="0" i="0" u="none" strike="noStrike" cap="none" dirty="0">
                <a:solidFill>
                  <a:srgbClr val="007EA5"/>
                </a:solidFill>
                <a:latin typeface="Gill Sans MT" panose="020B0502020104020203" pitchFamily="34" charset="0"/>
                <a:sym typeface="Gill Sans"/>
              </a:rPr>
              <a:t>Disseminating Needs Assessment Findings</a:t>
            </a:r>
          </a:p>
        </p:txBody>
      </p:sp>
      <p:sp>
        <p:nvSpPr>
          <p:cNvPr id="3" name="Shape 104"/>
          <p:cNvSpPr txBox="1">
            <a:spLocks noGrp="1"/>
          </p:cNvSpPr>
          <p:nvPr>
            <p:ph type="body" idx="1"/>
          </p:nvPr>
        </p:nvSpPr>
        <p:spPr>
          <a:xfrm>
            <a:off x="594360" y="1536192"/>
            <a:ext cx="8001000" cy="914400"/>
          </a:xfrm>
          <a:prstGeom prst="rect">
            <a:avLst/>
          </a:prstGeom>
          <a:noFill/>
          <a:ln>
            <a:noFill/>
          </a:ln>
        </p:spPr>
        <p:txBody>
          <a:bodyPr lIns="91425" tIns="45700" rIns="91425" bIns="45700" anchor="t" anchorCtr="0">
            <a:noAutofit/>
          </a:bodyPr>
          <a:lstStyle/>
          <a:p>
            <a:pPr marL="457200" indent="-384048">
              <a:lnSpc>
                <a:spcPct val="114000"/>
              </a:lnSpc>
              <a:spcBef>
                <a:spcPts val="0"/>
              </a:spcBef>
              <a:spcAft>
                <a:spcPts val="400"/>
              </a:spcAft>
              <a:buClr>
                <a:srgbClr val="007EA5"/>
              </a:buClr>
              <a:buFont typeface="Arial"/>
              <a:buAutoNum type="arabicPeriod"/>
            </a:pPr>
            <a:r>
              <a:rPr lang="en-US" dirty="0">
                <a:solidFill>
                  <a:srgbClr val="007EA5"/>
                </a:solidFill>
                <a:latin typeface="Gill Sans MT" panose="020B0502020104020203" pitchFamily="34" charset="0"/>
              </a:rPr>
              <a:t>Invite stakeholders with a variety of perspectives</a:t>
            </a:r>
          </a:p>
          <a:p>
            <a:pPr marL="457200" indent="-384048">
              <a:lnSpc>
                <a:spcPct val="114000"/>
              </a:lnSpc>
              <a:spcBef>
                <a:spcPts val="0"/>
              </a:spcBef>
              <a:spcAft>
                <a:spcPts val="400"/>
              </a:spcAft>
              <a:buClr>
                <a:srgbClr val="007EA5"/>
              </a:buClr>
              <a:buFont typeface="Arial"/>
              <a:buAutoNum type="arabicPeriod"/>
            </a:pPr>
            <a:r>
              <a:rPr lang="en-US" dirty="0">
                <a:solidFill>
                  <a:srgbClr val="007EA5"/>
                </a:solidFill>
                <a:latin typeface="Gill Sans MT" panose="020B0502020104020203" pitchFamily="34" charset="0"/>
              </a:rPr>
              <a:t>Involve an informed moderator</a:t>
            </a:r>
          </a:p>
          <a:p>
            <a:pPr marL="457200" indent="-384048">
              <a:lnSpc>
                <a:spcPct val="114000"/>
              </a:lnSpc>
              <a:spcBef>
                <a:spcPts val="0"/>
              </a:spcBef>
              <a:spcAft>
                <a:spcPts val="400"/>
              </a:spcAft>
              <a:buClr>
                <a:srgbClr val="007EA5"/>
              </a:buClr>
              <a:buFont typeface="+mj-lt"/>
              <a:buAutoNum type="arabicPeriod"/>
            </a:pPr>
            <a:r>
              <a:rPr lang="en-US" dirty="0">
                <a:solidFill>
                  <a:srgbClr val="007EA5"/>
                </a:solidFill>
                <a:latin typeface="Gill Sans MT" panose="020B0502020104020203" pitchFamily="34" charset="0"/>
              </a:rPr>
              <a:t>Allow adequate time for explaining the methodology</a:t>
            </a:r>
          </a:p>
          <a:p>
            <a:pPr marL="457200" indent="-384048">
              <a:lnSpc>
                <a:spcPct val="114000"/>
              </a:lnSpc>
              <a:spcBef>
                <a:spcPts val="0"/>
              </a:spcBef>
              <a:spcAft>
                <a:spcPts val="400"/>
              </a:spcAft>
              <a:buClr>
                <a:srgbClr val="007EA5"/>
              </a:buClr>
              <a:buFont typeface="Arial"/>
              <a:buAutoNum type="arabicPeriod"/>
            </a:pPr>
            <a:r>
              <a:rPr lang="en-US" dirty="0">
                <a:solidFill>
                  <a:srgbClr val="007EA5"/>
                </a:solidFill>
                <a:latin typeface="Gill Sans MT" panose="020B0502020104020203" pitchFamily="34" charset="0"/>
              </a:rPr>
              <a:t>Offer clear recommendations</a:t>
            </a:r>
          </a:p>
          <a:p>
            <a:pPr marL="457200" indent="-384048">
              <a:lnSpc>
                <a:spcPct val="114000"/>
              </a:lnSpc>
              <a:spcBef>
                <a:spcPts val="0"/>
              </a:spcBef>
              <a:spcAft>
                <a:spcPts val="400"/>
              </a:spcAft>
              <a:buClr>
                <a:srgbClr val="007EA5"/>
              </a:buClr>
              <a:buFont typeface="Arial"/>
              <a:buAutoNum type="arabicPeriod"/>
            </a:pPr>
            <a:r>
              <a:rPr lang="en-US" dirty="0">
                <a:solidFill>
                  <a:srgbClr val="007EA5"/>
                </a:solidFill>
                <a:latin typeface="Gill Sans MT" panose="020B0502020104020203" pitchFamily="34" charset="0"/>
              </a:rPr>
              <a:t>Document participant feedback</a:t>
            </a:r>
          </a:p>
          <a:p>
            <a:pPr marL="457200" indent="-384048">
              <a:lnSpc>
                <a:spcPct val="114000"/>
              </a:lnSpc>
              <a:spcBef>
                <a:spcPts val="0"/>
              </a:spcBef>
              <a:spcAft>
                <a:spcPts val="400"/>
              </a:spcAft>
              <a:buClr>
                <a:srgbClr val="007EA5"/>
              </a:buClr>
              <a:buFont typeface="+mj-lt"/>
              <a:buAutoNum type="arabicPeriod"/>
            </a:pPr>
            <a:r>
              <a:rPr lang="en-US" dirty="0">
                <a:solidFill>
                  <a:srgbClr val="007EA5"/>
                </a:solidFill>
                <a:latin typeface="Gill Sans MT" panose="020B0502020104020203" pitchFamily="34" charset="0"/>
              </a:rPr>
              <a:t>Develop a follow-up plan</a:t>
            </a:r>
          </a:p>
          <a:p>
            <a:pPr marL="457200" indent="-384048">
              <a:lnSpc>
                <a:spcPct val="114000"/>
              </a:lnSpc>
              <a:spcBef>
                <a:spcPts val="0"/>
              </a:spcBef>
              <a:spcAft>
                <a:spcPts val="400"/>
              </a:spcAft>
              <a:buClr>
                <a:srgbClr val="007EA5"/>
              </a:buClr>
              <a:buFont typeface="+mj-lt"/>
              <a:buAutoNum type="arabicPeriod"/>
            </a:pPr>
            <a:r>
              <a:rPr lang="en-US" dirty="0">
                <a:solidFill>
                  <a:srgbClr val="007EA5"/>
                </a:solidFill>
                <a:latin typeface="Gill Sans MT" panose="020B0502020104020203" pitchFamily="34" charset="0"/>
              </a:rPr>
              <a:t>Be realistic</a:t>
            </a:r>
          </a:p>
          <a:p>
            <a:pPr marL="457200" indent="-384048">
              <a:lnSpc>
                <a:spcPct val="114000"/>
              </a:lnSpc>
              <a:spcBef>
                <a:spcPts val="0"/>
              </a:spcBef>
              <a:spcAft>
                <a:spcPts val="400"/>
              </a:spcAft>
              <a:buClr>
                <a:srgbClr val="007EA5"/>
              </a:buClr>
              <a:buFont typeface="+mj-lt"/>
              <a:buAutoNum type="arabicPeriod"/>
            </a:pPr>
            <a:r>
              <a:rPr lang="en-US" dirty="0">
                <a:solidFill>
                  <a:srgbClr val="007EA5"/>
                </a:solidFill>
                <a:latin typeface="Gill Sans MT" panose="020B0502020104020203" pitchFamily="34" charset="0"/>
              </a:rPr>
              <a:t>Be aware of sensitive information</a:t>
            </a:r>
          </a:p>
          <a:p>
            <a:pPr marL="457200" indent="-384048">
              <a:lnSpc>
                <a:spcPct val="114000"/>
              </a:lnSpc>
              <a:spcBef>
                <a:spcPts val="0"/>
              </a:spcBef>
              <a:spcAft>
                <a:spcPts val="400"/>
              </a:spcAft>
              <a:buClr>
                <a:srgbClr val="007EA5"/>
              </a:buClr>
              <a:buFont typeface="Arial"/>
              <a:buAutoNum type="arabicPeriod"/>
            </a:pPr>
            <a:endParaRPr lang="en-US" dirty="0">
              <a:solidFill>
                <a:srgbClr val="007EA5"/>
              </a:solidFill>
              <a:latin typeface="Gill Sans MT" panose="020B0502020104020203" pitchFamily="34" charset="0"/>
            </a:endParaRPr>
          </a:p>
          <a:p>
            <a:pPr marL="457200" indent="-384048">
              <a:lnSpc>
                <a:spcPct val="114000"/>
              </a:lnSpc>
              <a:spcBef>
                <a:spcPts val="0"/>
              </a:spcBef>
              <a:spcAft>
                <a:spcPts val="400"/>
              </a:spcAft>
              <a:buClr>
                <a:srgbClr val="007EA5"/>
              </a:buClr>
              <a:buFont typeface="Arial"/>
              <a:buAutoNum type="arabicPeriod"/>
            </a:pPr>
            <a:endParaRPr lang="en-US" sz="2800" b="1" dirty="0">
              <a:solidFill>
                <a:srgbClr val="007EA5"/>
              </a:solidFill>
              <a:latin typeface="Gill Sans MT" panose="020B0502020104020203" pitchFamily="34" charset="0"/>
            </a:endParaRPr>
          </a:p>
          <a:p>
            <a:pPr marL="457200" indent="-384048">
              <a:lnSpc>
                <a:spcPct val="114000"/>
              </a:lnSpc>
              <a:spcBef>
                <a:spcPts val="0"/>
              </a:spcBef>
              <a:spcAft>
                <a:spcPts val="400"/>
              </a:spcAft>
              <a:buClr>
                <a:srgbClr val="007EA5"/>
              </a:buClr>
              <a:buFont typeface="Arial"/>
              <a:buAutoNum type="arabicPeriod"/>
            </a:pPr>
            <a:endParaRPr lang="en-US" sz="2800" b="1" dirty="0">
              <a:solidFill>
                <a:srgbClr val="007EA5"/>
              </a:solidFill>
              <a:latin typeface="Gill Sans MT" panose="020B0502020104020203" pitchFamily="34" charset="0"/>
            </a:endParaRPr>
          </a:p>
          <a:p>
            <a:pPr marL="457200" indent="-384048">
              <a:lnSpc>
                <a:spcPct val="114000"/>
              </a:lnSpc>
              <a:spcBef>
                <a:spcPts val="0"/>
              </a:spcBef>
              <a:spcAft>
                <a:spcPts val="400"/>
              </a:spcAft>
              <a:buClr>
                <a:srgbClr val="007EA5"/>
              </a:buClr>
              <a:buFont typeface="Arial"/>
              <a:buAutoNum type="arabicPeriod"/>
            </a:pPr>
            <a:endParaRPr lang="en-US" sz="2800" b="0" i="0" u="none" strike="noStrike" cap="none" dirty="0">
              <a:solidFill>
                <a:srgbClr val="007EA5"/>
              </a:solidFill>
              <a:latin typeface="Gill Sans MT" panose="020B0502020104020203" pitchFamily="34" charset="0"/>
              <a:sym typeface="Helvetica Neue"/>
            </a:endParaRPr>
          </a:p>
          <a:p>
            <a:pPr marL="228600" marR="0" lvl="0" indent="-384048" algn="l" rtl="0">
              <a:lnSpc>
                <a:spcPct val="114000"/>
              </a:lnSpc>
              <a:spcBef>
                <a:spcPts val="1000"/>
              </a:spcBef>
              <a:spcAft>
                <a:spcPts val="400"/>
              </a:spcAft>
              <a:buClr>
                <a:srgbClr val="007EA5"/>
              </a:buClr>
              <a:buSzPct val="100000"/>
              <a:buFont typeface="Arial"/>
              <a:buNone/>
            </a:pPr>
            <a:endParaRPr sz="2800" b="0" i="0" u="none" strike="noStrike" cap="none" dirty="0">
              <a:solidFill>
                <a:srgbClr val="007EA5"/>
              </a:solidFill>
              <a:latin typeface="Gill Sans MT" panose="020B0502020104020203" pitchFamily="34" charset="0"/>
              <a:sym typeface="Helvetica Neue"/>
            </a:endParaRPr>
          </a:p>
        </p:txBody>
      </p:sp>
    </p:spTree>
    <p:extLst>
      <p:ext uri="{BB962C8B-B14F-4D97-AF65-F5344CB8AC3E}">
        <p14:creationId xmlns:p14="http://schemas.microsoft.com/office/powerpoint/2010/main" val="749690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R="0" lvl="0" algn="l" rtl="0">
              <a:spcBef>
                <a:spcPts val="0"/>
              </a:spcBef>
              <a:spcAft>
                <a:spcPts val="0"/>
              </a:spcAft>
              <a:buClr>
                <a:srgbClr val="0E6CB8"/>
              </a:buClr>
              <a:buSzPct val="25000"/>
              <a:buFont typeface="Gill Sans"/>
              <a:buNone/>
            </a:pPr>
            <a:r>
              <a:rPr lang="en-US" sz="3600" i="0" u="none" strike="noStrike" cap="none" dirty="0">
                <a:ea typeface="Gill Sans"/>
                <a:cs typeface="Gill Sans"/>
                <a:sym typeface="Gill Sans"/>
              </a:rPr>
              <a:t>Potential Needs Assessment Questions</a:t>
            </a:r>
          </a:p>
        </p:txBody>
      </p:sp>
      <p:sp>
        <p:nvSpPr>
          <p:cNvPr id="187" name="Shape 187"/>
          <p:cNvSpPr txBox="1">
            <a:spLocks noGrp="1"/>
          </p:cNvSpPr>
          <p:nvPr>
            <p:ph type="body" idx="1"/>
          </p:nvPr>
        </p:nvSpPr>
        <p:spPr>
          <a:xfrm>
            <a:off x="338667" y="1095933"/>
            <a:ext cx="8805333" cy="4566896"/>
          </a:xfrm>
          <a:prstGeom prst="rect">
            <a:avLst/>
          </a:prstGeom>
          <a:noFill/>
          <a:ln>
            <a:noFill/>
          </a:ln>
        </p:spPr>
        <p:txBody>
          <a:bodyPr lIns="91425" tIns="45700" rIns="91425" bIns="45700" anchor="t" anchorCtr="0">
            <a:noAutofit/>
          </a:bodyPr>
          <a:lstStyle/>
          <a:p>
            <a:pPr marR="0" lvl="0" algn="l" rtl="0">
              <a:spcBef>
                <a:spcPts val="0"/>
              </a:spcBef>
              <a:spcAft>
                <a:spcPts val="0"/>
              </a:spcAft>
              <a:buClr>
                <a:srgbClr val="007EA5"/>
              </a:buClr>
              <a:buFont typeface="Arial"/>
              <a:buChar char="•"/>
            </a:pPr>
            <a:r>
              <a:rPr lang="en-US" sz="2200" b="0" i="0" u="none" strike="noStrike" cap="none" dirty="0">
                <a:ea typeface="Helvetica Neue"/>
                <a:sym typeface="Helvetica Neue"/>
              </a:rPr>
              <a:t>What information and knowledge do health professionals </a:t>
            </a:r>
            <a:r>
              <a:rPr lang="en-US" sz="2200" dirty="0">
                <a:ea typeface="Helvetica Neue"/>
                <a:sym typeface="Helvetica Neue"/>
              </a:rPr>
              <a:t>need to do their jobs that they currently do not have access to, or have trouble finding?</a:t>
            </a:r>
            <a:endParaRPr lang="en-US" sz="2200" b="0" i="0" u="none" strike="noStrike" cap="none" dirty="0">
              <a:ea typeface="Helvetica Neue"/>
              <a:sym typeface="Helvetica Neue"/>
            </a:endParaRPr>
          </a:p>
          <a:p>
            <a:pPr marR="0" lvl="0" algn="l" rtl="0">
              <a:spcAft>
                <a:spcPts val="0"/>
              </a:spcAft>
              <a:buClr>
                <a:srgbClr val="007EA5"/>
              </a:buClr>
              <a:buFont typeface="Arial"/>
              <a:buChar char="•"/>
            </a:pPr>
            <a:r>
              <a:rPr lang="en-US" sz="2200" b="0" i="0" u="none" strike="noStrike" cap="none" dirty="0">
                <a:ea typeface="Helvetica Neue"/>
                <a:sym typeface="Helvetica Neue"/>
              </a:rPr>
              <a:t>What sources of information do they use?</a:t>
            </a:r>
          </a:p>
          <a:p>
            <a:pPr marR="0" lvl="0" algn="l" rtl="0">
              <a:spcAft>
                <a:spcPts val="0"/>
              </a:spcAft>
              <a:buClr>
                <a:srgbClr val="007EA5"/>
              </a:buClr>
              <a:buFont typeface="Arial"/>
              <a:buChar char="•"/>
            </a:pPr>
            <a:r>
              <a:rPr lang="en-US" sz="2200" b="0" i="0" u="none" strike="noStrike" cap="none" dirty="0">
                <a:ea typeface="Helvetica Neue"/>
                <a:sym typeface="Helvetica Neue"/>
              </a:rPr>
              <a:t>How do they store, transfer and share information?</a:t>
            </a:r>
          </a:p>
          <a:p>
            <a:pPr marR="0" lvl="0" algn="l" rtl="0">
              <a:spcAft>
                <a:spcPts val="0"/>
              </a:spcAft>
              <a:buClr>
                <a:srgbClr val="007EA5"/>
              </a:buClr>
              <a:buFont typeface="Arial"/>
              <a:buChar char="•"/>
            </a:pPr>
            <a:r>
              <a:rPr lang="en-US" sz="2200" b="0" i="0" u="none" strike="noStrike" cap="none" dirty="0">
                <a:ea typeface="Helvetica Neue"/>
                <a:sym typeface="Helvetica Neue"/>
              </a:rPr>
              <a:t>What systems of formal/informal communication are used to exchange information among different levels of the health care system?</a:t>
            </a:r>
          </a:p>
          <a:p>
            <a:pPr marR="0" lvl="0" algn="l" rtl="0">
              <a:spcAft>
                <a:spcPts val="0"/>
              </a:spcAft>
              <a:buClr>
                <a:srgbClr val="007EA5"/>
              </a:buClr>
              <a:buFont typeface="Arial"/>
              <a:buChar char="•"/>
            </a:pPr>
            <a:r>
              <a:rPr lang="en-US" sz="2200" b="0" i="0" u="none" strike="noStrike" cap="none" dirty="0">
                <a:ea typeface="Helvetica Neue"/>
                <a:sym typeface="Helvetica Neue"/>
              </a:rPr>
              <a:t>What are the barriers to accessing, sharing and using health information?</a:t>
            </a:r>
          </a:p>
          <a:p>
            <a:pPr marR="0" lvl="0" algn="l" rtl="0">
              <a:spcAft>
                <a:spcPts val="0"/>
              </a:spcAft>
              <a:buClr>
                <a:srgbClr val="007EA5"/>
              </a:buClr>
              <a:buFont typeface="Arial"/>
              <a:buChar char="•"/>
            </a:pPr>
            <a:r>
              <a:rPr lang="en-US" sz="2200" b="0" i="0" u="none" strike="noStrike" cap="none" dirty="0">
                <a:ea typeface="Helvetica Neue"/>
                <a:sym typeface="Helvetica Neue"/>
              </a:rPr>
              <a:t>What is the role of professional networks and associations in knowledge exchange for health?</a:t>
            </a:r>
          </a:p>
          <a:p>
            <a:pPr marR="0" lvl="0" algn="l" rtl="0">
              <a:spcAft>
                <a:spcPts val="0"/>
              </a:spcAft>
              <a:buClr>
                <a:srgbClr val="007EA5"/>
              </a:buClr>
              <a:buFont typeface="Arial"/>
              <a:buChar char="•"/>
            </a:pPr>
            <a:r>
              <a:rPr lang="en-US" sz="2200" b="0" i="0" u="none" strike="noStrike" cap="none" dirty="0">
                <a:ea typeface="Helvetica Neue"/>
                <a:sym typeface="Helvetica Neue"/>
              </a:rPr>
              <a:t>Which communication channels and formats are preferred?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9695"/>
            <a:ext cx="7772400" cy="2387600"/>
          </a:xfrm>
        </p:spPr>
        <p:txBody>
          <a:bodyPr anchor="ctr"/>
          <a:lstStyle/>
          <a:p>
            <a:r>
              <a:rPr lang="en-US" dirty="0"/>
              <a:t>Methodologies</a:t>
            </a:r>
          </a:p>
        </p:txBody>
      </p:sp>
    </p:spTree>
    <p:extLst>
      <p:ext uri="{BB962C8B-B14F-4D97-AF65-F5344CB8AC3E}">
        <p14:creationId xmlns:p14="http://schemas.microsoft.com/office/powerpoint/2010/main" val="3188551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R="0" lvl="0" algn="l" rtl="0">
              <a:spcBef>
                <a:spcPts val="0"/>
              </a:spcBef>
              <a:buClr>
                <a:srgbClr val="0E6CB8"/>
              </a:buClr>
              <a:buSzPct val="25000"/>
              <a:buFont typeface="Gill Sans"/>
              <a:buNone/>
            </a:pPr>
            <a:r>
              <a:rPr lang="en-US" sz="3600" i="0" u="none" strike="noStrike" cap="none" dirty="0">
                <a:ea typeface="Gill Sans"/>
                <a:cs typeface="Gill Sans"/>
                <a:sym typeface="Gill Sans"/>
              </a:rPr>
              <a:t>Which methodologies to use? </a:t>
            </a:r>
          </a:p>
        </p:txBody>
      </p:sp>
      <p:sp>
        <p:nvSpPr>
          <p:cNvPr id="201" name="Shape 201"/>
          <p:cNvSpPr txBox="1">
            <a:spLocks noGrp="1"/>
          </p:cNvSpPr>
          <p:nvPr>
            <p:ph type="body" idx="1"/>
          </p:nvPr>
        </p:nvSpPr>
        <p:spPr>
          <a:xfrm>
            <a:off x="594360" y="1536192"/>
            <a:ext cx="8001000" cy="4141594"/>
          </a:xfrm>
          <a:prstGeom prst="rect">
            <a:avLst/>
          </a:prstGeom>
          <a:noFill/>
          <a:ln>
            <a:noFill/>
          </a:ln>
        </p:spPr>
        <p:txBody>
          <a:bodyPr lIns="91425" tIns="45700" rIns="91425" bIns="45700" anchor="t" anchorCtr="0">
            <a:noAutofit/>
          </a:bodyPr>
          <a:lstStyle/>
          <a:p>
            <a:pPr marL="457200" marR="0" lvl="0" indent="-381000" algn="l" rtl="0">
              <a:spcBef>
                <a:spcPts val="0"/>
              </a:spcBef>
              <a:buClr>
                <a:srgbClr val="007EA5"/>
              </a:buClr>
              <a:buFont typeface="Helvetica Neue"/>
            </a:pPr>
            <a:r>
              <a:rPr lang="en-US" sz="2400" b="0" i="0" u="none" strike="noStrike" cap="none" dirty="0">
                <a:ea typeface="Helvetica Neue"/>
                <a:cs typeface="Helvetica Neue"/>
                <a:sym typeface="Helvetica Neue"/>
              </a:rPr>
              <a:t>Environment scans/situation analysis</a:t>
            </a:r>
          </a:p>
          <a:p>
            <a:pPr marL="457200" marR="0" lvl="0" indent="-381000" algn="l" rtl="0">
              <a:spcBef>
                <a:spcPts val="0"/>
              </a:spcBef>
              <a:buClr>
                <a:srgbClr val="007EA5"/>
              </a:buClr>
              <a:buFont typeface="Helvetica Neue"/>
            </a:pPr>
            <a:r>
              <a:rPr lang="en-US" sz="2400" b="0" i="0" u="none" strike="noStrike" cap="none" dirty="0">
                <a:ea typeface="Helvetica Neue"/>
                <a:cs typeface="Helvetica Neue"/>
                <a:sym typeface="Helvetica Neue"/>
              </a:rPr>
              <a:t>Surveys</a:t>
            </a:r>
          </a:p>
          <a:p>
            <a:pPr marL="457200" marR="0" lvl="0" indent="-381000" algn="l" rtl="0">
              <a:spcBef>
                <a:spcPts val="0"/>
              </a:spcBef>
              <a:buClr>
                <a:srgbClr val="007EA5"/>
              </a:buClr>
              <a:buFont typeface="Helvetica Neue"/>
            </a:pPr>
            <a:r>
              <a:rPr lang="en-US" sz="2400" b="0" i="0" u="none" strike="noStrike" cap="none" dirty="0">
                <a:ea typeface="Helvetica Neue"/>
                <a:cs typeface="Helvetica Neue"/>
                <a:sym typeface="Helvetica Neue"/>
              </a:rPr>
              <a:t>Qualitative methods: </a:t>
            </a:r>
          </a:p>
          <a:p>
            <a:pPr marL="914400" marR="0" lvl="1" algn="l" rtl="0">
              <a:spcBef>
                <a:spcPts val="0"/>
              </a:spcBef>
              <a:buClr>
                <a:srgbClr val="007EA5"/>
              </a:buClr>
              <a:buSzPct val="100000"/>
            </a:pPr>
            <a:r>
              <a:rPr lang="en-US" b="0" i="0" u="none" strike="noStrike" cap="none" dirty="0">
                <a:ea typeface="Helvetica Neue"/>
                <a:cs typeface="Helvetica Neue"/>
                <a:sym typeface="Helvetica Neue"/>
              </a:rPr>
              <a:t>Key Informant Interviews </a:t>
            </a:r>
          </a:p>
          <a:p>
            <a:pPr marL="914400" marR="0" lvl="1" algn="l" rtl="0">
              <a:spcBef>
                <a:spcPts val="0"/>
              </a:spcBef>
              <a:buClr>
                <a:srgbClr val="007EA5"/>
              </a:buClr>
              <a:buSzPct val="100000"/>
            </a:pPr>
            <a:r>
              <a:rPr lang="en-US" b="0" i="0" u="none" strike="noStrike" cap="none" dirty="0">
                <a:ea typeface="Helvetica Neue"/>
                <a:cs typeface="Helvetica Neue"/>
                <a:sym typeface="Helvetica Neue"/>
              </a:rPr>
              <a:t>Focus Group Discussions </a:t>
            </a:r>
          </a:p>
          <a:p>
            <a:pPr marL="914400" marR="0" lvl="1" algn="l" rtl="0">
              <a:spcBef>
                <a:spcPts val="0"/>
              </a:spcBef>
              <a:buClr>
                <a:srgbClr val="007EA5"/>
              </a:buClr>
              <a:buSzPct val="100000"/>
            </a:pPr>
            <a:r>
              <a:rPr lang="en-US" b="0" i="0" u="none" strike="noStrike" cap="none" dirty="0">
                <a:ea typeface="Helvetica Neue"/>
                <a:cs typeface="Helvetica Neue"/>
                <a:sym typeface="Helvetica Neue"/>
              </a:rPr>
              <a:t>Network Mapping </a:t>
            </a:r>
          </a:p>
          <a:p>
            <a:pPr marL="457200" indent="-381000">
              <a:spcBef>
                <a:spcPts val="0"/>
              </a:spcBef>
              <a:buClr>
                <a:srgbClr val="007EA5"/>
              </a:buClr>
              <a:buFont typeface="Helvetica Neue"/>
              <a:buChar char="•"/>
            </a:pPr>
            <a:r>
              <a:rPr lang="en-US" sz="2400" dirty="0"/>
              <a:t>Organizational Assessment: Knowledge Management Index</a:t>
            </a:r>
          </a:p>
          <a:p>
            <a:pPr marL="228600" marR="0" lvl="0" indent="-228600" algn="l" rtl="0">
              <a:lnSpc>
                <a:spcPct val="90000"/>
              </a:lnSpc>
              <a:spcBef>
                <a:spcPts val="1000"/>
              </a:spcBef>
              <a:spcAft>
                <a:spcPts val="0"/>
              </a:spcAft>
              <a:buClr>
                <a:srgbClr val="171616"/>
              </a:buClr>
              <a:buSzPct val="25000"/>
              <a:buFont typeface="Arial"/>
              <a:buNone/>
            </a:pPr>
            <a:endParaRPr sz="2600" b="0" i="0" u="none" strike="noStrike" cap="none" dirty="0">
              <a:solidFill>
                <a:srgbClr val="171616"/>
              </a:solidFill>
              <a:latin typeface="Helvetica Neue"/>
              <a:ea typeface="Helvetica Neue"/>
              <a:cs typeface="Helvetica Neue"/>
              <a:sym typeface="Helvetica Neue"/>
            </a:endParaRPr>
          </a:p>
          <a:p>
            <a:pPr marL="228600" marR="0" lvl="0" indent="-228600" algn="l" rtl="0">
              <a:lnSpc>
                <a:spcPct val="90000"/>
              </a:lnSpc>
              <a:spcBef>
                <a:spcPts val="1000"/>
              </a:spcBef>
              <a:spcAft>
                <a:spcPts val="0"/>
              </a:spcAft>
              <a:buClr>
                <a:srgbClr val="171616"/>
              </a:buClr>
              <a:buSzPct val="25000"/>
              <a:buFont typeface="Arial"/>
              <a:buNone/>
            </a:pPr>
            <a:endParaRPr sz="2400" b="0" i="0" u="none" strike="noStrike" cap="none" dirty="0">
              <a:solidFill>
                <a:srgbClr val="171616"/>
              </a:solidFill>
              <a:latin typeface="Helvetica Neue"/>
              <a:ea typeface="Helvetica Neue"/>
              <a:cs typeface="Helvetica Neue"/>
              <a:sym typeface="Helvetica Neu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R="0" lvl="0" algn="l" rtl="0">
              <a:spcBef>
                <a:spcPts val="0"/>
              </a:spcBef>
              <a:buClr>
                <a:srgbClr val="0E6CB8"/>
              </a:buClr>
              <a:buSzPct val="25000"/>
              <a:buFont typeface="Gill Sans"/>
              <a:buNone/>
            </a:pPr>
            <a:r>
              <a:rPr lang="en-US" sz="3600" i="0" u="none" strike="noStrike" cap="none" dirty="0">
                <a:ea typeface="Gill Sans"/>
                <a:cs typeface="Gill Sans"/>
                <a:sym typeface="Gill Sans"/>
              </a:rPr>
              <a:t>Environment Scan – What It Is</a:t>
            </a:r>
          </a:p>
        </p:txBody>
      </p:sp>
      <p:sp>
        <p:nvSpPr>
          <p:cNvPr id="208" name="Shape 208"/>
          <p:cNvSpPr txBox="1">
            <a:spLocks noGrp="1"/>
          </p:cNvSpPr>
          <p:nvPr>
            <p:ph type="body" idx="1"/>
          </p:nvPr>
        </p:nvSpPr>
        <p:spPr>
          <a:xfrm>
            <a:off x="594360" y="1536192"/>
            <a:ext cx="8001000" cy="914400"/>
          </a:xfrm>
          <a:prstGeom prst="rect">
            <a:avLst/>
          </a:prstGeom>
          <a:noFill/>
          <a:ln>
            <a:noFill/>
          </a:ln>
        </p:spPr>
        <p:txBody>
          <a:bodyPr lIns="91425" tIns="45700" rIns="91425" bIns="45700" anchor="t" anchorCtr="0">
            <a:noAutofit/>
          </a:bodyPr>
          <a:lstStyle/>
          <a:p>
            <a:pPr>
              <a:spcBef>
                <a:spcPts val="0"/>
              </a:spcBef>
              <a:buClr>
                <a:srgbClr val="007EA5"/>
              </a:buClr>
            </a:pPr>
            <a:r>
              <a:rPr lang="en-US" sz="2400" b="0" i="0" u="none" strike="noStrike" cap="none" dirty="0">
                <a:ea typeface="Helvetica Neue"/>
                <a:sym typeface="Helvetica Neue"/>
              </a:rPr>
              <a:t>The process of seeking, collecting, and analyzing information to inform a program, research study, or other activity</a:t>
            </a:r>
          </a:p>
          <a:p>
            <a:pPr>
              <a:buClr>
                <a:srgbClr val="007EA5"/>
              </a:buClr>
            </a:pPr>
            <a:r>
              <a:rPr lang="en-US" sz="2400" b="0" i="0" u="none" strike="noStrike" cap="none" dirty="0">
                <a:ea typeface="Helvetica Neue"/>
                <a:sym typeface="Helvetica Neue"/>
              </a:rPr>
              <a:t>Conducted at the beginning of a project or activity to inform its direction/course</a:t>
            </a:r>
          </a:p>
          <a:p>
            <a:pPr>
              <a:buClr>
                <a:srgbClr val="007EA5"/>
              </a:buClr>
            </a:pPr>
            <a:r>
              <a:rPr lang="en-US" sz="2400" b="0" i="0" u="none" strike="noStrike" cap="none" dirty="0">
                <a:ea typeface="Helvetica Neue"/>
                <a:sym typeface="Helvetica Neue"/>
              </a:rPr>
              <a:t>Usually conducted using existing information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R="0" lvl="0" algn="l" rtl="0">
              <a:spcBef>
                <a:spcPts val="0"/>
              </a:spcBef>
              <a:buClr>
                <a:srgbClr val="0E6CB8"/>
              </a:buClr>
              <a:buSzPct val="25000"/>
              <a:buFont typeface="Gill Sans"/>
              <a:buNone/>
            </a:pPr>
            <a:r>
              <a:rPr lang="en-US" sz="3600" i="0" u="none" strike="noStrike" cap="none" dirty="0">
                <a:ea typeface="Gill Sans"/>
                <a:cs typeface="Gill Sans"/>
                <a:sym typeface="Gill Sans"/>
              </a:rPr>
              <a:t>Environment Scan – How to Conduct It</a:t>
            </a:r>
          </a:p>
        </p:txBody>
      </p:sp>
      <p:sp>
        <p:nvSpPr>
          <p:cNvPr id="208" name="Shape 208"/>
          <p:cNvSpPr txBox="1">
            <a:spLocks noGrp="1"/>
          </p:cNvSpPr>
          <p:nvPr>
            <p:ph type="body" idx="1"/>
          </p:nvPr>
        </p:nvSpPr>
        <p:spPr>
          <a:xfrm>
            <a:off x="594360" y="1224303"/>
            <a:ext cx="8001000" cy="3971473"/>
          </a:xfrm>
          <a:prstGeom prst="rect">
            <a:avLst/>
          </a:prstGeom>
          <a:noFill/>
          <a:ln>
            <a:noFill/>
          </a:ln>
        </p:spPr>
        <p:txBody>
          <a:bodyPr lIns="91425" tIns="45700" rIns="91425" bIns="45700" anchor="t" anchorCtr="0">
            <a:noAutofit/>
          </a:bodyPr>
          <a:lstStyle/>
          <a:p>
            <a:pPr marR="0" lvl="0" algn="l" rtl="0">
              <a:spcBef>
                <a:spcPts val="0"/>
              </a:spcBef>
              <a:buClr>
                <a:srgbClr val="007EA5"/>
              </a:buClr>
              <a:buFont typeface="Arial"/>
              <a:buChar char="•"/>
            </a:pPr>
            <a:r>
              <a:rPr lang="en-US" sz="2400" b="0" i="0" u="none" strike="noStrike" cap="none" dirty="0">
                <a:ea typeface="Helvetica Neue"/>
                <a:cs typeface="Helvetica Neue"/>
                <a:sym typeface="Helvetica Neue"/>
              </a:rPr>
              <a:t>Define key areas of focus</a:t>
            </a:r>
          </a:p>
          <a:p>
            <a:pPr marR="0" lvl="0" algn="l" rtl="0">
              <a:spcBef>
                <a:spcPts val="0"/>
              </a:spcBef>
              <a:buClr>
                <a:srgbClr val="007EA5"/>
              </a:buClr>
              <a:buFont typeface="Arial"/>
              <a:buChar char="•"/>
            </a:pPr>
            <a:r>
              <a:rPr lang="en-US" sz="2400" dirty="0"/>
              <a:t>Define sources of information</a:t>
            </a:r>
          </a:p>
          <a:p>
            <a:pPr lvl="1">
              <a:spcBef>
                <a:spcPts val="0"/>
              </a:spcBef>
              <a:buClr>
                <a:srgbClr val="007EA5"/>
              </a:buClr>
            </a:pPr>
            <a:r>
              <a:rPr lang="en-US" dirty="0"/>
              <a:t>Online databases</a:t>
            </a:r>
          </a:p>
          <a:p>
            <a:pPr lvl="1">
              <a:spcBef>
                <a:spcPts val="0"/>
              </a:spcBef>
              <a:buClr>
                <a:srgbClr val="007EA5"/>
              </a:buClr>
            </a:pPr>
            <a:r>
              <a:rPr lang="en-US" dirty="0"/>
              <a:t>Search engines</a:t>
            </a:r>
          </a:p>
          <a:p>
            <a:pPr lvl="1">
              <a:spcBef>
                <a:spcPts val="0"/>
              </a:spcBef>
              <a:buClr>
                <a:srgbClr val="007EA5"/>
              </a:buClr>
            </a:pPr>
            <a:r>
              <a:rPr lang="en-US" b="0" i="0" u="none" strike="noStrike" cap="none" dirty="0">
                <a:ea typeface="Helvetica Neue"/>
                <a:cs typeface="Helvetica Neue"/>
                <a:sym typeface="Helvetica Neue"/>
              </a:rPr>
              <a:t>Project/organization websites</a:t>
            </a:r>
          </a:p>
          <a:p>
            <a:pPr lvl="1">
              <a:spcBef>
                <a:spcPts val="0"/>
              </a:spcBef>
              <a:buClr>
                <a:srgbClr val="007EA5"/>
              </a:buClr>
            </a:pPr>
            <a:r>
              <a:rPr lang="en-US" b="0" i="0" u="none" strike="noStrike" cap="none" dirty="0" err="1">
                <a:ea typeface="Helvetica Neue"/>
                <a:cs typeface="Helvetica Neue"/>
                <a:sym typeface="Helvetica Neue"/>
              </a:rPr>
              <a:t>Listservs</a:t>
            </a:r>
            <a:endParaRPr lang="en-US" b="0" i="0" u="none" strike="noStrike" cap="none" dirty="0">
              <a:ea typeface="Helvetica Neue"/>
              <a:cs typeface="Helvetica Neue"/>
              <a:sym typeface="Helvetica Neue"/>
            </a:endParaRPr>
          </a:p>
          <a:p>
            <a:pPr lvl="1">
              <a:spcBef>
                <a:spcPts val="0"/>
              </a:spcBef>
              <a:buClr>
                <a:srgbClr val="007EA5"/>
              </a:buClr>
            </a:pPr>
            <a:r>
              <a:rPr lang="en-US" dirty="0"/>
              <a:t>Interviews</a:t>
            </a:r>
          </a:p>
          <a:p>
            <a:pPr>
              <a:spcBef>
                <a:spcPts val="0"/>
              </a:spcBef>
              <a:buClr>
                <a:srgbClr val="007EA5"/>
              </a:buClr>
            </a:pPr>
            <a:r>
              <a:rPr lang="en-US" sz="2400" dirty="0"/>
              <a:t>Define search terms, strategies, interview guide, etc.</a:t>
            </a:r>
          </a:p>
          <a:p>
            <a:pPr>
              <a:spcBef>
                <a:spcPts val="0"/>
              </a:spcBef>
              <a:buClr>
                <a:srgbClr val="007EA5"/>
              </a:buClr>
            </a:pPr>
            <a:r>
              <a:rPr lang="en-US" sz="2400" dirty="0"/>
              <a:t>Collect the information, identify common themes, synthesize findings</a:t>
            </a:r>
          </a:p>
          <a:p>
            <a:pPr lvl="1">
              <a:spcBef>
                <a:spcPts val="0"/>
              </a:spcBef>
              <a:buNone/>
            </a:pPr>
            <a:endParaRPr lang="en-US" dirty="0"/>
          </a:p>
          <a:p>
            <a:pPr lvl="1">
              <a:spcBef>
                <a:spcPts val="0"/>
              </a:spcBef>
              <a:buNone/>
            </a:pPr>
            <a:endParaRPr lang="en-US" sz="2000" b="0" i="0" u="none" strike="noStrike" cap="none" dirty="0">
              <a:solidFill>
                <a:srgbClr val="171616"/>
              </a:solidFill>
              <a:ea typeface="Helvetica Neue"/>
              <a:cs typeface="Helvetica Neue"/>
              <a:sym typeface="Helvetica Neue"/>
            </a:endParaRPr>
          </a:p>
        </p:txBody>
      </p:sp>
    </p:spTree>
    <p:extLst>
      <p:ext uri="{BB962C8B-B14F-4D97-AF65-F5344CB8AC3E}">
        <p14:creationId xmlns:p14="http://schemas.microsoft.com/office/powerpoint/2010/main" val="3405396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576072" y="530352"/>
            <a:ext cx="8001000" cy="9144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0E6CB8"/>
              </a:buClr>
              <a:buSzPct val="25000"/>
              <a:buFont typeface="Gill Sans"/>
              <a:buNone/>
            </a:pPr>
            <a:r>
              <a:rPr lang="en-US" sz="3600" i="0" u="none" strike="noStrike" cap="none" dirty="0">
                <a:ea typeface="Gill Sans"/>
                <a:cs typeface="Gill Sans"/>
                <a:sym typeface="Gill Sans"/>
              </a:rPr>
              <a:t>Environment Scan – Strengths and Limits</a:t>
            </a:r>
          </a:p>
        </p:txBody>
      </p:sp>
      <p:sp>
        <p:nvSpPr>
          <p:cNvPr id="216" name="Shape 216"/>
          <p:cNvSpPr txBox="1"/>
          <p:nvPr/>
        </p:nvSpPr>
        <p:spPr>
          <a:xfrm>
            <a:off x="594360" y="1536192"/>
            <a:ext cx="3886200" cy="914400"/>
          </a:xfrm>
          <a:prstGeom prst="rect">
            <a:avLst/>
          </a:prstGeom>
          <a:noFill/>
          <a:ln>
            <a:noFill/>
          </a:ln>
        </p:spPr>
        <p:txBody>
          <a:bodyPr lIns="91425" tIns="45700" rIns="91425" bIns="45700" anchor="t" anchorCtr="0">
            <a:noAutofit/>
          </a:bodyPr>
          <a:lstStyle/>
          <a:p>
            <a:pPr lvl="0">
              <a:lnSpc>
                <a:spcPct val="114000"/>
              </a:lnSpc>
              <a:spcAft>
                <a:spcPts val="1000"/>
              </a:spcAft>
              <a:buClr>
                <a:srgbClr val="007EA5"/>
              </a:buClr>
              <a:buSzPct val="100000"/>
            </a:pPr>
            <a:r>
              <a:rPr lang="en-US" sz="2400" b="1" dirty="0">
                <a:solidFill>
                  <a:srgbClr val="007EA5"/>
                </a:solidFill>
                <a:latin typeface="Gill Sans MT" panose="020B0502020104020203" pitchFamily="34" charset="0"/>
                <a:ea typeface="Helvetica Neue"/>
                <a:cs typeface="Helvetica Neue"/>
                <a:sym typeface="Helvetica Neue"/>
              </a:rPr>
              <a:t>Strengths</a:t>
            </a:r>
            <a:endParaRPr lang="en-US" sz="2400" b="0" i="0" u="none" strike="noStrike" cap="none" dirty="0">
              <a:solidFill>
                <a:srgbClr val="007EA5"/>
              </a:solidFill>
              <a:latin typeface="Gill Sans MT" panose="020B0502020104020203" pitchFamily="34" charset="0"/>
              <a:ea typeface="Helvetica Neue"/>
              <a:cs typeface="Helvetica Neue"/>
              <a:sym typeface="Helvetica Neue"/>
            </a:endParaRPr>
          </a:p>
          <a:p>
            <a:pPr marL="457200" marR="0" lvl="0" indent="-384048" algn="l" rtl="0">
              <a:lnSpc>
                <a:spcPct val="114000"/>
              </a:lnSpc>
              <a:spcBef>
                <a:spcPts val="0"/>
              </a:spcBef>
              <a:spcAft>
                <a:spcPts val="400"/>
              </a:spcAft>
              <a:buClr>
                <a:srgbClr val="007EA5"/>
              </a:buClr>
              <a:buSzPct val="125000"/>
              <a:buFont typeface="Arial" panose="020B0604020202020204" pitchFamily="34" charset="0"/>
              <a:buChar char="•"/>
            </a:pPr>
            <a:r>
              <a:rPr lang="en-US" sz="2400" b="0" i="0" u="none" strike="noStrike" cap="none" dirty="0">
                <a:solidFill>
                  <a:srgbClr val="007EA5"/>
                </a:solidFill>
                <a:latin typeface="Gill Sans MT" panose="020B0502020104020203" pitchFamily="34" charset="0"/>
                <a:ea typeface="Helvetica Neue"/>
                <a:cs typeface="Helvetica Neue"/>
                <a:sym typeface="Helvetica Neue"/>
              </a:rPr>
              <a:t>Combining information from various sources can provide information about trends</a:t>
            </a:r>
          </a:p>
          <a:p>
            <a:pPr marL="457200" marR="0" lvl="0" indent="-384048" algn="l" rtl="0">
              <a:lnSpc>
                <a:spcPct val="114000"/>
              </a:lnSpc>
              <a:spcAft>
                <a:spcPts val="400"/>
              </a:spcAft>
              <a:buClr>
                <a:srgbClr val="007EA5"/>
              </a:buClr>
              <a:buSzPct val="125000"/>
              <a:buFont typeface="Arial" panose="020B0604020202020204" pitchFamily="34" charset="0"/>
              <a:buChar char="•"/>
            </a:pPr>
            <a:r>
              <a:rPr lang="en-US" sz="2400" b="0" i="0" u="none" strike="noStrike" cap="none" dirty="0">
                <a:solidFill>
                  <a:srgbClr val="007EA5"/>
                </a:solidFill>
                <a:latin typeface="Gill Sans MT" panose="020B0502020104020203" pitchFamily="34" charset="0"/>
                <a:ea typeface="Helvetica Neue"/>
                <a:cs typeface="Helvetica Neue"/>
                <a:sym typeface="Helvetica Neue"/>
              </a:rPr>
              <a:t>Can be fast and relatively inexpensive</a:t>
            </a:r>
          </a:p>
          <a:p>
            <a:pPr marL="457200" marR="0" lvl="0" indent="-384048" algn="l" rtl="0">
              <a:lnSpc>
                <a:spcPct val="114000"/>
              </a:lnSpc>
              <a:spcAft>
                <a:spcPts val="400"/>
              </a:spcAft>
              <a:buClr>
                <a:srgbClr val="007EA5"/>
              </a:buClr>
              <a:buSzPct val="125000"/>
              <a:buFont typeface="Arial" panose="020B0604020202020204" pitchFamily="34" charset="0"/>
              <a:buChar char="•"/>
            </a:pPr>
            <a:r>
              <a:rPr lang="en-US" sz="2400" b="0" i="0" u="none" strike="noStrike" cap="none" dirty="0">
                <a:solidFill>
                  <a:srgbClr val="007EA5"/>
                </a:solidFill>
                <a:latin typeface="Gill Sans MT" panose="020B0502020104020203" pitchFamily="34" charset="0"/>
                <a:ea typeface="Helvetica Neue"/>
                <a:cs typeface="Helvetica Neue"/>
                <a:sym typeface="Helvetica Neue"/>
              </a:rPr>
              <a:t>Can be conducted from anywhere</a:t>
            </a:r>
          </a:p>
        </p:txBody>
      </p:sp>
      <p:sp>
        <p:nvSpPr>
          <p:cNvPr id="218" name="Shape 218"/>
          <p:cNvSpPr txBox="1"/>
          <p:nvPr/>
        </p:nvSpPr>
        <p:spPr>
          <a:xfrm>
            <a:off x="4793879" y="1536192"/>
            <a:ext cx="3886200" cy="914400"/>
          </a:xfrm>
          <a:prstGeom prst="rect">
            <a:avLst/>
          </a:prstGeom>
          <a:noFill/>
          <a:ln>
            <a:noFill/>
          </a:ln>
        </p:spPr>
        <p:txBody>
          <a:bodyPr lIns="91425" tIns="45700" rIns="91425" bIns="45700" anchor="t" anchorCtr="0">
            <a:noAutofit/>
          </a:bodyPr>
          <a:lstStyle/>
          <a:p>
            <a:pPr>
              <a:lnSpc>
                <a:spcPct val="114000"/>
              </a:lnSpc>
              <a:spcAft>
                <a:spcPts val="1000"/>
              </a:spcAft>
              <a:buClr>
                <a:srgbClr val="007EA5"/>
              </a:buClr>
              <a:buSzPct val="100000"/>
            </a:pPr>
            <a:r>
              <a:rPr lang="en-US" sz="2400" b="1" dirty="0">
                <a:solidFill>
                  <a:srgbClr val="007EA5"/>
                </a:solidFill>
                <a:latin typeface="Gill Sans MT" panose="020B0502020104020203" pitchFamily="34" charset="0"/>
                <a:ea typeface="Helvetica Neue"/>
                <a:cs typeface="Helvetica Neue"/>
                <a:sym typeface="Helvetica Neue"/>
              </a:rPr>
              <a:t>Limitations</a:t>
            </a:r>
            <a:endParaRPr lang="en-US" sz="2400" b="0" i="0" u="none" strike="noStrike" cap="none" dirty="0">
              <a:solidFill>
                <a:srgbClr val="007EA5"/>
              </a:solidFill>
              <a:latin typeface="Gill Sans MT" panose="020B0502020104020203" pitchFamily="34" charset="0"/>
              <a:ea typeface="Helvetica Neue"/>
              <a:cs typeface="Helvetica Neue"/>
              <a:sym typeface="Helvetica Neue"/>
            </a:endParaRPr>
          </a:p>
          <a:p>
            <a:pPr marL="457200" marR="0" lvl="0" indent="-384048" algn="l" rtl="0">
              <a:lnSpc>
                <a:spcPct val="114000"/>
              </a:lnSpc>
              <a:spcBef>
                <a:spcPts val="0"/>
              </a:spcBef>
              <a:spcAft>
                <a:spcPts val="400"/>
              </a:spcAft>
              <a:buClr>
                <a:srgbClr val="007EA5"/>
              </a:buClr>
              <a:buSzPct val="125000"/>
              <a:buFont typeface="Arial"/>
              <a:buChar char="•"/>
            </a:pPr>
            <a:r>
              <a:rPr lang="en-US" sz="2400" b="0" i="0" u="none" strike="noStrike" cap="none" dirty="0">
                <a:solidFill>
                  <a:srgbClr val="007EA5"/>
                </a:solidFill>
                <a:latin typeface="Gill Sans MT" panose="020B0502020104020203" pitchFamily="34" charset="0"/>
                <a:ea typeface="Helvetica Neue"/>
                <a:cs typeface="Helvetica Neue"/>
                <a:sym typeface="Helvetica Neue"/>
              </a:rPr>
              <a:t>Lack of specificity</a:t>
            </a:r>
          </a:p>
          <a:p>
            <a:pPr marL="457200" marR="0" lvl="0" indent="-384048" algn="l" rtl="0">
              <a:lnSpc>
                <a:spcPct val="114000"/>
              </a:lnSpc>
              <a:spcAft>
                <a:spcPts val="400"/>
              </a:spcAft>
              <a:buClr>
                <a:srgbClr val="007EA5"/>
              </a:buClr>
              <a:buSzPct val="125000"/>
              <a:buFont typeface="Arial"/>
              <a:buChar char="•"/>
            </a:pPr>
            <a:r>
              <a:rPr lang="en-US" sz="2400" b="0" i="0" u="none" strike="noStrike" cap="none" dirty="0">
                <a:solidFill>
                  <a:srgbClr val="007EA5"/>
                </a:solidFill>
                <a:latin typeface="Gill Sans MT" panose="020B0502020104020203" pitchFamily="34" charset="0"/>
                <a:ea typeface="Helvetica Neue"/>
                <a:cs typeface="Helvetica Neue"/>
                <a:sym typeface="Helvetica Neue"/>
              </a:rPr>
              <a:t>Information may not be relevant for all contexts</a:t>
            </a:r>
          </a:p>
          <a:p>
            <a:pPr marL="228600" marR="0" lvl="0" indent="-228600" algn="l" rtl="0">
              <a:lnSpc>
                <a:spcPct val="90000"/>
              </a:lnSpc>
              <a:spcBef>
                <a:spcPts val="1000"/>
              </a:spcBef>
              <a:spcAft>
                <a:spcPts val="0"/>
              </a:spcAft>
              <a:buClr>
                <a:srgbClr val="171616"/>
              </a:buClr>
              <a:buFont typeface="Arial"/>
              <a:buNone/>
            </a:pPr>
            <a:endParaRPr sz="2400" b="0" i="0" u="none" strike="noStrike" cap="none" dirty="0">
              <a:solidFill>
                <a:srgbClr val="171616"/>
              </a:solidFill>
              <a:latin typeface="Gill Sans MT" panose="020B0502020104020203" pitchFamily="34" charset="0"/>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5186</TotalTime>
  <Words>3529</Words>
  <Application>Microsoft Office PowerPoint</Application>
  <PresentationFormat>On-screen Show (4:3)</PresentationFormat>
  <Paragraphs>303</Paragraphs>
  <Slides>30</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Courier New</vt:lpstr>
      <vt:lpstr>Gill Sans</vt:lpstr>
      <vt:lpstr>Gill Sans MT</vt:lpstr>
      <vt:lpstr>Helvetica Neue</vt:lpstr>
      <vt:lpstr>Wingdings</vt:lpstr>
      <vt:lpstr>Office Theme</vt:lpstr>
      <vt:lpstr>PowerPoint Presentation</vt:lpstr>
      <vt:lpstr>Outline</vt:lpstr>
      <vt:lpstr>Why Conduct an Information Needs Assessment? </vt:lpstr>
      <vt:lpstr>Potential Needs Assessment Questions</vt:lpstr>
      <vt:lpstr>Methodologies</vt:lpstr>
      <vt:lpstr>Which methodologies to use? </vt:lpstr>
      <vt:lpstr>Environment Scan – What It Is</vt:lpstr>
      <vt:lpstr>Environment Scan – How to Conduct It</vt:lpstr>
      <vt:lpstr>Environment Scan – Strengths and Limits</vt:lpstr>
      <vt:lpstr>Survey – What It Is</vt:lpstr>
      <vt:lpstr>Survey – How to Conduct It</vt:lpstr>
      <vt:lpstr>Survey – Strengths and Limits</vt:lpstr>
      <vt:lpstr>Key Informant Interview (KII) – What It Is</vt:lpstr>
      <vt:lpstr>KII – How to Conduct It</vt:lpstr>
      <vt:lpstr>KII – Strengths and Limits</vt:lpstr>
      <vt:lpstr>Focus Group Discussion (FGD) – What It Is</vt:lpstr>
      <vt:lpstr>FGD – How to Conduct It</vt:lpstr>
      <vt:lpstr>FGD – Strengths and Limits</vt:lpstr>
      <vt:lpstr>Network Mapping (Net-Map) – What It Is</vt:lpstr>
      <vt:lpstr>Net-Map – How to Conduct It</vt:lpstr>
      <vt:lpstr>Net-Map – Strengths and Limits</vt:lpstr>
      <vt:lpstr>KM Index for Global Health – What It Is</vt:lpstr>
      <vt:lpstr>Components of the KM Index Tool</vt:lpstr>
      <vt:lpstr>KM Index – How to Administer It</vt:lpstr>
      <vt:lpstr>KM Index – Strengths and Limits</vt:lpstr>
      <vt:lpstr>Data Analysis</vt:lpstr>
      <vt:lpstr>Needs Assessment Data Analysis</vt:lpstr>
      <vt:lpstr>Synthesizing the Results</vt:lpstr>
      <vt:lpstr>Dissemination of Findings</vt:lpstr>
      <vt:lpstr>Disseminating Needs Assessment Findings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Beisser</dc:creator>
  <cp:lastModifiedBy>Sean Stewart</cp:lastModifiedBy>
  <cp:revision>42</cp:revision>
  <cp:lastPrinted>2017-04-10T19:34:28Z</cp:lastPrinted>
  <dcterms:created xsi:type="dcterms:W3CDTF">2017-04-07T16:58:38Z</dcterms:created>
  <dcterms:modified xsi:type="dcterms:W3CDTF">2021-07-12T21:42:37Z</dcterms:modified>
  <cp:contentStatus/>
</cp:coreProperties>
</file>