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0.3-->
<p:presentation xmlns:r="http://schemas.openxmlformats.org/officeDocument/2006/relationships" xmlns:a="http://schemas.openxmlformats.org/drawingml/2006/main" xmlns:p="http://schemas.openxmlformats.org/presentationml/2006/main" saveSubsetFonts="1" autoCompressPictures="0">
  <p:sldMasterIdLst>
    <p:sldMasterId id="2147483660" r:id="rId2"/>
  </p:sldMasterIdLst>
  <p:notesMasterIdLst>
    <p:notesMasterId r:id="rId3"/>
  </p:notesMasterIdLst>
  <p:sldIdLst>
    <p:sldId id="258" r:id="rId4"/>
    <p:sldId id="259" r:id="rId5"/>
    <p:sldId id="260" r:id="rId6"/>
    <p:sldId id="261" r:id="rId7"/>
    <p:sldId id="262" r:id="rId8"/>
    <p:sldId id="28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5" r:id="rId23"/>
    <p:sldId id="277" r:id="rId24"/>
    <p:sldId id="278" r:id="rId25"/>
    <p:sldId id="279" r:id="rId26"/>
    <p:sldId id="280" r:id="rId27"/>
    <p:sldId id="281" r:id="rId28"/>
  </p:sldIdLst>
  <p:sldSz cx="9144000" cy="6858000" type="screen4x3"/>
  <p:notesSz cx="6881813" cy="92964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Lst>
</p:presentation>
</file>

<file path=ppt/commentAuthors.xml><?xml version="1.0" encoding="utf-8"?>
<p:cmAuthorLst xmlns:p="http://schemas.openxmlformats.org/presentationml/2006/main">
  <p:cmAuthor id="1" name="Lisa Mwaikambo"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26"/>
    <p:restoredTop sz="73788" autoAdjust="0"/>
  </p:normalViewPr>
  <p:slideViewPr>
    <p:cSldViewPr snapToGrid="0" snapToObjects="1">
      <p:cViewPr>
        <p:scale>
          <a:sx n="80" d="100"/>
          <a:sy n="80" d="100"/>
        </p:scale>
        <p:origin x="572" y="-1060"/>
      </p:cViewPr>
      <p:guideLst>
        <p:guide orient="horz" pos="2160"/>
        <p:guide pos="2880"/>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tags" Target="tags/tag1.xml"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microsoft.com/office/2016/11/relationships/changesInfo" Target="changesInfos/changesInfo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Stewart" userId="07670420a1da6ec3" providerId="LiveId" clId="{4F5189CF-61DF-442F-98AF-2FDF79BD0F06}"/>
    <pc:docChg chg="modSld modMainMaster">
      <pc:chgData name="Sean Stewart" userId="07670420a1da6ec3" providerId="LiveId" clId="{4F5189CF-61DF-442F-98AF-2FDF79BD0F06}" dt="2021-07-09T21:41:45.262" v="6" actId="1076"/>
      <pc:docMkLst>
        <pc:docMk/>
      </pc:docMkLst>
      <pc:sldChg chg="modSp mod">
        <pc:chgData name="Sean Stewart" userId="07670420a1da6ec3" providerId="LiveId" clId="{4F5189CF-61DF-442F-98AF-2FDF79BD0F06}" dt="2021-07-09T21:22:45.903" v="3" actId="1076"/>
        <pc:sldMkLst>
          <pc:docMk/>
          <pc:sldMk cId="1306586216" sldId="261"/>
        </pc:sldMkLst>
        <pc:picChg chg="mod">
          <ac:chgData name="Sean Stewart" userId="07670420a1da6ec3" providerId="LiveId" clId="{4F5189CF-61DF-442F-98AF-2FDF79BD0F06}" dt="2021-07-09T21:22:45.903" v="3" actId="1076"/>
          <ac:picMkLst>
            <pc:docMk/>
            <pc:sldMk cId="1306586216" sldId="261"/>
            <ac:picMk id="493" creationId="{00000000-0000-0000-0000-000000000000}"/>
          </ac:picMkLst>
        </pc:picChg>
      </pc:sldChg>
      <pc:sldChg chg="modSp mod">
        <pc:chgData name="Sean Stewart" userId="07670420a1da6ec3" providerId="LiveId" clId="{4F5189CF-61DF-442F-98AF-2FDF79BD0F06}" dt="2021-07-09T21:41:45.262" v="6" actId="1076"/>
        <pc:sldMkLst>
          <pc:docMk/>
          <pc:sldMk cId="3315010335" sldId="267"/>
        </pc:sldMkLst>
        <pc:picChg chg="mod">
          <ac:chgData name="Sean Stewart" userId="07670420a1da6ec3" providerId="LiveId" clId="{4F5189CF-61DF-442F-98AF-2FDF79BD0F06}" dt="2021-07-09T21:41:45.262" v="6" actId="1076"/>
          <ac:picMkLst>
            <pc:docMk/>
            <pc:sldMk cId="3315010335" sldId="267"/>
            <ac:picMk id="37" creationId="{00000000-0000-0000-0000-000000000000}"/>
          </ac:picMkLst>
        </pc:picChg>
      </pc:sldChg>
      <pc:sldChg chg="modSp mod">
        <pc:chgData name="Sean Stewart" userId="07670420a1da6ec3" providerId="LiveId" clId="{4F5189CF-61DF-442F-98AF-2FDF79BD0F06}" dt="2021-07-09T21:24:10.778" v="5" actId="14100"/>
        <pc:sldMkLst>
          <pc:docMk/>
          <pc:sldMk cId="2522356664" sldId="280"/>
        </pc:sldMkLst>
        <pc:picChg chg="mod">
          <ac:chgData name="Sean Stewart" userId="07670420a1da6ec3" providerId="LiveId" clId="{4F5189CF-61DF-442F-98AF-2FDF79BD0F06}" dt="2021-07-09T21:24:10.778" v="5" actId="14100"/>
          <ac:picMkLst>
            <pc:docMk/>
            <pc:sldMk cId="2522356664" sldId="280"/>
            <ac:picMk id="4" creationId="{00000000-0000-0000-0000-000000000000}"/>
          </ac:picMkLst>
        </pc:picChg>
      </pc:sldChg>
      <pc:sldMasterChg chg="modSp mod">
        <pc:chgData name="Sean Stewart" userId="07670420a1da6ec3" providerId="LiveId" clId="{4F5189CF-61DF-442F-98AF-2FDF79BD0F06}" dt="2021-07-09T21:22:16.353" v="1" actId="1076"/>
        <pc:sldMasterMkLst>
          <pc:docMk/>
          <pc:sldMasterMk cId="106876316" sldId="2147483660"/>
        </pc:sldMasterMkLst>
        <pc:spChg chg="mod">
          <ac:chgData name="Sean Stewart" userId="07670420a1da6ec3" providerId="LiveId" clId="{4F5189CF-61DF-442F-98AF-2FDF79BD0F06}" dt="2021-07-09T21:22:16.353" v="1" actId="1076"/>
          <ac:spMkLst>
            <pc:docMk/>
            <pc:sldMasterMk cId="106876316" sldId="2147483660"/>
            <ac:spMk id="11" creationId="{00000000-0000-0000-0000-000000000000}"/>
          </ac:spMkLst>
        </pc:spChg>
      </pc:sldMasterChg>
    </pc:docChg>
  </pc:docChgLst>
</pc:chgInfo>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AD57CC93-B1AA-465D-ADED-1FC59B79E6BC}" type="datetimeFigureOut">
              <a:rPr lang="en-US" smtClean="0"/>
              <a:t>7/9/2021</a:t>
            </a:fld>
            <a:endParaRPr lang="en-US"/>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168A5B03-4EEB-4E4C-B50B-2AE4F22B6B6F}" type="slidenum">
              <a:rPr lang="en-US" smtClean="0"/>
              <a:t>‹#›</a:t>
            </a:fld>
            <a:endParaRPr lang="en-US"/>
          </a:p>
        </p:txBody>
      </p:sp>
    </p:spTree>
    <p:extLst>
      <p:ext uri="{BB962C8B-B14F-4D97-AF65-F5344CB8AC3E}">
        <p14:creationId xmlns:p14="http://schemas.microsoft.com/office/powerpoint/2010/main" val="3297328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 Id="rId3" Type="http://schemas.openxmlformats.org/officeDocument/2006/relationships/hyperlink" Target="http://dhsprogram.com/What-We-Do/Survey-Types/DHS.cfm" TargetMode="Externa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 Id="rId3" Type="http://schemas.openxmlformats.org/officeDocument/2006/relationships/hyperlink" Target="http://www.hifa2015.org/" TargetMode="Externa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 Id="rId3" Type="http://schemas.openxmlformats.org/officeDocument/2006/relationships/hyperlink" Target="http://www.who.int/bulletin/volumes/87/3/08-052597.pdf" TargetMode="Externa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Avant d'entrer dans les détails de la feuille de route de la gestion des connaissances (GC) en cinq étapes, qui explique comment utiliser systématiquement la GC pour améliorer les programmes de santé mondiale, nous voulons d'abord donner une vue d'ensemble de ce qu'est la GC, notamment en quoi elle est un bon outil pour nous aider à faire efficacement notre travail en santé mondiale. Nous parlerons aussi un peu de la raison pour laquelle nous faisons de la GC, des principes qui sous-tendent la façon dont nous la faisons et de ce que nous faisons lorsque nous la faisons.  </a:t>
            </a:r>
          </a:p>
          <a:p>
            <a:endParaRPr lang="en-US">
              <a:latin typeface="Calibri"/>
            </a:endParaRPr>
          </a:p>
          <a:p>
            <a:endParaRPr lang="en-US" b="1"/>
          </a:p>
        </p:txBody>
      </p:sp>
      <p:sp>
        <p:nvSpPr>
          <p:cNvPr id="4" name="Slide Number Placeholder 3"/>
          <p:cNvSpPr>
            <a:spLocks noGrp="1"/>
          </p:cNvSpPr>
          <p:nvPr>
            <p:ph type="sldNum" sz="quarter" idx="10"/>
          </p:nvPr>
        </p:nvSpPr>
        <p:spPr/>
        <p:txBody>
          <a:bodyPr/>
          <a:lstStyle/>
          <a:p>
            <a:fld id="{2D7FFDDF-160A-417D-A64D-6CB8475E396F}" type="slidenum">
              <a:rPr lang="en-US" smtClean="0"/>
              <a:t>1</a:t>
            </a:fld>
            <a:endParaRPr lang="en-US"/>
          </a:p>
        </p:txBody>
      </p:sp>
    </p:spTree>
    <p:extLst>
      <p:ext uri="{BB962C8B-B14F-4D97-AF65-F5344CB8AC3E}">
        <p14:creationId xmlns:p14="http://schemas.microsoft.com/office/powerpoint/2010/main" val="318921555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32"/>
        <p:cNvGrpSpPr/>
        <p:nvPr/>
      </p:nvGrpSpPr>
      <p:grpSpPr>
        <a:xfrm>
          <a:off x="0" y="0"/>
          <a:ext cx="0" cy="0"/>
        </a:xfrm>
      </p:grpSpPr>
      <p:sp>
        <p:nvSpPr>
          <p:cNvPr id="33" name="Shape 33"/>
          <p:cNvSpPr txBox="1">
            <a:spLocks noGrp="1"/>
          </p:cNvSpPr>
          <p:nvPr>
            <p:ph type="body" idx="1"/>
          </p:nvPr>
        </p:nvSpPr>
        <p:spPr>
          <a:xfrm>
            <a:off x="688975" y="4473575"/>
            <a:ext cx="5505450" cy="3660775"/>
          </a:xfrm>
          <a:prstGeom prst="rect">
            <a:avLst/>
          </a:prstGeom>
        </p:spPr>
        <p:txBody>
          <a:bodyPr lIns="91425" tIns="91425" rIns="91425" bIns="91425" anchor="t" anchorCtr="0">
            <a:noAutofit/>
          </a:bodyPr>
          <a:lstStyle/>
          <a:p>
            <a:pPr rtl="0" eaLnBrk="1" hangingPunct="1">
              <a:spcBef>
                <a:spcPct val="0"/>
              </a:spcBef>
            </a:pPr>
            <a:r>
              <a:rPr lang="fr" sz="1200" b="0" i="0" u="none" strike="noStrike">
                <a:highlight>
                  <a:srgbClr val="000000">
                    <a:alpha val="0"/>
                  </a:srgbClr>
                </a:highlight>
                <a:latin typeface="Calibri"/>
              </a:rPr>
              <a:t>Pour commencer, parlons de cette pyramide/hiérarchie de données, d'informations et de connaissances, et des relations entre les trois.  </a:t>
            </a:r>
          </a:p>
          <a:p>
            <a:pPr eaLnBrk="1" hangingPunct="1">
              <a:spcBef>
                <a:spcPct val="0"/>
              </a:spcBef>
            </a:pPr>
            <a:endParaRPr lang="en-US">
              <a:latin typeface="Calibri" panose="020f0502020204030204"/>
            </a:endParaRPr>
          </a:p>
          <a:p>
            <a:pPr rtl="0" eaLnBrk="1" hangingPunct="1">
              <a:spcBef>
                <a:spcPct val="0"/>
              </a:spcBef>
            </a:pPr>
            <a:r>
              <a:rPr lang="fr" sz="1200" b="0" i="0" u="none" strike="noStrike">
                <a:highlight>
                  <a:srgbClr val="000000">
                    <a:alpha val="0"/>
                  </a:srgbClr>
                </a:highlight>
                <a:latin typeface="Calibri"/>
              </a:rPr>
              <a:t>Les données n'ont aucune utilité tant qu'elles ne sont pas présentées sous une forme exploitable. Dans leur forme réelle, les données ne sont qu'un ensemble de chiffres jusqu'à ce que nous commencions à les organiser, les résumer, les analyser et les synthétiser sous forme d'informations utilisables. À ce stade du continuum, nous donnons les chiffres bruts. Nous devons ensuite interpréter, organiser et présenter ces informations de manière significative, par exemple dans un rapport ou une présentation, pour que les gens puissent donner un sens à ces données.  </a:t>
            </a:r>
          </a:p>
          <a:p>
            <a:pPr eaLnBrk="1" hangingPunct="1">
              <a:spcBef>
                <a:spcPct val="0"/>
              </a:spcBef>
            </a:pPr>
            <a:endParaRPr lang="en-US">
              <a:latin typeface="Calibri" panose="020f0502020204030204"/>
            </a:endParaRPr>
          </a:p>
          <a:p>
            <a:pPr rtl="0" eaLnBrk="1" hangingPunct="1">
              <a:spcBef>
                <a:spcPct val="0"/>
              </a:spcBef>
            </a:pPr>
            <a:r>
              <a:rPr lang="fr" sz="1200" b="0" i="0" u="none" strike="noStrike">
                <a:highlight>
                  <a:srgbClr val="000000">
                    <a:alpha val="0"/>
                  </a:srgbClr>
                </a:highlight>
                <a:latin typeface="Calibri"/>
              </a:rPr>
              <a:t>Pour passer au niveau supérieur, nous ajoutons un autre élément - l'histoire de l'expérience, ou l'intuition. Tous les morceaux qui se passent dans nos têtes. Cette combinaison nous donne la connaissance et le pouvoir d'agir efficacement.  </a:t>
            </a:r>
          </a:p>
        </p:txBody>
      </p:sp>
      <p:sp>
        <p:nvSpPr>
          <p:cNvPr id="34" name="Shape 34"/>
          <p:cNvSpPr>
            <a:spLocks noGrp="1" noRot="1" noChangeAspect="1"/>
          </p:cNvSpPr>
          <p:nvPr>
            <p:ph type="sldImg" idx="2"/>
          </p:nvPr>
        </p:nvSpPr>
        <p:spPr>
          <a:xfrm>
            <a:off x="1350963" y="1162050"/>
            <a:ext cx="4179887" cy="3136900"/>
          </a:xfrm>
          <a:custGeom>
            <a:rect l="0" t="0" r="0" b="0"/>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938212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39"/>
        <p:cNvGrpSpPr/>
        <p:nvPr/>
      </p:nvGrpSpPr>
      <p:grpSpPr>
        <a:xfrm>
          <a:off x="0" y="0"/>
          <a:ext cx="0" cy="0"/>
        </a:xfrm>
      </p:grpSpPr>
      <p:sp>
        <p:nvSpPr>
          <p:cNvPr id="40" name="Shape 40"/>
          <p:cNvSpPr txBox="1">
            <a:spLocks noGrp="1"/>
          </p:cNvSpPr>
          <p:nvPr>
            <p:ph type="body" idx="1"/>
          </p:nvPr>
        </p:nvSpPr>
        <p:spPr>
          <a:xfrm>
            <a:off x="688975" y="4473575"/>
            <a:ext cx="5505450" cy="3660775"/>
          </a:xfrm>
          <a:prstGeom prst="rect">
            <a:avLst/>
          </a:prstGeom>
        </p:spPr>
        <p:txBody>
          <a:bodyPr lIns="91425" tIns="91425" rIns="91425" bIns="91425" anchor="t" anchorCtr="0">
            <a:noAutofit/>
          </a:bodyPr>
          <a:lstStyle/>
          <a:p>
            <a:pPr rtl="0"/>
            <a:r>
              <a:rPr lang="fr" sz="1200" b="0" i="0" u="none" strike="noStrike">
                <a:highlight>
                  <a:srgbClr val="000000">
                    <a:alpha val="0"/>
                  </a:srgbClr>
                </a:highlight>
                <a:latin typeface="Calibri"/>
              </a:rPr>
              <a:t>Les données sont brutes. Ils existent simplement et n'ont aucune signification au-delà de leur existence. </a:t>
            </a:r>
          </a:p>
          <a:p>
            <a:pPr rtl="0"/>
            <a:r>
              <a:rPr lang="fr" sz="1200" b="0" i="0" u="none" strike="noStrike">
                <a:highlight>
                  <a:srgbClr val="000000">
                    <a:alpha val="0"/>
                  </a:srgbClr>
                </a:highlight>
                <a:latin typeface="Calibri"/>
              </a:rPr>
              <a:t>Ils peuvent exister sous n'importe quelle forme, utilisable ou non. Les données sont souvent présentées sous forme de chiffres, de mots ou de symboles.</a:t>
            </a:r>
          </a:p>
          <a:p>
            <a:pPr marL="0" marR="0" lvl="0" indent="0" algn="l" defTabSz="914400" rtl="0" eaLnBrk="1" fontAlgn="auto" latinLnBrk="0" hangingPunct="1">
              <a:lnSpc>
                <a:spcPct val="100000"/>
              </a:lnSpc>
              <a:spcBef>
                <a:spcPct val="0"/>
              </a:spcBef>
              <a:spcAft>
                <a:spcPct val="0"/>
              </a:spcAft>
              <a:buClrTx/>
              <a:buSzTx/>
              <a:buFontTx/>
              <a:buNone/>
              <a:defRPr/>
            </a:pPr>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Ces données proviennent </a:t>
            </a:r>
            <a:r>
              <a:rPr lang="fr" sz="1200" b="0" i="0" u="none" strike="noStrike">
                <a:highlight>
                  <a:srgbClr val="000000">
                    <a:alpha val="0"/>
                  </a:srgbClr>
                </a:highlight>
                <a:latin typeface="Calibri"/>
                <a:hlinkClick r:id="rId3"/>
              </a:rPr>
              <a:t>programme d'enquête démographique et de santé (EDS)</a:t>
            </a:r>
            <a:r>
              <a:rPr lang="fr" sz="1200" b="0" i="0" u="none" strike="noStrike">
                <a:highlight>
                  <a:srgbClr val="000000">
                    <a:alpha val="0"/>
                  </a:srgbClr>
                </a:highlight>
                <a:latin typeface="Calibri"/>
              </a:rPr>
              <a:t>.</a:t>
            </a:r>
          </a:p>
          <a:p>
            <a:pPr lvl="0">
              <a:spcBef>
                <a:spcPct val="0"/>
              </a:spcBef>
              <a:buNone/>
            </a:pPr>
            <a:endParaRPr/>
          </a:p>
        </p:txBody>
      </p:sp>
      <p:sp>
        <p:nvSpPr>
          <p:cNvPr id="41" name="Shape 41"/>
          <p:cNvSpPr>
            <a:spLocks noGrp="1" noRot="1" noChangeAspect="1"/>
          </p:cNvSpPr>
          <p:nvPr>
            <p:ph type="sldImg" idx="2"/>
          </p:nvPr>
        </p:nvSpPr>
        <p:spPr>
          <a:xfrm>
            <a:off x="1350963" y="1162050"/>
            <a:ext cx="4179887" cy="3136900"/>
          </a:xfrm>
          <a:custGeom>
            <a:rect l="0" t="0" r="0" b="0"/>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038752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46"/>
        <p:cNvGrpSpPr/>
        <p:nvPr/>
      </p:nvGrpSpPr>
      <p:grpSpPr>
        <a:xfrm>
          <a:off x="0" y="0"/>
          <a:ext cx="0" cy="0"/>
        </a:xfrm>
      </p:grpSpPr>
      <p:sp>
        <p:nvSpPr>
          <p:cNvPr id="47" name="Shape 47"/>
          <p:cNvSpPr txBox="1">
            <a:spLocks noGrp="1"/>
          </p:cNvSpPr>
          <p:nvPr>
            <p:ph type="body" idx="1"/>
          </p:nvPr>
        </p:nvSpPr>
        <p:spPr>
          <a:xfrm>
            <a:off x="688975" y="4473575"/>
            <a:ext cx="5505450" cy="3660775"/>
          </a:xfrm>
          <a:prstGeom prst="rect">
            <a:avLst/>
          </a:prstGeom>
        </p:spPr>
        <p:txBody>
          <a:bodyPr lIns="91425" tIns="91425" rIns="91425" bIns="91425" anchor="t" anchorCtr="0">
            <a:noAutofit/>
          </a:bodyPr>
          <a:lstStyle/>
          <a:p>
            <a:pPr lvl="0" rtl="0">
              <a:spcBef>
                <a:spcPct val="0"/>
              </a:spcBef>
              <a:buNone/>
            </a:pPr>
            <a:r>
              <a:rPr lang="fr" sz="1200" b="0" i="0" u="none" strike="noStrike">
                <a:highlight>
                  <a:srgbClr val="000000">
                    <a:alpha val="0"/>
                  </a:srgbClr>
                </a:highlight>
                <a:latin typeface="Calibri"/>
              </a:rPr>
              <a:t>Utilisons le même tableau de données que nous avons vu sur la diapositive précédente. Comment transformer ces données en informations ? </a:t>
            </a:r>
          </a:p>
          <a:p>
            <a:pPr lvl="0">
              <a:spcBef>
                <a:spcPct val="0"/>
              </a:spcBef>
              <a:buNone/>
            </a:pPr>
            <a:endParaRPr lang="en-US" baseline="0"/>
          </a:p>
          <a:p>
            <a:pPr lvl="0" rtl="0">
              <a:spcBef>
                <a:spcPct val="0"/>
              </a:spcBef>
              <a:buNone/>
            </a:pPr>
            <a:r>
              <a:rPr lang="fr" sz="1200" b="0" i="0" u="none" strike="noStrike" baseline="0">
                <a:highlight>
                  <a:srgbClr val="000000">
                    <a:alpha val="0"/>
                  </a:srgbClr>
                </a:highlight>
                <a:latin typeface="Calibri"/>
              </a:rPr>
              <a:t>(Formateur : Demandez aux participants des exemples de la manière dont ils synthétiseraient les données en informations. Quelques réponses possibles :</a:t>
            </a:r>
          </a:p>
          <a:p>
            <a:pPr lvl="0" rtl="0">
              <a:spcBef>
                <a:spcPct val="0"/>
              </a:spcBef>
              <a:buNone/>
            </a:pPr>
            <a:r>
              <a:rPr lang="fr" sz="1200" b="0" i="0" u="none" strike="noStrike" baseline="0">
                <a:highlight>
                  <a:srgbClr val="000000">
                    <a:alpha val="0"/>
                  </a:srgbClr>
                </a:highlight>
                <a:latin typeface="Calibri"/>
              </a:rPr>
              <a:t>L'indice synthétique de fécondité (ISF) est plus élevé dans de nombreux pays d'Afrique subsaharienne que dans d'autres régions du monde. Par exemple, aux Philippines, l'ISF est de 3,3 enfants par femme, alors qu'au Malawi, au Mali et en Ouganda, l'ISF varie de 5,7 à 6,2 enfants par femme.</a:t>
            </a:r>
          </a:p>
          <a:p>
            <a:pPr lvl="0" rtl="0">
              <a:spcBef>
                <a:spcPct val="0"/>
              </a:spcBef>
              <a:buNone/>
            </a:pPr>
            <a:r>
              <a:rPr lang="fr" sz="1200" b="0" i="0" u="none" strike="noStrike" baseline="0">
                <a:highlight>
                  <a:srgbClr val="000000">
                    <a:alpha val="0"/>
                  </a:srgbClr>
                </a:highlight>
                <a:latin typeface="Calibri"/>
              </a:rPr>
              <a:t>Le Mali a l'un des taux de prévalence de la contraception moderne (TPCm) les plus bas, avec seulement 9,9 % des femmes mariées. En comparaison, le TPCm varie de 26 % à 42 % en Ouganda, aux Philippines et au Malawi).</a:t>
            </a:r>
          </a:p>
          <a:p>
            <a:pPr lvl="0">
              <a:spcBef>
                <a:spcPct val="0"/>
              </a:spcBef>
              <a:buNone/>
            </a:pPr>
            <a:endParaRPr lang="en-US" baseline="0"/>
          </a:p>
        </p:txBody>
      </p:sp>
      <p:sp>
        <p:nvSpPr>
          <p:cNvPr id="48" name="Shape 48"/>
          <p:cNvSpPr>
            <a:spLocks noGrp="1" noRot="1" noChangeAspect="1"/>
          </p:cNvSpPr>
          <p:nvPr>
            <p:ph type="sldImg" idx="2"/>
          </p:nvPr>
        </p:nvSpPr>
        <p:spPr>
          <a:xfrm>
            <a:off x="1350963" y="1162050"/>
            <a:ext cx="4179887" cy="3136900"/>
          </a:xfrm>
          <a:custGeom>
            <a:rect l="0" t="0" r="0" b="0"/>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028302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fr" sz="1200" b="0" i="0" u="none" strike="noStrike">
                <a:solidFill>
                  <a:srgbClr val="181717"/>
                </a:solidFill>
                <a:highlight>
                  <a:srgbClr val="000000">
                    <a:alpha val="0"/>
                  </a:srgbClr>
                </a:highlight>
                <a:latin typeface="Helvetica Neue"/>
                <a:ea typeface="Helvetica Neue"/>
                <a:cs typeface="Helvetica Neue"/>
                <a:sym typeface="Helvetica Neue"/>
              </a:rPr>
              <a:t>Les </a:t>
            </a:r>
            <a:r>
              <a:rPr lang="fr" sz="1200" b="1" i="0" u="none" strike="noStrike">
                <a:solidFill>
                  <a:srgbClr val="181717"/>
                </a:solidFill>
                <a:highlight>
                  <a:srgbClr val="000000">
                    <a:alpha val="0"/>
                  </a:srgbClr>
                </a:highlight>
                <a:latin typeface="Helvetica Neue"/>
                <a:ea typeface="Helvetica Neue"/>
                <a:cs typeface="Helvetica Neue"/>
                <a:sym typeface="Helvetica Neue"/>
              </a:rPr>
              <a:t>connaissances</a:t>
            </a:r>
            <a:r>
              <a:rPr lang="fr" sz="1200" b="0" i="0" u="none" strike="noStrike">
                <a:solidFill>
                  <a:srgbClr val="181717"/>
                </a:solidFill>
                <a:highlight>
                  <a:srgbClr val="000000">
                    <a:alpha val="0"/>
                  </a:srgbClr>
                </a:highlight>
                <a:latin typeface="Helvetica Neue"/>
                <a:ea typeface="Helvetica Neue"/>
                <a:cs typeface="Helvetica Neue"/>
                <a:sym typeface="Helvetica Neue"/>
              </a:rPr>
              <a:t> sont en fin de compte dérivée de données et d'informations, et s'appuient sur l'expérience. Par exemple, un prestataire peut savoir comment établir un lien avec ses patients/clients grâce à son expérience, comment fournir certains services de santé de la manière la plus efficace possible, etc.</a:t>
            </a:r>
            <a:endParaRPr lang="en-US" sz="1200" b="0" i="0" u="none">
              <a:solidFill>
                <a:srgbClr val="181717"/>
              </a:solidFill>
              <a:latin typeface="Helvetica Neue"/>
              <a:ea typeface="Helvetica Neue"/>
              <a:cs typeface="Helvetica Neue"/>
              <a:sym typeface="Helvetica Neue"/>
            </a:endParaRPr>
          </a:p>
        </p:txBody>
      </p:sp>
      <p:sp>
        <p:nvSpPr>
          <p:cNvPr id="4" name="Slide Number Placeholder 3"/>
          <p:cNvSpPr>
            <a:spLocks noGrp="1"/>
          </p:cNvSpPr>
          <p:nvPr>
            <p:ph type="sldNum" sz="quarter" idx="10"/>
          </p:nvPr>
        </p:nvSpPr>
        <p:spPr/>
        <p:txBody>
          <a:bodyPr/>
          <a:lstStyle/>
          <a:p>
            <a:fld id="{334494DF-A545-8B4C-9D2B-21E849FC37AA}" type="slidenum">
              <a:rPr lang="en-US" smtClean="0"/>
              <a:t>14</a:t>
            </a:fld>
            <a:endParaRPr lang="en-US"/>
          </a:p>
        </p:txBody>
      </p:sp>
    </p:spTree>
    <p:extLst>
      <p:ext uri="{BB962C8B-B14F-4D97-AF65-F5344CB8AC3E}">
        <p14:creationId xmlns:p14="http://schemas.microsoft.com/office/powerpoint/2010/main" val="405255836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247"/>
        <p:cNvGrpSpPr/>
        <p:nvPr/>
      </p:nvGrpSpPr>
      <p:grpSpPr>
        <a:xfrm>
          <a:off x="0" y="0"/>
          <a:ext cx="0" cy="0"/>
        </a:xfrm>
      </p:grpSpPr>
      <p:sp>
        <p:nvSpPr>
          <p:cNvPr id="248" name="Shape 248"/>
          <p:cNvSpPr txBox="1">
            <a:spLocks noGrp="1"/>
          </p:cNvSpPr>
          <p:nvPr>
            <p:ph type="body" idx="1"/>
          </p:nvPr>
        </p:nvSpPr>
        <p:spPr>
          <a:xfrm>
            <a:off x="688182" y="4415790"/>
            <a:ext cx="5505449" cy="4183380"/>
          </a:xfrm>
          <a:prstGeom prst="rect">
            <a:avLst/>
          </a:prstGeom>
        </p:spPr>
        <p:txBody>
          <a:bodyPr lIns="92431" tIns="92431" rIns="92431" bIns="92431" anchor="t" anchorCtr="0">
            <a:noAutofit/>
          </a:bodyPr>
          <a:lstStyle/>
          <a:p>
            <a:pPr rtl="0"/>
            <a:r>
              <a:rPr lang="fr" sz="1200" b="0" i="0" u="none" strike="noStrike">
                <a:solidFill>
                  <a:srgbClr val="000000"/>
                </a:solidFill>
                <a:highlight>
                  <a:srgbClr val="000000">
                    <a:alpha val="0"/>
                  </a:srgbClr>
                </a:highlight>
                <a:latin typeface="Calibri"/>
                <a:ea typeface="Calibri"/>
                <a:cs typeface="Calibri"/>
                <a:sym typeface="Calibri"/>
              </a:rPr>
              <a:t>Les connaissances peuvent prendre deux formes : tacite et explicite. </a:t>
            </a:r>
          </a:p>
          <a:p>
            <a:endParaRPr lang="en-US">
              <a:solidFill>
                <a:schemeClr val="dk1"/>
              </a:solidFill>
              <a:latin typeface="Calibri"/>
              <a:ea typeface="Calibri"/>
              <a:cs typeface="Calibri"/>
              <a:sym typeface="Calibri"/>
            </a:endParaRPr>
          </a:p>
          <a:p>
            <a:pPr rtl="0"/>
            <a:r>
              <a:rPr lang="fr" sz="1200" b="0" i="0" u="none" strike="noStrike">
                <a:solidFill>
                  <a:srgbClr val="000000"/>
                </a:solidFill>
                <a:highlight>
                  <a:srgbClr val="000000">
                    <a:alpha val="0"/>
                  </a:srgbClr>
                </a:highlight>
                <a:latin typeface="Calibri"/>
                <a:ea typeface="Calibri"/>
                <a:cs typeface="Calibri"/>
                <a:sym typeface="Calibri"/>
              </a:rPr>
              <a:t>Les connaissances</a:t>
            </a:r>
            <a:r>
              <a:rPr lang="fr" sz="1200" b="1" i="0" u="none" strike="noStrike">
                <a:solidFill>
                  <a:srgbClr val="000000"/>
                </a:solidFill>
                <a:highlight>
                  <a:srgbClr val="000000">
                    <a:alpha val="0"/>
                  </a:srgbClr>
                </a:highlight>
                <a:latin typeface="Calibri"/>
                <a:ea typeface="Calibri"/>
                <a:cs typeface="Calibri"/>
                <a:sym typeface="Calibri"/>
              </a:rPr>
              <a:t>tacites</a:t>
            </a:r>
            <a:r>
              <a:rPr lang="fr" sz="1200" b="0" i="0" u="none" strike="noStrike">
                <a:solidFill>
                  <a:srgbClr val="000000"/>
                </a:solidFill>
                <a:highlight>
                  <a:srgbClr val="000000">
                    <a:alpha val="0"/>
                  </a:srgbClr>
                </a:highlight>
                <a:latin typeface="Calibri"/>
                <a:ea typeface="Calibri"/>
                <a:cs typeface="Calibri"/>
                <a:sym typeface="Calibri"/>
              </a:rPr>
              <a:t> sont des informations qui se trouvent dans la tête des gens, comme leurs expériences et leur savoir-faire. En revanche, les connaissances </a:t>
            </a:r>
            <a:r>
              <a:rPr lang="fr" sz="1200" b="1" i="0" u="none" strike="noStrike">
                <a:solidFill>
                  <a:srgbClr val="000000"/>
                </a:solidFill>
                <a:highlight>
                  <a:srgbClr val="000000">
                    <a:alpha val="0"/>
                  </a:srgbClr>
                </a:highlight>
                <a:latin typeface="Calibri"/>
                <a:ea typeface="Calibri"/>
                <a:cs typeface="Calibri"/>
                <a:sym typeface="Calibri"/>
              </a:rPr>
              <a:t>explicites </a:t>
            </a:r>
            <a:r>
              <a:rPr lang="fr" sz="1200" b="0" i="0" u="none" strike="noStrike">
                <a:solidFill>
                  <a:srgbClr val="000000"/>
                </a:solidFill>
                <a:highlight>
                  <a:srgbClr val="000000">
                    <a:alpha val="0"/>
                  </a:srgbClr>
                </a:highlight>
                <a:latin typeface="Calibri"/>
                <a:ea typeface="Calibri"/>
                <a:cs typeface="Calibri"/>
                <a:sym typeface="Calibri"/>
              </a:rPr>
              <a:t>se présentent sous un format qui peut être stocké et partagé avec d'autres, par exemple dans des bases de données ou des publications. </a:t>
            </a:r>
          </a:p>
          <a:p>
            <a:endParaRPr lang="en-US">
              <a:solidFill>
                <a:schemeClr val="dk1"/>
              </a:solidFill>
              <a:latin typeface="Calibri" panose="020f0502020204030204"/>
              <a:ea typeface="Calibri"/>
              <a:cs typeface="Calibri"/>
              <a:sym typeface="Calibri" panose="020f0502020204030204"/>
            </a:endParaRPr>
          </a:p>
          <a:p>
            <a:pPr rtl="0"/>
            <a:r>
              <a:rPr lang="fr" sz="1200" b="0" i="0" u="none" strike="noStrike">
                <a:solidFill>
                  <a:srgbClr val="000000"/>
                </a:solidFill>
                <a:highlight>
                  <a:srgbClr val="000000">
                    <a:alpha val="0"/>
                  </a:srgbClr>
                </a:highlight>
                <a:latin typeface="Calibri"/>
                <a:ea typeface="Calibri"/>
                <a:cs typeface="Calibri"/>
                <a:sym typeface="Calibri"/>
              </a:rPr>
              <a:t>Bien que les connaissances explicites soient plus facilement visibles et donc plus faciles à partager, la plupart des connaissances sont tacites. Le « modèle de l'iceberg » présenté à l'écran est couramment utilisé dans le domaine de la GC pour illustrer ce concept. </a:t>
            </a:r>
          </a:p>
          <a:p>
            <a:endParaRPr lang="en-US">
              <a:solidFill>
                <a:schemeClr val="dk1"/>
              </a:solidFill>
              <a:latin typeface="Calibri" panose="020f0502020204030204"/>
              <a:ea typeface="Calibri"/>
              <a:cs typeface="Calibri"/>
              <a:sym typeface="Calibri" panose="020f0502020204030204"/>
            </a:endParaRPr>
          </a:p>
          <a:p>
            <a:pPr rtl="0"/>
            <a:r>
              <a:rPr lang="fr" sz="1200" b="0" i="0" u="none" strike="noStrike">
                <a:solidFill>
                  <a:srgbClr val="000000"/>
                </a:solidFill>
                <a:highlight>
                  <a:srgbClr val="000000">
                    <a:alpha val="0"/>
                  </a:srgbClr>
                </a:highlight>
                <a:latin typeface="Calibri"/>
                <a:ea typeface="Calibri"/>
                <a:cs typeface="Calibri"/>
                <a:sym typeface="Calibri"/>
              </a:rPr>
              <a:t>L'un des principaux défis consiste à traduire les connaissances tacites en connaissances explicites afin de pouvoir les saisir et les partager largement. La GC peut aider à capturer, organiser et partager les connaissances explicites et tacites.</a:t>
            </a:r>
          </a:p>
          <a:p>
            <a:endParaRPr/>
          </a:p>
        </p:txBody>
      </p:sp>
      <p:sp>
        <p:nvSpPr>
          <p:cNvPr id="249" name="Shape 249"/>
          <p:cNvSpPr>
            <a:spLocks noGrp="1" noRot="1" noChangeAspect="1"/>
          </p:cNvSpPr>
          <p:nvPr>
            <p:ph type="sldImg" idx="2"/>
          </p:nvPr>
        </p:nvSpPr>
        <p:spPr>
          <a:xfrm>
            <a:off x="1117600" y="696913"/>
            <a:ext cx="4648200" cy="3486150"/>
          </a:xfrm>
          <a:custGeom>
            <a:rect l="0" t="0" r="0" b="0"/>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526754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Connaissances individuelles et connaissances collectives</a:t>
            </a:r>
          </a:p>
          <a:p>
            <a:endParaRPr lang="en-US"/>
          </a:p>
          <a:p>
            <a:pPr rtl="0"/>
            <a:r>
              <a:rPr lang="fr" sz="1200" b="0" i="0" u="none" strike="noStrike">
                <a:solidFill>
                  <a:srgbClr val="000000"/>
                </a:solidFill>
                <a:highlight>
                  <a:srgbClr val="000000">
                    <a:alpha val="0"/>
                  </a:srgbClr>
                </a:highlight>
                <a:latin typeface="Calibri"/>
              </a:rPr>
              <a:t>Les connaissances individuelles peuvent conduire les gens à devenir des « experts » et à donner du pouvoir aux gens « les connaissances sont le pouvoir ». Mais si les connaissances restent au niveau individuel et ne sont pas partagées, cela peut entraîner des problèmes de « contrôle » et n'aide pas les gens à acquérir les connaissances « tacites » que certaines personnes ont acquises au fil des années d'expérience.</a:t>
            </a:r>
          </a:p>
          <a:p>
            <a:pPr rtl="0"/>
            <a:r>
              <a:rPr lang="fr" sz="1200" b="0" i="0" u="none" strike="noStrike">
                <a:highlight>
                  <a:srgbClr val="000000">
                    <a:alpha val="0"/>
                  </a:srgbClr>
                </a:highlight>
                <a:latin typeface="Calibri"/>
              </a:rPr>
              <a:t>Les connaissances collectives se produissent lorsque les individus partagent et synthétisent des informations et des connaissances et acceptent les expériences des autres. Les connaissances collectives peuvent profiter à l'ensemble de l'organisation et au domaine de la santé en général.</a:t>
            </a:r>
          </a:p>
        </p:txBody>
      </p:sp>
      <p:sp>
        <p:nvSpPr>
          <p:cNvPr id="4" name="Slide Number Placeholder 3"/>
          <p:cNvSpPr>
            <a:spLocks noGrp="1"/>
          </p:cNvSpPr>
          <p:nvPr>
            <p:ph type="sldNum" sz="quarter" idx="10"/>
          </p:nvPr>
        </p:nvSpPr>
        <p:spPr/>
        <p:txBody>
          <a:bodyPr/>
          <a:lstStyle/>
          <a:p>
            <a:fld id="{334494DF-A545-8B4C-9D2B-21E849FC37AA}" type="slidenum">
              <a:rPr lang="en-US" smtClean="0"/>
              <a:t>16</a:t>
            </a:fld>
            <a:endParaRPr lang="en-US"/>
          </a:p>
        </p:txBody>
      </p:sp>
    </p:spTree>
    <p:extLst>
      <p:ext uri="{BB962C8B-B14F-4D97-AF65-F5344CB8AC3E}">
        <p14:creationId xmlns:p14="http://schemas.microsoft.com/office/powerpoint/2010/main" val="2334017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ct val="0"/>
              </a:spcBef>
              <a:buSzPct val="25000"/>
              <a:buNone/>
            </a:pPr>
            <a:r>
              <a:rPr lang="fr" sz="1200" b="0" i="0" u="none" strike="noStrike" cap="none">
                <a:solidFill>
                  <a:srgbClr val="000000"/>
                </a:solidFill>
                <a:highlight>
                  <a:srgbClr val="000000">
                    <a:alpha val="0"/>
                  </a:srgbClr>
                </a:highlight>
                <a:latin typeface="Calibri"/>
                <a:ea typeface="Calibri"/>
                <a:cs typeface="Calibri"/>
                <a:sym typeface="Calibri"/>
              </a:rPr>
              <a:t>En définitive, la GC n'a pas la même signification pour tout le monde. Les objectifs et buts stratégiques d'une organisation peuvent déterminer ce que la GC signifie pour cette organisation et peuvent guider la définition de cette dernière. </a:t>
            </a:r>
          </a:p>
          <a:p>
            <a:pPr marL="0" marR="0" lvl="0" indent="0" algn="l" rtl="0">
              <a:spcBef>
                <a:spcPct val="0"/>
              </a:spcBef>
              <a:buSzPct val="25000"/>
              <a:buNone/>
            </a:pPr>
            <a:endParaRPr lang="en-US" sz="1200" b="0" i="0" u="none" strike="noStrike" cap="none">
              <a:solidFill>
                <a:schemeClr val="dk1"/>
              </a:solidFill>
              <a:latin typeface="+mn-lt"/>
              <a:ea typeface="Calibri"/>
              <a:cs typeface="Calibri"/>
              <a:sym typeface="Calibri"/>
            </a:endParaRPr>
          </a:p>
          <a:p>
            <a:pPr marL="0" marR="0" lvl="0" indent="0" algn="l" rtl="0">
              <a:spcBef>
                <a:spcPct val="0"/>
              </a:spcBef>
              <a:buSzPct val="25000"/>
              <a:buNone/>
            </a:pPr>
            <a:r>
              <a:rPr lang="fr" sz="1200" b="0" i="0" u="none" strike="noStrike" cap="none">
                <a:solidFill>
                  <a:srgbClr val="000000"/>
                </a:solidFill>
                <a:highlight>
                  <a:srgbClr val="000000">
                    <a:alpha val="0"/>
                  </a:srgbClr>
                </a:highlight>
                <a:latin typeface="Calibri"/>
                <a:ea typeface="Calibri"/>
                <a:cs typeface="Calibri"/>
                <a:sym typeface="Calibri"/>
              </a:rPr>
              <a:t>Les définitions de la GC abondent. Un thème récurrent cependant est que la GC est un processus et un ensemble d'outils et de ressources qui soutiennent les objectifs commerciaux d'une organisation. Il est donc également important d'examiner les motifs de l'introduction d'une initiative concertée de GC dans son organisation. Les objectifs commerciaux doivent être utilisés pour déterminer ce que la GC signifie pour cette organisation. Ensuite, la GC peut être définie dans le langage unique de cette organisation. </a:t>
            </a:r>
          </a:p>
          <a:p>
            <a:pPr marL="0" marR="0" lvl="0" indent="0" algn="l" rtl="0">
              <a:spcBef>
                <a:spcPct val="0"/>
              </a:spcBef>
              <a:buSzPct val="25000"/>
              <a:buNone/>
            </a:pPr>
            <a:r>
              <a:rPr lang="fr" sz="1200" b="0" i="0" u="none" strike="noStrike" cap="none">
                <a:solidFill>
                  <a:srgbClr val="000000"/>
                </a:solidFill>
                <a:highlight>
                  <a:srgbClr val="000000">
                    <a:alpha val="0"/>
                  </a:srgbClr>
                </a:highlight>
                <a:latin typeface="Calibri"/>
                <a:ea typeface="Calibri"/>
                <a:cs typeface="Calibri"/>
                <a:sym typeface="Calibri"/>
              </a:rPr>
              <a:t>La stratégie de GC d'une organisation doit GC ». </a:t>
            </a:r>
          </a:p>
          <a:p>
            <a:pPr marL="0" marR="0" lvl="0" indent="0" algn="l" rtl="0">
              <a:spcBef>
                <a:spcPct val="0"/>
              </a:spcBef>
              <a:buSzPct val="25000"/>
              <a:buNone/>
            </a:pPr>
            <a:endParaRPr lang="en-US" sz="1200" b="0" i="0" u="none" strike="noStrike" cap="none">
              <a:solidFill>
                <a:schemeClr val="dk1"/>
              </a:solidFill>
              <a:latin typeface="+mn-lt"/>
              <a:ea typeface="Calibri"/>
              <a:cs typeface="Calibri"/>
              <a:sym typeface="Calibri" panose="020f0502020204030204"/>
            </a:endParaRPr>
          </a:p>
          <a:p>
            <a:pPr marL="0" marR="0" lvl="0" indent="0" algn="l" rtl="0">
              <a:spcBef>
                <a:spcPct val="0"/>
              </a:spcBef>
              <a:buSzPct val="25000"/>
              <a:buNone/>
            </a:pPr>
            <a:r>
              <a:rPr lang="fr" sz="1200" b="0" i="0" u="none" strike="noStrike" cap="none">
                <a:solidFill>
                  <a:srgbClr val="000000"/>
                </a:solidFill>
                <a:highlight>
                  <a:srgbClr val="000000">
                    <a:alpha val="0"/>
                  </a:srgbClr>
                </a:highlight>
                <a:latin typeface="Calibri"/>
                <a:ea typeface="Calibri"/>
                <a:cs typeface="Calibri"/>
                <a:sym typeface="Calibri"/>
              </a:rPr>
              <a:t>Notez que vous remarquerez probablement que les gens se réfèrent aux processus et activités de GC avec des noms différents. Par exemple, on parle parfois de la GC elle-même comme d'un « programme d'apprentissage ». Les deux signifient des choses similaires, peut-être avec des nuances particulières. En creusant un peu plus, on peut parler d'outils et de techniques de GC, d'approches de GC ou de produits de GC. Toutes font probablement référence à des choses similaires. Il est important de souligner que la GC n'est pas seule sur cette question. Essayez, par exemple, de définir le terme « communication » et les processus et activités qui lui sont associés. Vous trouverez probablement des problèmes similaires dans ce domaine.</a:t>
            </a:r>
          </a:p>
          <a:p>
            <a:pPr marL="0" marR="0" lvl="0" indent="0" algn="l" rtl="0">
              <a:spcBef>
                <a:spcPct val="0"/>
              </a:spcBef>
              <a:buSzPct val="25000"/>
              <a:buNone/>
            </a:pPr>
            <a:endParaRPr lang="en-US" sz="1200" b="0" i="0" u="none" strike="noStrike" cap="none" baseline="0">
              <a:solidFill>
                <a:schemeClr val="dk1"/>
              </a:solidFill>
              <a:latin typeface="+mn-lt"/>
              <a:ea typeface="Calibri"/>
              <a:cs typeface="Calibri"/>
              <a:sym typeface="Calibri"/>
            </a:endParaRPr>
          </a:p>
          <a:p>
            <a:pPr marL="0" marR="0" lvl="0" indent="0" algn="l" rtl="0">
              <a:spcBef>
                <a:spcPct val="0"/>
              </a:spcBef>
              <a:buSzPct val="25000"/>
              <a:buNone/>
            </a:pPr>
            <a:endParaRPr lang="en-US" sz="1200" b="0" i="0" u="none" strike="noStrike" cap="none">
              <a:solidFill>
                <a:schemeClr val="dk1"/>
              </a:solidFill>
              <a:latin typeface="+mn-lt"/>
              <a:ea typeface="Calibri"/>
              <a:cs typeface="Calibri"/>
              <a:sym typeface="Calibri" panose="020f0502020204030204"/>
            </a:endParaRPr>
          </a:p>
          <a:p>
            <a:pPr marL="0" marR="0" lvl="0" indent="0" algn="l" rtl="0">
              <a:spcBef>
                <a:spcPct val="0"/>
              </a:spcBef>
              <a:buSzPct val="25000"/>
              <a:buNone/>
            </a:pPr>
            <a:endParaRPr lang="en-US" sz="1200" b="0" i="0" u="none" strike="noStrike" cap="none">
              <a:solidFill>
                <a:schemeClr val="dk1"/>
              </a:solidFill>
              <a:latin typeface="+mn-lt"/>
              <a:ea typeface="Calibri"/>
              <a:cs typeface="Calibri"/>
              <a:sym typeface="Calibri" panose="020f0502020204030204"/>
            </a:endParaRPr>
          </a:p>
          <a:p>
            <a:pPr marL="0" marR="0" lvl="0" indent="0" algn="l" rtl="0">
              <a:spcBef>
                <a:spcPct val="0"/>
              </a:spcBef>
              <a:buSzPct val="25000"/>
              <a:buNone/>
            </a:pPr>
            <a:endParaRPr lang="en-US" sz="1200" b="0" i="0" u="none" strike="noStrike" cap="none">
              <a:solidFill>
                <a:schemeClr val="dk1"/>
              </a:solidFill>
              <a:latin typeface="+mn-lt"/>
              <a:ea typeface="Calibri"/>
              <a:cs typeface="Calibri"/>
              <a:sym typeface="Calibri" panose="020f0502020204030204"/>
            </a:endParaRPr>
          </a:p>
          <a:p>
            <a:endParaRPr lang="en-US"/>
          </a:p>
        </p:txBody>
      </p:sp>
      <p:sp>
        <p:nvSpPr>
          <p:cNvPr id="4" name="Slide Number Placeholder 3"/>
          <p:cNvSpPr>
            <a:spLocks noGrp="1"/>
          </p:cNvSpPr>
          <p:nvPr>
            <p:ph type="sldNum" sz="quarter" idx="10"/>
          </p:nvPr>
        </p:nvSpPr>
        <p:spPr/>
        <p:txBody>
          <a:bodyPr/>
          <a:lstStyle/>
          <a:p>
            <a:fld id="{334494DF-A545-8B4C-9D2B-21E849FC37AA}" type="slidenum">
              <a:rPr lang="en-US" smtClean="0"/>
              <a:t>17</a:t>
            </a:fld>
            <a:endParaRPr lang="en-US"/>
          </a:p>
        </p:txBody>
      </p:sp>
    </p:spTree>
    <p:extLst>
      <p:ext uri="{BB962C8B-B14F-4D97-AF65-F5344CB8AC3E}">
        <p14:creationId xmlns:p14="http://schemas.microsoft.com/office/powerpoint/2010/main" val="429076655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 sz="1200" b="0" i="0" u="none" strike="noStrike">
                <a:highlight>
                  <a:srgbClr val="000000">
                    <a:alpha val="0"/>
                  </a:srgbClr>
                </a:highlight>
                <a:latin typeface="Calibri"/>
              </a:rPr>
              <a:t>Le projet Knowledge for Health (K4Health) est le projet phare de gestion des connaissances du Bureau de la santé mondiale, Bureau de la population et de la santé reproductive de l'Agence des États-Unis pour le développement international (USAID). 224 / 5000Résultats de traductionK4Health est mis en œuvre par le Johns Hopkins Center for Communication Programs (CCP), FHI 360, IntraHealth International et Management Sciences for Health (MSH), en collaboration avec de nombreux partenaires du monde entier. </a:t>
            </a:r>
          </a:p>
          <a:p>
            <a:endParaRPr lang="en-US"/>
          </a:p>
          <a:p>
            <a:pPr rtl="0"/>
            <a:r>
              <a:rPr lang="fr" sz="1200" b="0" i="0" u="none" strike="noStrike">
                <a:highlight>
                  <a:srgbClr val="000000">
                    <a:alpha val="0"/>
                  </a:srgbClr>
                </a:highlight>
                <a:latin typeface="Calibri"/>
              </a:rPr>
              <a:t>https://www.k4health.org/about-k4health </a:t>
            </a:r>
          </a:p>
          <a:p>
            <a:endParaRPr lang="en-US"/>
          </a:p>
          <a:p>
            <a:pPr rtl="0"/>
            <a:r>
              <a:rPr lang="fr" sz="1200" b="0" i="0" u="none" strike="noStrike">
                <a:highlight>
                  <a:srgbClr val="000000">
                    <a:alpha val="0"/>
                  </a:srgbClr>
                </a:highlight>
                <a:latin typeface="Calibri"/>
              </a:rPr>
              <a:t>C'est ainsi que K4Health définit la GC. </a:t>
            </a:r>
            <a:endParaRPr lang="en-US"/>
          </a:p>
          <a:p>
            <a:endParaRPr lang="en-US"/>
          </a:p>
        </p:txBody>
      </p:sp>
      <p:sp>
        <p:nvSpPr>
          <p:cNvPr id="4" name="Slide Number Placeholder 3"/>
          <p:cNvSpPr>
            <a:spLocks noGrp="1"/>
          </p:cNvSpPr>
          <p:nvPr>
            <p:ph type="sldNum" sz="quarter" idx="10"/>
          </p:nvPr>
        </p:nvSpPr>
        <p:spPr/>
        <p:txBody>
          <a:bodyPr/>
          <a:lstStyle/>
          <a:p>
            <a:fld id="{334494DF-A545-8B4C-9D2B-21E849FC37AA}" type="slidenum">
              <a:rPr lang="en-US" smtClean="0"/>
              <a:t>18</a:t>
            </a:fld>
            <a:endParaRPr lang="en-US"/>
          </a:p>
        </p:txBody>
      </p:sp>
    </p:spTree>
    <p:extLst>
      <p:ext uri="{BB962C8B-B14F-4D97-AF65-F5344CB8AC3E}">
        <p14:creationId xmlns:p14="http://schemas.microsoft.com/office/powerpoint/2010/main" val="86870314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hangingPunct="1">
              <a:spcBef>
                <a:spcPct val="0"/>
              </a:spcBef>
            </a:pPr>
            <a:r>
              <a:rPr lang="fr" sz="1200" b="0" i="0" u="none" strike="noStrike">
                <a:highlight>
                  <a:srgbClr val="000000">
                    <a:alpha val="0"/>
                  </a:srgbClr>
                </a:highlight>
                <a:latin typeface="Calibri"/>
              </a:rPr>
              <a:t>Pour simplifier encore plus, K4Health a défini la GC de manière succincte comme suit. </a:t>
            </a:r>
            <a:endParaRPr lang="en-US">
              <a:latin typeface="Calibri" panose="020f0502020204030204"/>
            </a:endParaRPr>
          </a:p>
          <a:p>
            <a:pPr lvl="0">
              <a:spcBef>
                <a:spcPct val="0"/>
              </a:spcBef>
              <a:buNone/>
            </a:pPr>
            <a:endParaRPr lang="en-US" b="1" baseline="0"/>
          </a:p>
          <a:p>
            <a:pPr rtl="0"/>
            <a:r>
              <a:rPr lang="fr" sz="1200" b="1" i="0" u="none" strike="noStrike">
                <a:highlight>
                  <a:srgbClr val="000000">
                    <a:alpha val="0"/>
                  </a:srgbClr>
                </a:highlight>
                <a:latin typeface="Calibri"/>
              </a:rPr>
              <a:t>Note pour le formateur : lisez la diapositive et demandez des réflexions sur la définition ici.</a:t>
            </a:r>
          </a:p>
          <a:p>
            <a:endParaRPr lang="en-US" b="1" baseline="0"/>
          </a:p>
          <a:p>
            <a:pPr rtl="0"/>
            <a:r>
              <a:rPr lang="fr" sz="1200" b="1" i="0" u="none" strike="noStrike" baseline="0">
                <a:highlight>
                  <a:srgbClr val="000000">
                    <a:alpha val="0"/>
                  </a:srgbClr>
                </a:highlight>
                <a:latin typeface="Calibri"/>
              </a:rPr>
              <a:t>Si vos participants viennent de différentes organisations, demandez si certains travaillent dans des organisations qui ont déjà une définition de la GC. Si les participants travaillent sur un projet/organisation commun(e), le formateur peut utiliser un certain temps pour arriver à leur propre définition commune de la GC.</a:t>
            </a:r>
          </a:p>
          <a:p>
            <a:endParaRPr lang="en-US"/>
          </a:p>
        </p:txBody>
      </p:sp>
      <p:sp>
        <p:nvSpPr>
          <p:cNvPr id="4" name="Slide Number Placeholder 3"/>
          <p:cNvSpPr>
            <a:spLocks noGrp="1"/>
          </p:cNvSpPr>
          <p:nvPr>
            <p:ph type="sldNum" sz="quarter" idx="10"/>
          </p:nvPr>
        </p:nvSpPr>
        <p:spPr/>
        <p:txBody>
          <a:bodyPr/>
          <a:lstStyle/>
          <a:p>
            <a:fld id="{2D7FFDDF-160A-417D-A64D-6CB8475E396F}" type="slidenum">
              <a:rPr lang="en-US" smtClean="0"/>
              <a:t>19</a:t>
            </a:fld>
            <a:endParaRPr lang="en-US"/>
          </a:p>
        </p:txBody>
      </p:sp>
    </p:spTree>
    <p:extLst>
      <p:ext uri="{BB962C8B-B14F-4D97-AF65-F5344CB8AC3E}">
        <p14:creationId xmlns:p14="http://schemas.microsoft.com/office/powerpoint/2010/main" val="158214359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652"/>
        <p:cNvGrpSpPr/>
        <p:nvPr/>
      </p:nvGrpSpPr>
      <p:grpSpPr>
        <a:xfrm>
          <a:off x="0" y="0"/>
          <a:ext cx="0" cy="0"/>
        </a:xfrm>
      </p:grpSpPr>
      <p:sp>
        <p:nvSpPr>
          <p:cNvPr id="653" name="Shape 653"/>
          <p:cNvSpPr>
            <a:spLocks noGrp="1" noRot="1" noChangeAspect="1"/>
          </p:cNvSpPr>
          <p:nvPr>
            <p:ph type="sldImg" idx="2"/>
          </p:nvPr>
        </p:nvSpPr>
        <p:spPr>
          <a:xfrm>
            <a:off x="1117600" y="696913"/>
            <a:ext cx="4648200" cy="3486150"/>
          </a:xfrm>
          <a:custGeom>
            <a:rect l="0" t="0" r="0" b="0"/>
            <a:pathLst>
              <a:path w="119999" h="119999" extrusionOk="0">
                <a:moveTo>
                  <a:pt x="0" y="0"/>
                </a:moveTo>
                <a:lnTo>
                  <a:pt x="120000" y="0"/>
                </a:lnTo>
                <a:lnTo>
                  <a:pt x="120000" y="120000"/>
                </a:lnTo>
                <a:lnTo>
                  <a:pt x="0" y="120000"/>
                </a:lnTo>
                <a:close/>
              </a:path>
            </a:pathLst>
          </a:custGeom>
        </p:spPr>
      </p:sp>
      <p:sp>
        <p:nvSpPr>
          <p:cNvPr id="654" name="Shape 654"/>
          <p:cNvSpPr txBox="1">
            <a:spLocks noGrp="1"/>
          </p:cNvSpPr>
          <p:nvPr>
            <p:ph type="body" idx="1"/>
          </p:nvPr>
        </p:nvSpPr>
        <p:spPr>
          <a:xfrm>
            <a:off x="688182" y="4415790"/>
            <a:ext cx="5505450" cy="4183380"/>
          </a:xfrm>
          <a:prstGeom prst="rect">
            <a:avLst/>
          </a:prstGeom>
        </p:spPr>
        <p:txBody>
          <a:bodyPr lIns="92431" tIns="92431" rIns="92431" bIns="92431" anchor="t" anchorCtr="0">
            <a:noAutofit/>
          </a:bodyPr>
          <a:lstStyle/>
          <a:p>
            <a:pPr rtl="0"/>
            <a:r>
              <a:rPr lang="fr" sz="1200" b="0" i="0" u="none" strike="noStrike">
                <a:highlight>
                  <a:srgbClr val="000000">
                    <a:alpha val="0"/>
                  </a:srgbClr>
                </a:highlight>
                <a:latin typeface="Calibri"/>
              </a:rPr>
              <a:t>Les</a:t>
            </a:r>
            <a:r>
              <a:rPr lang="fr" sz="1200" b="1" i="0" u="none" strike="noStrike">
                <a:highlight>
                  <a:srgbClr val="000000">
                    <a:alpha val="0"/>
                  </a:srgbClr>
                </a:highlight>
                <a:latin typeface="Calibri"/>
              </a:rPr>
              <a:t>PERSONNES</a:t>
            </a:r>
            <a:r>
              <a:rPr lang="fr" sz="1200" b="0" i="0" u="none" strike="noStrike">
                <a:highlight>
                  <a:srgbClr val="000000">
                    <a:alpha val="0"/>
                  </a:srgbClr>
                </a:highlight>
                <a:latin typeface="Calibri"/>
              </a:rPr>
              <a:t> - et les cultures dans lesquelles elles évoluent - sont au centre de toute approche de GC.  Cela signifie que tout le travail de GC doit être basé sur la compréhension des besoins des utilisateurs finaux des outils et techniques de GC. Cela signifie également que les projets/organisations doivent collaborer avec d'autres projets et organisations, le cas échéant.</a:t>
            </a:r>
          </a:p>
          <a:p>
            <a:endParaRPr/>
          </a:p>
          <a:p>
            <a:pPr rtl="0"/>
            <a:r>
              <a:rPr lang="fr" sz="1200" b="0" i="0" u="none" strike="noStrike">
                <a:highlight>
                  <a:srgbClr val="000000">
                    <a:alpha val="0"/>
                  </a:srgbClr>
                </a:highlight>
                <a:latin typeface="Calibri"/>
              </a:rPr>
              <a:t>Les</a:t>
            </a:r>
            <a:r>
              <a:rPr lang="fr" sz="1200" b="1" i="0" u="none" strike="noStrike">
                <a:highlight>
                  <a:srgbClr val="000000">
                    <a:alpha val="0"/>
                  </a:srgbClr>
                </a:highlight>
                <a:latin typeface="Calibri"/>
              </a:rPr>
              <a:t>PROCESSUS</a:t>
            </a:r>
            <a:r>
              <a:rPr lang="fr" sz="1200" b="0" i="0" u="none" strike="noStrike">
                <a:highlight>
                  <a:srgbClr val="000000">
                    <a:alpha val="0"/>
                  </a:srgbClr>
                </a:highlight>
                <a:latin typeface="Calibri"/>
              </a:rPr>
              <a:t> guident les activités de GC, qui ne se déroulent pas de manière organisée sans apport. Nous utilisons, promouvons et partageons les meilleures pratiques de GC pour mettre en œuvre des processus conçus pour répondre aux besoins des utilisateurs en matière de connaissances sur la santé publique.</a:t>
            </a:r>
          </a:p>
          <a:p>
            <a:endParaRPr/>
          </a:p>
          <a:p>
            <a:pPr rtl="0"/>
            <a:r>
              <a:rPr lang="fr" sz="1200" b="0" i="0" u="none" strike="noStrike">
                <a:highlight>
                  <a:srgbClr val="000000">
                    <a:alpha val="0"/>
                  </a:srgbClr>
                </a:highlight>
                <a:latin typeface="Calibri"/>
              </a:rPr>
              <a:t>Nous développons et exploitons des </a:t>
            </a:r>
            <a:r>
              <a:rPr lang="fr" sz="1200" b="1" i="0" u="none" strike="noStrike">
                <a:highlight>
                  <a:srgbClr val="000000">
                    <a:alpha val="0"/>
                  </a:srgbClr>
                </a:highlight>
                <a:latin typeface="Calibri"/>
              </a:rPr>
              <a:t>PLATEFORMES </a:t>
            </a:r>
            <a:r>
              <a:rPr lang="fr" sz="1200" b="0" i="0" u="none" strike="noStrike">
                <a:highlight>
                  <a:srgbClr val="000000">
                    <a:alpha val="0"/>
                  </a:srgbClr>
                </a:highlight>
                <a:latin typeface="Calibri"/>
              </a:rPr>
              <a:t>appropriées pour nous assurer que nos publics cibles sont en mesure d'accéder et de partager les connaissances dont ils ont besoin pour améliorer la santé publique.</a:t>
            </a:r>
          </a:p>
          <a:p>
            <a:endParaRPr/>
          </a:p>
        </p:txBody>
      </p:sp>
      <p:sp>
        <p:nvSpPr>
          <p:cNvPr id="655" name="Shape 655"/>
          <p:cNvSpPr txBox="1">
            <a:spLocks noGrp="1"/>
          </p:cNvSpPr>
          <p:nvPr>
            <p:ph type="sldNum" idx="12"/>
          </p:nvPr>
        </p:nvSpPr>
        <p:spPr>
          <a:xfrm>
            <a:off x="3898101" y="8829967"/>
            <a:ext cx="2982119" cy="464820"/>
          </a:xfrm>
          <a:prstGeom prst="rect">
            <a:avLst/>
          </a:prstGeom>
        </p:spPr>
        <p:txBody>
          <a:bodyPr lIns="92431" tIns="46203" rIns="92431" bIns="46203" anchor="b" anchorCtr="0">
            <a:noAutofit/>
          </a:bodyPr>
          <a:lstStyle/>
          <a:p>
            <a:fld id="{00000000-1234-1234-1234-123412341234}" type="slidenum">
              <a:rPr lang="en-US"/>
              <a:t>20</a:t>
            </a:fld>
            <a:endParaRPr lang="en-US"/>
          </a:p>
        </p:txBody>
      </p:sp>
    </p:spTree>
    <p:extLst>
      <p:ext uri="{BB962C8B-B14F-4D97-AF65-F5344CB8AC3E}">
        <p14:creationId xmlns:p14="http://schemas.microsoft.com/office/powerpoint/2010/main" val="156482921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3993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r>
              <a:rPr lang="fr" sz="1200" b="0" i="0" u="none" strike="noStrike">
                <a:highlight>
                  <a:srgbClr val="000000">
                    <a:alpha val="0"/>
                  </a:srgbClr>
                </a:highlight>
                <a:latin typeface="Calibri"/>
              </a:rPr>
              <a:t>Notre objectif pour ce module de formation est donc simple : nous allons présenter le pourquoi, le quoi et le comment de la GC afin que nous puissions tous avoir une compréhension similaire ou commune de la GC avant d'entrer dans les détails.</a:t>
            </a:r>
            <a:endParaRPr lang="en-US">
              <a:latin typeface="Calibri" panose="020f0502020204030204"/>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Calibri" panose="020f0502020204030204"/>
                <a:ea typeface="ＭＳ Ｐゴシック" charset="0"/>
              </a:defRPr>
            </a:lvl1pPr>
            <a:lvl2pPr marL="710483" indent="-273263">
              <a:defRPr sz="1100">
                <a:solidFill>
                  <a:schemeClr val="tx1"/>
                </a:solidFill>
                <a:latin typeface="Calibri" panose="020f0502020204030204"/>
                <a:ea typeface="ＭＳ Ｐゴシック" charset="0"/>
              </a:defRPr>
            </a:lvl2pPr>
            <a:lvl3pPr marL="1093051" indent="-218610">
              <a:defRPr sz="1100">
                <a:solidFill>
                  <a:schemeClr val="tx1"/>
                </a:solidFill>
                <a:latin typeface="Calibri" panose="020f0502020204030204"/>
                <a:ea typeface="ＭＳ Ｐゴシック" charset="0"/>
              </a:defRPr>
            </a:lvl3pPr>
            <a:lvl4pPr marL="1530271" indent="-218610">
              <a:defRPr sz="1100">
                <a:solidFill>
                  <a:schemeClr val="tx1"/>
                </a:solidFill>
                <a:latin typeface="Calibri" panose="020f0502020204030204"/>
                <a:ea typeface="ＭＳ Ｐゴシック" charset="0"/>
              </a:defRPr>
            </a:lvl4pPr>
            <a:lvl5pPr marL="1967492" indent="-218610">
              <a:defRPr sz="1100">
                <a:solidFill>
                  <a:schemeClr val="tx1"/>
                </a:solidFill>
                <a:latin typeface="Calibri" panose="020f0502020204030204"/>
                <a:ea typeface="ＭＳ Ｐゴシック" charset="0"/>
              </a:defRPr>
            </a:lvl5pPr>
            <a:lvl6pPr marL="2404712" indent="-218610" eaLnBrk="0" fontAlgn="base" hangingPunct="0">
              <a:spcBef>
                <a:spcPct val="30000"/>
              </a:spcBef>
              <a:spcAft>
                <a:spcPct val="0"/>
              </a:spcAft>
              <a:defRPr sz="1100">
                <a:solidFill>
                  <a:schemeClr val="tx1"/>
                </a:solidFill>
                <a:latin typeface="Calibri" panose="020f0502020204030204"/>
                <a:ea typeface="ＭＳ Ｐゴシック" charset="0"/>
              </a:defRPr>
            </a:lvl6pPr>
            <a:lvl7pPr marL="2841932" indent="-218610" eaLnBrk="0" fontAlgn="base" hangingPunct="0">
              <a:spcBef>
                <a:spcPct val="30000"/>
              </a:spcBef>
              <a:spcAft>
                <a:spcPct val="0"/>
              </a:spcAft>
              <a:defRPr sz="1100">
                <a:solidFill>
                  <a:schemeClr val="tx1"/>
                </a:solidFill>
                <a:latin typeface="Calibri" panose="020f0502020204030204"/>
                <a:ea typeface="ＭＳ Ｐゴシック" charset="0"/>
              </a:defRPr>
            </a:lvl7pPr>
            <a:lvl8pPr marL="3279153" indent="-218610" eaLnBrk="0" fontAlgn="base" hangingPunct="0">
              <a:spcBef>
                <a:spcPct val="30000"/>
              </a:spcBef>
              <a:spcAft>
                <a:spcPct val="0"/>
              </a:spcAft>
              <a:defRPr sz="1100">
                <a:solidFill>
                  <a:schemeClr val="tx1"/>
                </a:solidFill>
                <a:latin typeface="Calibri" panose="020f0502020204030204"/>
                <a:ea typeface="ＭＳ Ｐゴシック" charset="0"/>
              </a:defRPr>
            </a:lvl8pPr>
            <a:lvl9pPr marL="3716373" indent="-218610" eaLnBrk="0" fontAlgn="base" hangingPunct="0">
              <a:spcBef>
                <a:spcPct val="30000"/>
              </a:spcBef>
              <a:spcAft>
                <a:spcPct val="0"/>
              </a:spcAft>
              <a:defRPr sz="1100">
                <a:solidFill>
                  <a:schemeClr val="tx1"/>
                </a:solidFill>
                <a:latin typeface="Calibri" panose="020f0502020204030204"/>
                <a:ea typeface="ＭＳ Ｐゴシック" charset="0"/>
              </a:defRPr>
            </a:lvl9pPr>
          </a:lstStyle>
          <a:p>
            <a:fld id="{2951D4F0-5A17-6046-B4FF-12AB34A1F0C2}" type="slidenum">
              <a:rPr lang="en-US" sz="1200"/>
              <a:t>2</a:t>
            </a:fld>
            <a:endParaRPr lang="en-US" sz="1200"/>
          </a:p>
        </p:txBody>
      </p:sp>
    </p:spTree>
    <p:extLst>
      <p:ext uri="{BB962C8B-B14F-4D97-AF65-F5344CB8AC3E}">
        <p14:creationId xmlns:p14="http://schemas.microsoft.com/office/powerpoint/2010/main" val="8206633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663"/>
        <p:cNvGrpSpPr/>
        <p:nvPr/>
      </p:nvGrpSpPr>
      <p:grpSpPr>
        <a:xfrm>
          <a:off x="0" y="0"/>
          <a:ext cx="0" cy="0"/>
        </a:xfrm>
      </p:grpSpPr>
      <p:sp>
        <p:nvSpPr>
          <p:cNvPr id="664" name="Shape 664"/>
          <p:cNvSpPr>
            <a:spLocks noGrp="1" noRot="1" noChangeAspect="1"/>
          </p:cNvSpPr>
          <p:nvPr>
            <p:ph type="sldImg" idx="2"/>
          </p:nvPr>
        </p:nvSpPr>
        <p:spPr>
          <a:xfrm>
            <a:off x="1117600" y="696913"/>
            <a:ext cx="4648200" cy="3486150"/>
          </a:xfrm>
          <a:custGeom>
            <a:rect l="0" t="0" r="0" b="0"/>
            <a:pathLst>
              <a:path w="119999" h="119999" extrusionOk="0">
                <a:moveTo>
                  <a:pt x="0" y="0"/>
                </a:moveTo>
                <a:lnTo>
                  <a:pt x="120000" y="0"/>
                </a:lnTo>
                <a:lnTo>
                  <a:pt x="120000" y="120000"/>
                </a:lnTo>
                <a:lnTo>
                  <a:pt x="0" y="120000"/>
                </a:lnTo>
                <a:close/>
              </a:path>
            </a:pathLst>
          </a:custGeom>
        </p:spPr>
      </p:sp>
      <p:sp>
        <p:nvSpPr>
          <p:cNvPr id="665" name="Shape 665"/>
          <p:cNvSpPr txBox="1">
            <a:spLocks noGrp="1"/>
          </p:cNvSpPr>
          <p:nvPr>
            <p:ph type="body" idx="1"/>
          </p:nvPr>
        </p:nvSpPr>
        <p:spPr>
          <a:xfrm>
            <a:off x="688182" y="4415790"/>
            <a:ext cx="5505450" cy="4183380"/>
          </a:xfrm>
          <a:prstGeom prst="rect">
            <a:avLst/>
          </a:prstGeom>
        </p:spPr>
        <p:txBody>
          <a:bodyPr lIns="92431" tIns="92431" rIns="92431" bIns="92431" anchor="t" anchorCtr="0">
            <a:noAutofit/>
          </a:bodyPr>
          <a:lstStyle/>
          <a:p>
            <a:pPr marL="232719" indent="0" rtl="0">
              <a:lnSpc>
                <a:spcPct val="138000"/>
              </a:lnSpc>
              <a:buClr>
                <a:schemeClr val="accent3"/>
              </a:buClr>
              <a:buSzPct val="25000"/>
            </a:pPr>
            <a:r>
              <a:rPr lang="fr" sz="1100" b="0" i="0" u="none" strike="noStrike">
                <a:solidFill>
                  <a:srgbClr val="000000"/>
                </a:solidFill>
                <a:highlight>
                  <a:srgbClr val="000000">
                    <a:alpha val="0"/>
                  </a:srgbClr>
                </a:highlight>
                <a:latin typeface="Calibri"/>
              </a:rPr>
              <a:t>Trois concepts transversaux sont tissés tout au long du processus de GC : la collaboration, l'apprentissage et l'adaptation, ou CLA. Le cadre CLA, promu par le Bureau des politiques, de la planification et de l'apprentissage de l'USAID, fournit une approche flexible pour soutenir et améliorer la GC et l'apprentissage continu pour une mise en œuvre plus efficace du cycle de programme. </a:t>
            </a:r>
          </a:p>
          <a:p>
            <a:pPr marL="232719" indent="0">
              <a:lnSpc>
                <a:spcPct val="138000"/>
              </a:lnSpc>
              <a:buClr>
                <a:schemeClr val="accent3"/>
              </a:buClr>
              <a:buSzPct val="25000"/>
            </a:pPr>
            <a:endParaRPr lang="en-US" sz="1100" b="0">
              <a:solidFill>
                <a:srgbClr val="000000"/>
              </a:solidFill>
            </a:endParaRPr>
          </a:p>
          <a:p>
            <a:pPr marL="232719" indent="0" rtl="0">
              <a:lnSpc>
                <a:spcPct val="138000"/>
              </a:lnSpc>
              <a:buClr>
                <a:schemeClr val="accent3"/>
              </a:buClr>
              <a:buSzPct val="25000"/>
            </a:pPr>
            <a:r>
              <a:rPr lang="fr" sz="1100" b="0" i="0" u="none" strike="noStrike">
                <a:solidFill>
                  <a:srgbClr val="000000"/>
                </a:solidFill>
                <a:highlight>
                  <a:srgbClr val="000000">
                    <a:alpha val="0"/>
                  </a:srgbClr>
                </a:highlight>
                <a:latin typeface="Calibri"/>
              </a:rPr>
              <a:t>La </a:t>
            </a:r>
            <a:r>
              <a:rPr lang="fr" sz="1100" b="1" i="0" u="none" strike="noStrike">
                <a:solidFill>
                  <a:srgbClr val="000000"/>
                </a:solidFill>
                <a:highlight>
                  <a:srgbClr val="000000">
                    <a:alpha val="0"/>
                  </a:srgbClr>
                </a:highlight>
                <a:latin typeface="Calibri"/>
              </a:rPr>
              <a:t>collaboration</a:t>
            </a:r>
            <a:r>
              <a:rPr lang="fr" sz="1100" b="0" i="0" u="none" strike="noStrike">
                <a:solidFill>
                  <a:srgbClr val="000000"/>
                </a:solidFill>
                <a:highlight>
                  <a:srgbClr val="000000">
                    <a:alpha val="0"/>
                  </a:srgbClr>
                </a:highlight>
                <a:latin typeface="Calibri"/>
              </a:rPr>
              <a:t> est intentionnelle lorsque les parties prenantes identifient des domaines d'intérêt commun et travaillent ensemble lorsque cela a un sens. Ce faisant, elles réduisent la duplication des efforts et partagent les connaissances au-delà des frontières sectorielles et institutionnelles. La collaboration implique également de s'engager auprès des principales parties prenantes pour comprendre le contexte particulier, concevoir des programmes de santé appropriés et se tenir au courant des changements.</a:t>
            </a:r>
            <a:br>
              <a:rPr lang="fr" sz="1100" b="0" i="0" u="none" strike="noStrike">
                <a:solidFill>
                  <a:srgbClr val="000000"/>
                </a:solidFill>
                <a:highlight>
                  <a:srgbClr val="000000">
                    <a:alpha val="0"/>
                  </a:srgbClr>
                </a:highlight>
                <a:latin typeface="Calibri"/>
              </a:rPr>
            </a:br>
            <a:endParaRPr lang="en-US" sz="1100">
              <a:solidFill>
                <a:srgbClr val="000000"/>
              </a:solidFill>
            </a:endParaRPr>
          </a:p>
          <a:p>
            <a:pPr marL="232719" indent="0" rtl="0">
              <a:lnSpc>
                <a:spcPct val="138000"/>
              </a:lnSpc>
              <a:spcBef>
                <a:spcPts val="809"/>
              </a:spcBef>
              <a:buClr>
                <a:schemeClr val="dk1"/>
              </a:buClr>
              <a:buSzPct val="25000"/>
            </a:pPr>
            <a:r>
              <a:rPr lang="fr" sz="1100" b="0" i="0" u="none" strike="noStrike">
                <a:solidFill>
                  <a:srgbClr val="000000"/>
                </a:solidFill>
                <a:highlight>
                  <a:srgbClr val="000000">
                    <a:alpha val="0"/>
                  </a:srgbClr>
                </a:highlight>
                <a:latin typeface="Calibri"/>
              </a:rPr>
              <a:t>L'</a:t>
            </a:r>
            <a:r>
              <a:rPr lang="fr" sz="1100" b="1" i="0" u="none" strike="noStrike">
                <a:solidFill>
                  <a:srgbClr val="000000"/>
                </a:solidFill>
                <a:highlight>
                  <a:srgbClr val="000000">
                    <a:alpha val="0"/>
                  </a:srgbClr>
                </a:highlight>
                <a:latin typeface="Calibri"/>
              </a:rPr>
              <a:t>apprentissage</a:t>
            </a:r>
            <a:r>
              <a:rPr lang="fr" sz="1100" b="0" i="0" u="none" strike="noStrike">
                <a:solidFill>
                  <a:srgbClr val="000000"/>
                </a:solidFill>
                <a:highlight>
                  <a:srgbClr val="000000">
                    <a:alpha val="0"/>
                  </a:srgbClr>
                </a:highlight>
                <a:latin typeface="Calibri"/>
              </a:rPr>
              <a:t> a lieu avant, pendant et après la mise en œuvre du programme. L'apprentissage a lieu lorsque les professionnels de la santé génèrent, saisissent, analysent, partagent et appliquent des informations et des connaissances pour améliorer les programmes. Les programmes doivent prendre le temps de faire une pause et de réfléchir aux nouveaux apprentissages qui ont lieu pendant la mise en œuvre du programme, puis de partager et valider intentionnellement ces apprentissages avec d'autres partenaires, donateurs et responsables de la mise en œuvre.</a:t>
            </a:r>
            <a:br>
              <a:rPr lang="fr" sz="1100" b="0" i="0" u="none" strike="noStrike">
                <a:solidFill>
                  <a:srgbClr val="000000"/>
                </a:solidFill>
                <a:highlight>
                  <a:srgbClr val="000000">
                    <a:alpha val="0"/>
                  </a:srgbClr>
                </a:highlight>
                <a:latin typeface="Calibri"/>
              </a:rPr>
            </a:br>
            <a:endParaRPr lang="en-US" sz="1100">
              <a:solidFill>
                <a:srgbClr val="000000"/>
              </a:solidFill>
            </a:endParaRPr>
          </a:p>
          <a:p>
            <a:pPr marL="232719" indent="0" rtl="0">
              <a:lnSpc>
                <a:spcPct val="138000"/>
              </a:lnSpc>
              <a:spcBef>
                <a:spcPts val="809"/>
              </a:spcBef>
              <a:buClr>
                <a:schemeClr val="dk1"/>
              </a:buClr>
              <a:buSzPct val="25000"/>
            </a:pPr>
            <a:r>
              <a:rPr lang="fr" sz="1100" b="0" i="0" u="none" strike="noStrike">
                <a:solidFill>
                  <a:srgbClr val="000000"/>
                </a:solidFill>
                <a:highlight>
                  <a:srgbClr val="000000">
                    <a:alpha val="0"/>
                  </a:srgbClr>
                </a:highlight>
                <a:latin typeface="Calibri"/>
              </a:rPr>
              <a:t>L'</a:t>
            </a:r>
            <a:r>
              <a:rPr lang="fr" sz="1100" b="1" i="0" u="none" strike="noStrike">
                <a:solidFill>
                  <a:srgbClr val="000000"/>
                </a:solidFill>
                <a:highlight>
                  <a:srgbClr val="000000">
                    <a:alpha val="0"/>
                  </a:srgbClr>
                </a:highlight>
                <a:latin typeface="Calibri"/>
              </a:rPr>
              <a:t>adaptation</a:t>
            </a:r>
            <a:r>
              <a:rPr lang="fr" sz="1100" b="0" i="0" u="none" strike="noStrike">
                <a:solidFill>
                  <a:srgbClr val="000000"/>
                </a:solidFill>
                <a:highlight>
                  <a:srgbClr val="000000">
                    <a:alpha val="0"/>
                  </a:srgbClr>
                </a:highlight>
                <a:latin typeface="Calibri"/>
              </a:rPr>
              <a:t> efficace se produit lorsque les partenaires appliquent l'apprentissage et apportent des corrections itératives au cours de la mise en œuvre pour accroître l'impact de l'aide au développement.</a:t>
            </a:r>
          </a:p>
        </p:txBody>
      </p:sp>
      <p:sp>
        <p:nvSpPr>
          <p:cNvPr id="666" name="Shape 666"/>
          <p:cNvSpPr txBox="1">
            <a:spLocks noGrp="1"/>
          </p:cNvSpPr>
          <p:nvPr>
            <p:ph type="sldNum" idx="12"/>
          </p:nvPr>
        </p:nvSpPr>
        <p:spPr>
          <a:xfrm>
            <a:off x="3898101" y="8829967"/>
            <a:ext cx="2982119" cy="464820"/>
          </a:xfrm>
          <a:prstGeom prst="rect">
            <a:avLst/>
          </a:prstGeom>
        </p:spPr>
        <p:txBody>
          <a:bodyPr lIns="92431" tIns="46203" rIns="92431" bIns="46203" anchor="b" anchorCtr="0">
            <a:noAutofit/>
          </a:bodyPr>
          <a:lstStyle/>
          <a:p>
            <a:fld id="{00000000-1234-1234-1234-123412341234}" type="slidenum">
              <a:rPr lang="en-US"/>
              <a:t>21</a:t>
            </a:fld>
            <a:endParaRPr lang="en-US"/>
          </a:p>
        </p:txBody>
      </p:sp>
    </p:spTree>
    <p:extLst>
      <p:ext uri="{BB962C8B-B14F-4D97-AF65-F5344CB8AC3E}">
        <p14:creationId xmlns:p14="http://schemas.microsoft.com/office/powerpoint/2010/main" val="239437558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7270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kern="1200" cap="none">
                <a:solidFill>
                  <a:srgbClr val="000000"/>
                </a:solidFill>
                <a:highlight>
                  <a:srgbClr val="000000">
                    <a:alpha val="0"/>
                  </a:srgbClr>
                </a:highlight>
                <a:latin typeface="Calibri"/>
                <a:ea typeface="+mn-ea"/>
                <a:cs typeface="+mn-cs"/>
              </a:rPr>
              <a:t>Bien que le terme « gestion des connaissances » soit nouveau pour de nombreux travailleurs et professionnels de la santé, la plupart d'entre eux, sinon tous, pratiquent en fait la GC tous les jours sans s'en rendre compte. Lorsqu'un prestataire de soins de santé se réfère aux dernières directives sur la manière de traiter une maladie, il utilise la GC. Lorsqu'un gestionnaire de programme déploie une nouvelle application mobile pour faciliter la communication entre les agents de santé communautaires et leurs superviseurs, ils utilisent tous la GC. Lorsqu'un responsable politique se réfère à un dossier de recherche pour informer une politique à venir sur le transfert des tâches de fourniture d'implants contraceptifs aux infirmières, il ou elle utilise la GC. Le point commun entre toutes ces activités ? Tous ces professionnels de la santé mondiale utilisent des outils et des techniques de GC pour accéder aux connaissances, les partager et les utiliser dans leur travail, afin d'améliorer la vie des individus et des communautés entières. </a:t>
            </a:r>
            <a:r>
              <a:rPr lang="fr" sz="1200" b="1" i="0" u="none" strike="noStrike" kern="1200" cap="none">
                <a:solidFill>
                  <a:srgbClr val="000000"/>
                </a:solidFill>
                <a:highlight>
                  <a:srgbClr val="000000">
                    <a:alpha val="0"/>
                  </a:srgbClr>
                </a:highlight>
                <a:latin typeface="Calibri"/>
                <a:ea typeface="+mn-ea"/>
                <a:cs typeface="+mn-cs"/>
              </a:rPr>
              <a:t>L'objectif de la GC en tant qu'approche de programme est de rendre</a:t>
            </a:r>
            <a:r>
              <a:rPr lang="fr" sz="1200" b="1" i="0" u="none" strike="noStrike" kern="1200" cap="none" baseline="0">
                <a:solidFill>
                  <a:srgbClr val="000000"/>
                </a:solidFill>
                <a:highlight>
                  <a:srgbClr val="000000">
                    <a:alpha val="0"/>
                  </a:srgbClr>
                </a:highlight>
                <a:latin typeface="Calibri"/>
                <a:ea typeface="+mn-ea"/>
                <a:cs typeface="+mn-cs"/>
              </a:rPr>
              <a:t> ce processus </a:t>
            </a:r>
            <a:r>
              <a:rPr lang="fr" sz="1200" b="1" i="0" u="sng" strike="noStrike" kern="1200" cap="none" baseline="0">
                <a:solidFill>
                  <a:srgbClr val="000000"/>
                </a:solidFill>
                <a:highlight>
                  <a:srgbClr val="000000">
                    <a:alpha val="0"/>
                  </a:srgbClr>
                </a:highlight>
                <a:latin typeface="Calibri"/>
                <a:ea typeface="+mn-ea"/>
                <a:cs typeface="+mn-cs"/>
              </a:rPr>
              <a:t>intentionnel</a:t>
            </a:r>
            <a:r>
              <a:rPr lang="fr" sz="1200" b="1" i="0" u="none" strike="noStrike" kern="1200" cap="none" baseline="0">
                <a:solidFill>
                  <a:srgbClr val="000000"/>
                </a:solidFill>
                <a:highlight>
                  <a:srgbClr val="000000">
                    <a:alpha val="0"/>
                  </a:srgbClr>
                </a:highlight>
                <a:latin typeface="Calibri"/>
                <a:ea typeface="+mn-ea"/>
                <a:cs typeface="+mn-cs"/>
              </a:rPr>
              <a:t> et </a:t>
            </a:r>
            <a:r>
              <a:rPr lang="fr" sz="1200" b="1" i="0" u="sng" strike="noStrike" kern="1200" cap="none" baseline="0">
                <a:solidFill>
                  <a:srgbClr val="000000"/>
                </a:solidFill>
                <a:highlight>
                  <a:srgbClr val="000000">
                    <a:alpha val="0"/>
                  </a:srgbClr>
                </a:highlight>
                <a:latin typeface="Calibri"/>
                <a:ea typeface="+mn-ea"/>
                <a:cs typeface="+mn-cs"/>
              </a:rPr>
              <a:t>systématique</a:t>
            </a:r>
            <a:r>
              <a:rPr lang="fr" sz="1200" b="1" i="0" u="none" strike="noStrike" kern="1200" cap="none" baseline="0">
                <a:solidFill>
                  <a:srgbClr val="000000"/>
                </a:solidFill>
                <a:highlight>
                  <a:srgbClr val="000000">
                    <a:alpha val="0"/>
                  </a:srgbClr>
                </a:highlight>
                <a:latin typeface="Calibri"/>
                <a:ea typeface="+mn-ea"/>
                <a:cs typeface="+mn-cs"/>
              </a:rPr>
              <a:t> pour améliorer et accroître l'impact du programme. </a:t>
            </a:r>
            <a:endParaRPr lang="en-US" sz="1200" b="1" i="0" u="none" strike="noStrike" kern="1200" cap="none">
              <a:solidFill>
                <a:schemeClr val="tx1"/>
              </a:solidFill>
              <a:effectLst/>
              <a:latin typeface="+mn-lt"/>
              <a:ea typeface="+mn-ea"/>
              <a:cs typeface="+mn-cs"/>
            </a:endParaRPr>
          </a:p>
          <a:p>
            <a:pPr eaLnBrk="1" hangingPunct="1">
              <a:spcBef>
                <a:spcPct val="0"/>
              </a:spcBef>
            </a:pPr>
            <a:endParaRPr lang="en-US">
              <a:latin typeface="Calibri" panose="020f0502020204030204"/>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100">
                <a:solidFill>
                  <a:schemeClr val="tx1"/>
                </a:solidFill>
                <a:latin typeface="Calibri" panose="020f0502020204030204"/>
                <a:ea typeface="ＭＳ Ｐゴシック" charset="0"/>
              </a:defRPr>
            </a:lvl1pPr>
            <a:lvl2pPr marL="710483" indent="-273263">
              <a:defRPr sz="1100">
                <a:solidFill>
                  <a:schemeClr val="tx1"/>
                </a:solidFill>
                <a:latin typeface="Calibri" panose="020f0502020204030204"/>
                <a:ea typeface="ＭＳ Ｐゴシック" charset="0"/>
              </a:defRPr>
            </a:lvl2pPr>
            <a:lvl3pPr marL="1093051" indent="-218610">
              <a:defRPr sz="1100">
                <a:solidFill>
                  <a:schemeClr val="tx1"/>
                </a:solidFill>
                <a:latin typeface="Calibri" panose="020f0502020204030204"/>
                <a:ea typeface="ＭＳ Ｐゴシック" charset="0"/>
              </a:defRPr>
            </a:lvl3pPr>
            <a:lvl4pPr marL="1530271" indent="-218610">
              <a:defRPr sz="1100">
                <a:solidFill>
                  <a:schemeClr val="tx1"/>
                </a:solidFill>
                <a:latin typeface="Calibri" panose="020f0502020204030204"/>
                <a:ea typeface="ＭＳ Ｐゴシック" charset="0"/>
              </a:defRPr>
            </a:lvl4pPr>
            <a:lvl5pPr marL="1967492" indent="-218610">
              <a:defRPr sz="1100">
                <a:solidFill>
                  <a:schemeClr val="tx1"/>
                </a:solidFill>
                <a:latin typeface="Calibri" panose="020f0502020204030204"/>
                <a:ea typeface="ＭＳ Ｐゴシック" charset="0"/>
              </a:defRPr>
            </a:lvl5pPr>
            <a:lvl6pPr marL="2404712" indent="-218610" eaLnBrk="0" fontAlgn="base" hangingPunct="0">
              <a:spcBef>
                <a:spcPct val="30000"/>
              </a:spcBef>
              <a:spcAft>
                <a:spcPct val="0"/>
              </a:spcAft>
              <a:defRPr sz="1100">
                <a:solidFill>
                  <a:schemeClr val="tx1"/>
                </a:solidFill>
                <a:latin typeface="Calibri" panose="020f0502020204030204"/>
                <a:ea typeface="ＭＳ Ｐゴシック" charset="0"/>
              </a:defRPr>
            </a:lvl6pPr>
            <a:lvl7pPr marL="2841932" indent="-218610" eaLnBrk="0" fontAlgn="base" hangingPunct="0">
              <a:spcBef>
                <a:spcPct val="30000"/>
              </a:spcBef>
              <a:spcAft>
                <a:spcPct val="0"/>
              </a:spcAft>
              <a:defRPr sz="1100">
                <a:solidFill>
                  <a:schemeClr val="tx1"/>
                </a:solidFill>
                <a:latin typeface="Calibri" panose="020f0502020204030204"/>
                <a:ea typeface="ＭＳ Ｐゴシック" charset="0"/>
              </a:defRPr>
            </a:lvl7pPr>
            <a:lvl8pPr marL="3279153" indent="-218610" eaLnBrk="0" fontAlgn="base" hangingPunct="0">
              <a:spcBef>
                <a:spcPct val="30000"/>
              </a:spcBef>
              <a:spcAft>
                <a:spcPct val="0"/>
              </a:spcAft>
              <a:defRPr sz="1100">
                <a:solidFill>
                  <a:schemeClr val="tx1"/>
                </a:solidFill>
                <a:latin typeface="Calibri" panose="020f0502020204030204"/>
                <a:ea typeface="ＭＳ Ｐゴシック" charset="0"/>
              </a:defRPr>
            </a:lvl8pPr>
            <a:lvl9pPr marL="3716373" indent="-218610" eaLnBrk="0" fontAlgn="base" hangingPunct="0">
              <a:spcBef>
                <a:spcPct val="30000"/>
              </a:spcBef>
              <a:spcAft>
                <a:spcPct val="0"/>
              </a:spcAft>
              <a:defRPr sz="1100">
                <a:solidFill>
                  <a:schemeClr val="tx1"/>
                </a:solidFill>
                <a:latin typeface="Calibri" panose="020f0502020204030204"/>
                <a:ea typeface="ＭＳ Ｐゴシック" charset="0"/>
              </a:defRPr>
            </a:lvl9pPr>
          </a:lstStyle>
          <a:p>
            <a:pPr eaLnBrk="0" hangingPunct="0"/>
            <a:fld id="{F78E9EE6-BDCF-B648-8A49-A2DD8BBBBACD}" type="slidenum">
              <a:rPr lang="en-US" sz="1200">
                <a:latin typeface="Times" charset="0"/>
                <a:ea typeface="MS PGothic" charset="0"/>
              </a:rPr>
              <a:pPr eaLnBrk="0" hangingPunct="0"/>
              <a:t>22</a:t>
            </a:fld>
            <a:endParaRPr lang="en-US" sz="1200">
              <a:latin typeface="Times" charset="0"/>
              <a:ea typeface="MS PGothic"/>
            </a:endParaRPr>
          </a:p>
        </p:txBody>
      </p:sp>
    </p:spTree>
    <p:extLst>
      <p:ext uri="{BB962C8B-B14F-4D97-AF65-F5344CB8AC3E}">
        <p14:creationId xmlns:p14="http://schemas.microsoft.com/office/powerpoint/2010/main" val="28210466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632"/>
        <p:cNvGrpSpPr/>
        <p:nvPr/>
      </p:nvGrpSpPr>
      <p:grpSpPr>
        <a:xfrm>
          <a:off x="0" y="0"/>
          <a:ext cx="0" cy="0"/>
        </a:xfrm>
      </p:grpSpPr>
      <p:sp>
        <p:nvSpPr>
          <p:cNvPr id="633" name="Shape 633"/>
          <p:cNvSpPr>
            <a:spLocks noGrp="1" noRot="1" noChangeAspect="1"/>
          </p:cNvSpPr>
          <p:nvPr>
            <p:ph type="sldImg" idx="2"/>
          </p:nvPr>
        </p:nvSpPr>
        <p:spPr>
          <a:xfrm>
            <a:off x="1117600" y="696913"/>
            <a:ext cx="4648200" cy="3486150"/>
          </a:xfrm>
          <a:custGeom>
            <a:rect l="0" t="0" r="0" b="0"/>
            <a:pathLst>
              <a:path w="119999" h="119999" extrusionOk="0">
                <a:moveTo>
                  <a:pt x="0" y="0"/>
                </a:moveTo>
                <a:lnTo>
                  <a:pt x="120000" y="0"/>
                </a:lnTo>
                <a:lnTo>
                  <a:pt x="120000" y="120000"/>
                </a:lnTo>
                <a:lnTo>
                  <a:pt x="0" y="120000"/>
                </a:lnTo>
                <a:close/>
              </a:path>
            </a:pathLst>
          </a:custGeom>
        </p:spPr>
      </p:sp>
      <p:sp>
        <p:nvSpPr>
          <p:cNvPr id="634" name="Shape 634"/>
          <p:cNvSpPr txBox="1">
            <a:spLocks noGrp="1"/>
          </p:cNvSpPr>
          <p:nvPr>
            <p:ph type="body" idx="1"/>
          </p:nvPr>
        </p:nvSpPr>
        <p:spPr>
          <a:xfrm>
            <a:off x="688182" y="4415790"/>
            <a:ext cx="5505450" cy="4183380"/>
          </a:xfrm>
          <a:prstGeom prst="rect">
            <a:avLst/>
          </a:prstGeom>
        </p:spPr>
        <p:txBody>
          <a:bodyPr lIns="92431" tIns="92431" rIns="92431" bIns="92431" anchor="t" anchorCtr="0">
            <a:noAutofit/>
          </a:bodyPr>
          <a:lstStyle/>
          <a:p>
            <a:pPr marL="0" indent="0" rtl="0">
              <a:buNone/>
            </a:pPr>
            <a:r>
              <a:rPr lang="fr" sz="1200" b="1" i="0" u="none" strike="noStrike">
                <a:solidFill>
                  <a:srgbClr val="548235"/>
                </a:solidFill>
                <a:highlight>
                  <a:srgbClr val="000000">
                    <a:alpha val="0"/>
                  </a:srgbClr>
                </a:highlight>
                <a:latin typeface="Calibri"/>
              </a:rPr>
              <a:t>COMMENT</a:t>
            </a:r>
          </a:p>
          <a:p>
            <a:pPr rtl="0">
              <a:buNone/>
            </a:pPr>
            <a:r>
              <a:rPr lang="fr" sz="1200" b="0" i="0" u="none" strike="noStrike">
                <a:highlight>
                  <a:srgbClr val="000000">
                    <a:alpha val="0"/>
                  </a:srgbClr>
                </a:highlight>
                <a:latin typeface="Calibri"/>
              </a:rPr>
              <a:t>Nous mettons les gestionnaires de programmes et les agents de santé en contact avec les dernières connaissances en matière de santé, ce qui leur permet d'agir efficacement. Pour ce faire, on peut utiliser un processus simple mais systématique : la feuille de route de la gestion des connaissances en cinq étapes, élaborée par le projet « Knowledge for Health ». La feuille de route peut être appliquée aux niveaux mondial, régional et/ou national pour renforcer la capacité des autres à mettre les connaissances entre les mains des responsables de programmes et des agents de santé qui en ont le plus besoin. La feuille de route commence par une première étape d'évaluation des besoins en matière de connaissances, puis utilise ces informations pour concevoir une stratégie de GC visant à améliorer les programmes de santé. La troisième étape consiste à créer des outils et des techniques de GC et à les itérer ou les améliorer progressivement au fil du temps. Une fois que les outils et les techniques ont été créés, il est alors temps de mobiliser l'équipe du programme pour mettre en œuvre les outils et les techniques et contrôler leur utilisation. Enfin et surtout, de nombreuses interventions de GC voudront procéder à une évaluation pour déterminer dans quelle mesure l'intervention a contribué à l'obtention de résultats en matière de santé. Les résultats de cette évaluation peuvent être utilisés pour faire évoluer l'intervention de GC au fil du temps, soit dans le même programme, soit dans de nouveaux programmes. Dans la prochaine session, nous examinerons ce processus plus en détail.</a:t>
            </a:r>
            <a:endParaRPr lang="en-US" sz="1200"/>
          </a:p>
          <a:p>
            <a:pPr marL="0" indent="0">
              <a:buNone/>
            </a:pPr>
            <a:endParaRPr lang="en-US" sz="1000"/>
          </a:p>
          <a:p>
            <a:endParaRPr lang="en-US"/>
          </a:p>
          <a:p>
            <a:endParaRPr lang="en-US"/>
          </a:p>
          <a:p>
            <a:endParaRPr/>
          </a:p>
        </p:txBody>
      </p:sp>
      <p:sp>
        <p:nvSpPr>
          <p:cNvPr id="635" name="Shape 635"/>
          <p:cNvSpPr txBox="1">
            <a:spLocks noGrp="1"/>
          </p:cNvSpPr>
          <p:nvPr>
            <p:ph type="sldNum" idx="12"/>
          </p:nvPr>
        </p:nvSpPr>
        <p:spPr>
          <a:xfrm>
            <a:off x="3898101" y="8829967"/>
            <a:ext cx="2982119" cy="464820"/>
          </a:xfrm>
          <a:prstGeom prst="rect">
            <a:avLst/>
          </a:prstGeom>
        </p:spPr>
        <p:txBody>
          <a:bodyPr lIns="92431" tIns="46203" rIns="92431" bIns="46203" anchor="b" anchorCtr="0">
            <a:noAutofit/>
          </a:bodyPr>
          <a:lstStyle/>
          <a:p>
            <a:pPr>
              <a:buClr>
                <a:srgbClr val="000000"/>
              </a:buClr>
              <a:buSzPct val="25000"/>
            </a:pPr>
            <a:fld id="{00000000-1234-1234-1234-123412341234}" type="slidenum">
              <a:rPr lang="en-US"/>
              <a:pPr>
                <a:buClr>
                  <a:srgbClr val="000000"/>
                </a:buClr>
                <a:buSzPct val="25000"/>
              </a:pPr>
              <a:t>24</a:t>
            </a:fld>
            <a:endParaRPr lang="en-US"/>
          </a:p>
        </p:txBody>
      </p:sp>
    </p:spTree>
    <p:extLst>
      <p:ext uri="{BB962C8B-B14F-4D97-AF65-F5344CB8AC3E}">
        <p14:creationId xmlns:p14="http://schemas.microsoft.com/office/powerpoint/2010/main" val="59937449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674"/>
        <p:cNvGrpSpPr/>
        <p:nvPr/>
      </p:nvGrpSpPr>
      <p:grpSpPr>
        <a:xfrm>
          <a:off x="0" y="0"/>
          <a:ext cx="0" cy="0"/>
        </a:xfrm>
      </p:grpSpPr>
      <p:sp>
        <p:nvSpPr>
          <p:cNvPr id="675" name="Shape 675"/>
          <p:cNvSpPr txBox="1">
            <a:spLocks noGrp="1"/>
          </p:cNvSpPr>
          <p:nvPr>
            <p:ph type="body" idx="1"/>
          </p:nvPr>
        </p:nvSpPr>
        <p:spPr>
          <a:xfrm>
            <a:off x="688182" y="4415790"/>
            <a:ext cx="5505450" cy="4183380"/>
          </a:xfrm>
          <a:prstGeom prst="rect">
            <a:avLst/>
          </a:prstGeom>
        </p:spPr>
        <p:txBody>
          <a:bodyPr lIns="92431" tIns="92431" rIns="92431" bIns="92431" anchor="t" anchorCtr="0">
            <a:noAutofit/>
          </a:bodyPr>
          <a:lstStyle/>
          <a:p>
            <a:endParaRPr/>
          </a:p>
        </p:txBody>
      </p:sp>
      <p:sp>
        <p:nvSpPr>
          <p:cNvPr id="676" name="Shape 676"/>
          <p:cNvSpPr>
            <a:spLocks noGrp="1" noRot="1" noChangeAspect="1"/>
          </p:cNvSpPr>
          <p:nvPr>
            <p:ph type="sldImg" idx="2"/>
          </p:nvPr>
        </p:nvSpPr>
        <p:spPr>
          <a:xfrm>
            <a:off x="1117600" y="696913"/>
            <a:ext cx="4648200" cy="3486150"/>
          </a:xfrm>
          <a:custGeom>
            <a:rect l="0" t="0" r="0" b="0"/>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741230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473"/>
        <p:cNvGrpSpPr/>
        <p:nvPr/>
      </p:nvGrpSpPr>
      <p:grpSpPr>
        <a:xfrm>
          <a:off x="0" y="0"/>
          <a:ext cx="0" cy="0"/>
        </a:xfrm>
      </p:grpSpPr>
      <p:sp>
        <p:nvSpPr>
          <p:cNvPr id="474" name="Shape 474"/>
          <p:cNvSpPr>
            <a:spLocks noGrp="1" noRot="1" noChangeAspect="1"/>
          </p:cNvSpPr>
          <p:nvPr>
            <p:ph type="sldImg" idx="2"/>
          </p:nvPr>
        </p:nvSpPr>
        <p:spPr>
          <a:xfrm>
            <a:off x="1117600" y="696913"/>
            <a:ext cx="4648200" cy="3486150"/>
          </a:xfrm>
          <a:custGeom>
            <a:rect l="0" t="0" r="0" b="0"/>
            <a:pathLst>
              <a:path w="119999" h="119999" extrusionOk="0">
                <a:moveTo>
                  <a:pt x="0" y="0"/>
                </a:moveTo>
                <a:lnTo>
                  <a:pt x="120000" y="0"/>
                </a:lnTo>
                <a:lnTo>
                  <a:pt x="120000" y="120000"/>
                </a:lnTo>
                <a:lnTo>
                  <a:pt x="0" y="120000"/>
                </a:lnTo>
                <a:close/>
              </a:path>
            </a:pathLst>
          </a:custGeom>
        </p:spPr>
      </p:sp>
      <p:sp>
        <p:nvSpPr>
          <p:cNvPr id="475" name="Shape 475"/>
          <p:cNvSpPr txBox="1">
            <a:spLocks noGrp="1"/>
          </p:cNvSpPr>
          <p:nvPr>
            <p:ph type="body" idx="1"/>
          </p:nvPr>
        </p:nvSpPr>
        <p:spPr>
          <a:xfrm>
            <a:off x="688182" y="4415790"/>
            <a:ext cx="5505450" cy="4183380"/>
          </a:xfrm>
          <a:prstGeom prst="rect">
            <a:avLst/>
          </a:prstGeom>
        </p:spPr>
        <p:txBody>
          <a:bodyPr lIns="92431" tIns="92431" rIns="92431" bIns="92431" anchor="t" anchorCtr="0">
            <a:noAutofit/>
          </a:bodyPr>
          <a:lstStyle/>
          <a:p>
            <a:pPr marL="0" marR="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Examinons </a:t>
            </a:r>
            <a:r>
              <a:rPr lang="fr" sz="1200" b="0" i="1" u="none" strike="noStrike">
                <a:highlight>
                  <a:srgbClr val="000000">
                    <a:alpha val="0"/>
                  </a:srgbClr>
                </a:highlight>
                <a:latin typeface="Calibri"/>
              </a:rPr>
              <a:t>pourquoi</a:t>
            </a:r>
            <a:r>
              <a:rPr lang="fr" sz="1200" b="0" i="0" u="none" strike="noStrike">
                <a:highlight>
                  <a:srgbClr val="000000">
                    <a:alpha val="0"/>
                  </a:srgbClr>
                </a:highlight>
                <a:latin typeface="Calibri"/>
              </a:rPr>
              <a:t> nous pensons que des programmes et des activités de gestion des connaissances efficaces peuvent sauver des vies, puis nous pourrons parler de la façon dont nous le faisons, et discuter de certaines approches spécifiques.</a:t>
            </a:r>
          </a:p>
          <a:p>
            <a:pPr marL="0" marR="0" indent="0" algn="l" defTabSz="914400" rtl="0" eaLnBrk="1" fontAlgn="auto" latinLnBrk="0" hangingPunct="1">
              <a:lnSpc>
                <a:spcPct val="100000"/>
              </a:lnSpc>
              <a:spcBef>
                <a:spcPct val="0"/>
              </a:spcBef>
              <a:spcAft>
                <a:spcPct val="0"/>
              </a:spcAft>
              <a:buClrTx/>
              <a:buSzTx/>
              <a:buFontTx/>
              <a:buNone/>
              <a:defRPr/>
            </a:pPr>
            <a:endParaRPr lang="en-US">
              <a:latin typeface="Calibri" panose="020f0502020204030204"/>
            </a:endParaRPr>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kern="1200" cap="none">
                <a:solidFill>
                  <a:srgbClr val="000000"/>
                </a:solidFill>
                <a:highlight>
                  <a:srgbClr val="000000">
                    <a:alpha val="0"/>
                  </a:srgbClr>
                </a:highlight>
                <a:latin typeface="Calibri"/>
                <a:ea typeface="Calibri"/>
                <a:cs typeface="Calibri"/>
                <a:sym typeface="Calibri"/>
              </a:rPr>
              <a:t>Les informations et les connaissances sont des atouts essentiels pour toute organisation, y compris les organisations et les programmes de soins de santé. Lorsque les prestataires de soins de santé, les gestionnaires de programmes et les décideurs utilisent les dernières données probantes et expériences pour éclairer leurs décisions, ils peuvent fournir des services de haute qualité à leurs clients et patients, élaborer des politiques efficaces, réduire la duplication des efforts et accroître l'efficacité. Ces résultats, à leur tour, contribuent à l'amélioration de la santé des personnes. </a:t>
            </a:r>
          </a:p>
          <a:p>
            <a:pPr marL="0" marR="0" indent="0" algn="l" defTabSz="914400" rtl="0" eaLnBrk="1" fontAlgn="auto" latinLnBrk="0" hangingPunct="1">
              <a:lnSpc>
                <a:spcPct val="100000"/>
              </a:lnSpc>
              <a:spcBef>
                <a:spcPct val="0"/>
              </a:spcBef>
              <a:spcAft>
                <a:spcPct val="0"/>
              </a:spcAft>
              <a:buClrTx/>
              <a:buSzTx/>
              <a:buFontTx/>
              <a:buNone/>
              <a:defRPr/>
            </a:pPr>
            <a:endParaRPr lang="en-US">
              <a:latin typeface="Calibri" panose="020f0502020204030204"/>
            </a:endParaRPr>
          </a:p>
          <a:p>
            <a:endParaRPr lang="en-US"/>
          </a:p>
        </p:txBody>
      </p:sp>
      <p:sp>
        <p:nvSpPr>
          <p:cNvPr id="476" name="Shape 476"/>
          <p:cNvSpPr txBox="1">
            <a:spLocks noGrp="1"/>
          </p:cNvSpPr>
          <p:nvPr>
            <p:ph type="sldNum" idx="12"/>
          </p:nvPr>
        </p:nvSpPr>
        <p:spPr>
          <a:xfrm>
            <a:off x="3898101" y="8829967"/>
            <a:ext cx="2982119" cy="464820"/>
          </a:xfrm>
          <a:prstGeom prst="rect">
            <a:avLst/>
          </a:prstGeom>
        </p:spPr>
        <p:txBody>
          <a:bodyPr lIns="92431" tIns="46203" rIns="92431" bIns="46203" anchor="b" anchorCtr="0">
            <a:noAutofit/>
          </a:bodyPr>
          <a:lstStyle/>
          <a:p>
            <a:fld id="{00000000-1234-1234-1234-123412341234}" type="slidenum">
              <a:rPr lang="en-US"/>
              <a:t>3</a:t>
            </a:fld>
            <a:endParaRPr lang="en-US"/>
          </a:p>
        </p:txBody>
      </p:sp>
    </p:spTree>
    <p:extLst>
      <p:ext uri="{BB962C8B-B14F-4D97-AF65-F5344CB8AC3E}">
        <p14:creationId xmlns:p14="http://schemas.microsoft.com/office/powerpoint/2010/main" val="292642202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483"/>
        <p:cNvGrpSpPr/>
        <p:nvPr/>
      </p:nvGrpSpPr>
      <p:grpSpPr>
        <a:xfrm>
          <a:off x="0" y="0"/>
          <a:ext cx="0" cy="0"/>
        </a:xfrm>
      </p:grpSpPr>
      <p:sp>
        <p:nvSpPr>
          <p:cNvPr id="484" name="Shape 484"/>
          <p:cNvSpPr>
            <a:spLocks noGrp="1" noRot="1" noChangeAspect="1"/>
          </p:cNvSpPr>
          <p:nvPr>
            <p:ph type="sldImg" idx="2"/>
          </p:nvPr>
        </p:nvSpPr>
        <p:spPr>
          <a:xfrm>
            <a:off x="1117600" y="696913"/>
            <a:ext cx="4648200" cy="3486150"/>
          </a:xfrm>
          <a:custGeom>
            <a:rect l="0" t="0" r="0" b="0"/>
            <a:pathLst>
              <a:path w="119999" h="119999" extrusionOk="0">
                <a:moveTo>
                  <a:pt x="0" y="0"/>
                </a:moveTo>
                <a:lnTo>
                  <a:pt x="120000" y="0"/>
                </a:lnTo>
                <a:lnTo>
                  <a:pt x="120000" y="120000"/>
                </a:lnTo>
                <a:lnTo>
                  <a:pt x="0" y="120000"/>
                </a:lnTo>
                <a:close/>
              </a:path>
            </a:pathLst>
          </a:custGeom>
        </p:spPr>
      </p:sp>
      <p:sp>
        <p:nvSpPr>
          <p:cNvPr id="485" name="Shape 485"/>
          <p:cNvSpPr txBox="1">
            <a:spLocks noGrp="1"/>
          </p:cNvSpPr>
          <p:nvPr>
            <p:ph type="body" idx="1"/>
          </p:nvPr>
        </p:nvSpPr>
        <p:spPr>
          <a:xfrm>
            <a:off x="688182" y="4415790"/>
            <a:ext cx="5505450" cy="4183380"/>
          </a:xfrm>
          <a:prstGeom prst="rect">
            <a:avLst/>
          </a:prstGeom>
        </p:spPr>
        <p:txBody>
          <a:bodyPr lIns="92431" tIns="92431" rIns="92431" bIns="92431" anchor="t" anchorCtr="0">
            <a:noAutofit/>
          </a:bodyPr>
          <a:lstStyle/>
          <a:p>
            <a:pPr rtl="0">
              <a:buClr>
                <a:schemeClr val="dk1"/>
              </a:buClr>
              <a:buSzPct val="25000"/>
            </a:pPr>
            <a:r>
              <a:rPr lang="fr" sz="1200" b="0" i="0" u="none" strike="noStrike">
                <a:highlight>
                  <a:srgbClr val="000000">
                    <a:alpha val="0"/>
                  </a:srgbClr>
                </a:highlight>
                <a:latin typeface="Calibri"/>
              </a:rPr>
              <a:t>L'un des principaux facteurs contribuant à la maladie et à la mort est le fait que la mère, le soignant familial ou le travailleur de la santé n'ont pas accès aux informations et aux connaissances dont ils ont besoin, au moment où ils en ont besoin, pour prendre les décisions appropriées et sauver des vies. (HIFA2015 : </a:t>
            </a:r>
            <a:r>
              <a:rPr lang="fr" sz="1200" b="0" i="0" u="sng" strike="noStrike">
                <a:solidFill>
                  <a:srgbClr val="A5A5A5"/>
                </a:solidFill>
                <a:highlight>
                  <a:srgbClr val="000000">
                    <a:alpha val="0"/>
                  </a:srgbClr>
                </a:highlight>
                <a:latin typeface="Calibri"/>
                <a:hlinkClick r:id="rId3"/>
              </a:rPr>
              <a:t>www.hifa2015.org</a:t>
            </a:r>
            <a:r>
              <a:rPr lang="fr" sz="1200" b="0" i="0" u="none" strike="noStrike">
                <a:highlight>
                  <a:srgbClr val="000000">
                    <a:alpha val="0"/>
                  </a:srgbClr>
                </a:highlight>
                <a:latin typeface="Calibri"/>
              </a:rPr>
              <a:t>) </a:t>
            </a:r>
          </a:p>
        </p:txBody>
      </p:sp>
      <p:sp>
        <p:nvSpPr>
          <p:cNvPr id="486" name="Shape 486"/>
          <p:cNvSpPr txBox="1">
            <a:spLocks noGrp="1"/>
          </p:cNvSpPr>
          <p:nvPr>
            <p:ph type="sldNum" idx="12"/>
          </p:nvPr>
        </p:nvSpPr>
        <p:spPr>
          <a:xfrm>
            <a:off x="3898101" y="8829967"/>
            <a:ext cx="2982119" cy="464820"/>
          </a:xfrm>
          <a:prstGeom prst="rect">
            <a:avLst/>
          </a:prstGeom>
        </p:spPr>
        <p:txBody>
          <a:bodyPr lIns="92431" tIns="46203" rIns="92431" bIns="46203" anchor="b" anchorCtr="0">
            <a:noAutofit/>
          </a:bodyPr>
          <a:lstStyle/>
          <a:p>
            <a:fld id="{00000000-1234-1234-1234-123412341234}" type="slidenum">
              <a:rPr lang="en-US"/>
              <a:t>4</a:t>
            </a:fld>
            <a:endParaRPr lang="en-US"/>
          </a:p>
        </p:txBody>
      </p:sp>
    </p:spTree>
    <p:extLst>
      <p:ext uri="{BB962C8B-B14F-4D97-AF65-F5344CB8AC3E}">
        <p14:creationId xmlns:p14="http://schemas.microsoft.com/office/powerpoint/2010/main" val="244781826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538"/>
        <p:cNvGrpSpPr/>
        <p:nvPr/>
      </p:nvGrpSpPr>
      <p:grpSpPr>
        <a:xfrm>
          <a:off x="0" y="0"/>
          <a:ext cx="0" cy="0"/>
        </a:xfrm>
      </p:grpSpPr>
      <p:sp>
        <p:nvSpPr>
          <p:cNvPr id="539" name="Shape 539"/>
          <p:cNvSpPr>
            <a:spLocks noGrp="1" noRot="1" noChangeAspect="1"/>
          </p:cNvSpPr>
          <p:nvPr>
            <p:ph type="sldImg" idx="2"/>
          </p:nvPr>
        </p:nvSpPr>
        <p:spPr>
          <a:xfrm>
            <a:off x="1117600" y="696913"/>
            <a:ext cx="4648200" cy="3486150"/>
          </a:xfrm>
          <a:custGeom>
            <a:rect l="0" t="0" r="0" b="0"/>
            <a:pathLst>
              <a:path w="119999" h="119999" extrusionOk="0">
                <a:moveTo>
                  <a:pt x="0" y="0"/>
                </a:moveTo>
                <a:lnTo>
                  <a:pt x="120000" y="0"/>
                </a:lnTo>
                <a:lnTo>
                  <a:pt x="120000" y="120000"/>
                </a:lnTo>
                <a:lnTo>
                  <a:pt x="0" y="120000"/>
                </a:lnTo>
                <a:close/>
              </a:path>
            </a:pathLst>
          </a:custGeom>
        </p:spPr>
      </p:sp>
      <p:sp>
        <p:nvSpPr>
          <p:cNvPr id="540" name="Shape 540"/>
          <p:cNvSpPr txBox="1">
            <a:spLocks noGrp="1"/>
          </p:cNvSpPr>
          <p:nvPr>
            <p:ph type="body" idx="1"/>
          </p:nvPr>
        </p:nvSpPr>
        <p:spPr>
          <a:xfrm>
            <a:off x="688182" y="4415790"/>
            <a:ext cx="5505450" cy="4183380"/>
          </a:xfrm>
          <a:prstGeom prst="rect">
            <a:avLst/>
          </a:prstGeom>
        </p:spPr>
        <p:txBody>
          <a:bodyPr lIns="92431" tIns="92431" rIns="92431" bIns="92431" anchor="t" anchorCtr="0">
            <a:noAutofit/>
          </a:bodyPr>
          <a:lstStyle/>
          <a:p>
            <a:pPr rtl="0"/>
            <a:r>
              <a:rPr lang="fr" sz="1200" b="0" i="0" u="sng" strike="noStrike">
                <a:solidFill>
                  <a:srgbClr val="A5A5A5"/>
                </a:solidFill>
                <a:highlight>
                  <a:srgbClr val="000000">
                    <a:alpha val="0"/>
                  </a:srgbClr>
                </a:highlight>
                <a:latin typeface="Calibri"/>
                <a:hlinkClick r:id="rId3"/>
              </a:rPr>
              <a:t>Stanton, C. et al. (2009). Utilisation de la gestion active du troisième stade du travail dans sept pays en développement. </a:t>
            </a:r>
            <a:r>
              <a:rPr lang="fr" sz="1200" b="0" i="1" u="sng" strike="noStrike">
                <a:solidFill>
                  <a:srgbClr val="A5A5A5"/>
                </a:solidFill>
                <a:highlight>
                  <a:srgbClr val="000000">
                    <a:alpha val="0"/>
                  </a:srgbClr>
                </a:highlight>
                <a:latin typeface="Calibri"/>
                <a:hlinkClick r:id="rId3"/>
              </a:rPr>
              <a:t>Bulletin</a:t>
            </a:r>
            <a:r>
              <a:rPr lang="fr" sz="1200" b="0" i="1" u="sng" strike="noStrike" baseline="0">
                <a:solidFill>
                  <a:srgbClr val="A5A5A5"/>
                </a:solidFill>
                <a:highlight>
                  <a:srgbClr val="000000">
                    <a:alpha val="0"/>
                  </a:srgbClr>
                </a:highlight>
                <a:latin typeface="Calibri"/>
                <a:hlinkClick r:id="rId3"/>
              </a:rPr>
              <a:t> of the World Health Organization,</a:t>
            </a:r>
            <a:r>
              <a:rPr lang="fr" sz="1200" b="0" i="1" u="sng" strike="noStrike">
                <a:solidFill>
                  <a:srgbClr val="A5A5A5"/>
                </a:solidFill>
                <a:highlight>
                  <a:srgbClr val="000000">
                    <a:alpha val="0"/>
                  </a:srgbClr>
                </a:highlight>
                <a:latin typeface="Calibri"/>
                <a:hlinkClick r:id="rId3"/>
              </a:rPr>
              <a:t> 87</a:t>
            </a:r>
            <a:r>
              <a:rPr lang="fr" sz="1200" b="0" i="0" u="sng" strike="noStrike">
                <a:solidFill>
                  <a:srgbClr val="A5A5A5"/>
                </a:solidFill>
                <a:highlight>
                  <a:srgbClr val="000000">
                    <a:alpha val="0"/>
                  </a:srgbClr>
                </a:highlight>
                <a:latin typeface="Calibri"/>
                <a:hlinkClick r:id="rId3"/>
              </a:rPr>
              <a:t>, 207-215</a:t>
            </a:r>
          </a:p>
          <a:p>
            <a:endParaRPr lang="en-US" u="sng">
              <a:solidFill>
                <a:schemeClr val="accent3"/>
              </a:solidFill>
              <a:hlinkClick r:id="rId3"/>
            </a:endParaRPr>
          </a:p>
          <a:p>
            <a:pPr rtl="0"/>
            <a:r>
              <a:rPr lang="fr" sz="1200" b="0" i="0" u="none" strike="noStrike">
                <a:solidFill>
                  <a:srgbClr val="000000"/>
                </a:solidFill>
                <a:highlight>
                  <a:srgbClr val="000000">
                    <a:alpha val="0"/>
                  </a:srgbClr>
                </a:highlight>
                <a:latin typeface="Calibri"/>
                <a:hlinkClick r:id="rId3"/>
              </a:rPr>
              <a:t>Une partie de la solution à ce problème consiste à s'assurer que les prestataires de soins de santé disposent des connaissances et des compétences appropriées pour gérer le travail. </a:t>
            </a:r>
            <a:endParaRPr lang="en-US" u="none">
              <a:solidFill>
                <a:schemeClr val="tx1"/>
              </a:solidFill>
              <a:hlinkClick r:id="rId3"/>
            </a:endParaRPr>
          </a:p>
        </p:txBody>
      </p:sp>
      <p:sp>
        <p:nvSpPr>
          <p:cNvPr id="541" name="Shape 541"/>
          <p:cNvSpPr txBox="1">
            <a:spLocks noGrp="1"/>
          </p:cNvSpPr>
          <p:nvPr>
            <p:ph type="sldNum" idx="12"/>
          </p:nvPr>
        </p:nvSpPr>
        <p:spPr>
          <a:xfrm>
            <a:off x="3898101" y="8829967"/>
            <a:ext cx="2982119" cy="464820"/>
          </a:xfrm>
          <a:prstGeom prst="rect">
            <a:avLst/>
          </a:prstGeom>
        </p:spPr>
        <p:txBody>
          <a:bodyPr lIns="92431" tIns="46203" rIns="92431" bIns="46203" anchor="b" anchorCtr="0">
            <a:noAutofit/>
          </a:bodyPr>
          <a:lstStyle/>
          <a:p>
            <a:fld id="{00000000-1234-1234-1234-123412341234}" type="slidenum">
              <a:rPr lang="en-US"/>
              <a:t>5</a:t>
            </a:fld>
            <a:endParaRPr lang="en-US"/>
          </a:p>
        </p:txBody>
      </p:sp>
    </p:spTree>
    <p:extLst>
      <p:ext uri="{BB962C8B-B14F-4D97-AF65-F5344CB8AC3E}">
        <p14:creationId xmlns:p14="http://schemas.microsoft.com/office/powerpoint/2010/main" val="126276728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a:highlight>
                  <a:srgbClr val="000000">
                    <a:alpha val="0"/>
                  </a:srgbClr>
                </a:highlight>
                <a:latin typeface="Calibri"/>
              </a:rPr>
              <a:t>Les agents de santé mondiaux doivent avoir accès aux données les plus récentes pour fournir des services de haute qualité, accessibles et disponibles pour tous ceux qui en ont besoin. S'ils ne disposent pas d'un tel accès, certains patients ou clients pourraient se voir refuser des services ou recevoir des services de mauvaise qualité, ce qui pourrait entraîner de mauvais résultats en matière de santé. </a:t>
            </a:r>
          </a:p>
          <a:p>
            <a:pPr marL="0" marR="0" lvl="0" indent="0" algn="l" defTabSz="914400" rtl="0" eaLnBrk="1" fontAlgn="auto" latinLnBrk="0" hangingPunct="1">
              <a:lnSpc>
                <a:spcPct val="100000"/>
              </a:lnSpc>
              <a:spcBef>
                <a:spcPct val="0"/>
              </a:spcBef>
              <a:spcAft>
                <a:spcPct val="0"/>
              </a:spcAft>
              <a:buClrTx/>
              <a:buSzTx/>
              <a:buFontTx/>
              <a:buNone/>
              <a:defRPr/>
            </a:pPr>
            <a:endParaRPr lang="en-US" baseline="0"/>
          </a:p>
          <a:p>
            <a:pPr marL="0" marR="0" lvl="0" indent="0" algn="l" defTabSz="914400" rtl="0" eaLnBrk="1" fontAlgn="auto" latinLnBrk="0" hangingPunct="1">
              <a:lnSpc>
                <a:spcPct val="100000"/>
              </a:lnSpc>
              <a:spcBef>
                <a:spcPct val="0"/>
              </a:spcBef>
              <a:spcAft>
                <a:spcPct val="0"/>
              </a:spcAft>
              <a:buClrTx/>
              <a:buSzTx/>
              <a:buFontTx/>
              <a:buNone/>
              <a:defRPr/>
            </a:pPr>
            <a:r>
              <a:rPr lang="fr" sz="1200" b="0" i="0" u="none" strike="noStrike" baseline="0">
                <a:highlight>
                  <a:srgbClr val="000000">
                    <a:alpha val="0"/>
                  </a:srgbClr>
                </a:highlight>
                <a:latin typeface="Calibri"/>
              </a:rPr>
              <a:t>Légende de la photo : </a:t>
            </a:r>
            <a:r>
              <a:rPr lang="fr" sz="1200" b="0" i="0" u="none" strike="noStrike" kern="1200">
                <a:solidFill>
                  <a:srgbClr val="000000"/>
                </a:solidFill>
                <a:highlight>
                  <a:srgbClr val="000000">
                    <a:alpha val="0"/>
                  </a:srgbClr>
                </a:highlight>
                <a:latin typeface="Calibri"/>
                <a:ea typeface="+mn-ea"/>
                <a:cs typeface="+mn-cs"/>
              </a:rPr>
              <a:t>Un agent de santé insère un implant Jadelle dans le bras d'un client au centre de santé Eduardo Mondlane à Chimoio, au Mozambique.</a:t>
            </a:r>
            <a:endParaRPr lang="en-US"/>
          </a:p>
        </p:txBody>
      </p:sp>
      <p:sp>
        <p:nvSpPr>
          <p:cNvPr id="4" name="Slide Number Placeholder 3"/>
          <p:cNvSpPr>
            <a:spLocks noGrp="1"/>
          </p:cNvSpPr>
          <p:nvPr>
            <p:ph type="sldNum" sz="quarter" idx="10"/>
          </p:nvPr>
        </p:nvSpPr>
        <p:spPr/>
        <p:txBody>
          <a:bodyPr/>
          <a:lstStyle/>
          <a:p>
            <a:fld id="{334494DF-A545-8B4C-9D2B-21E849FC37AA}" type="slidenum">
              <a:rPr lang="en-US" smtClean="0"/>
              <a:t>6</a:t>
            </a:fld>
            <a:endParaRPr lang="en-US"/>
          </a:p>
        </p:txBody>
      </p:sp>
    </p:spTree>
    <p:extLst>
      <p:ext uri="{BB962C8B-B14F-4D97-AF65-F5344CB8AC3E}">
        <p14:creationId xmlns:p14="http://schemas.microsoft.com/office/powerpoint/2010/main" val="184178110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showMasterSp="0" showMasterPhAnim="0">
  <p:cSld>
    <p:spTree>
      <p:nvGrpSpPr>
        <p:cNvPr id="1" name="Shape 567"/>
        <p:cNvGrpSpPr/>
        <p:nvPr/>
      </p:nvGrpSpPr>
      <p:grpSpPr>
        <a:xfrm>
          <a:off x="0" y="0"/>
          <a:ext cx="0" cy="0"/>
        </a:xfrm>
      </p:grpSpPr>
      <p:sp>
        <p:nvSpPr>
          <p:cNvPr id="568" name="Shape 568"/>
          <p:cNvSpPr>
            <a:spLocks noGrp="1" noRot="1" noChangeAspect="1"/>
          </p:cNvSpPr>
          <p:nvPr>
            <p:ph type="sldImg" idx="2"/>
          </p:nvPr>
        </p:nvSpPr>
        <p:spPr>
          <a:xfrm>
            <a:off x="1117600" y="696913"/>
            <a:ext cx="4648200" cy="3486150"/>
          </a:xfrm>
          <a:custGeom>
            <a:rect l="0" t="0" r="0" b="0"/>
            <a:pathLst>
              <a:path w="119999" h="119999" extrusionOk="0">
                <a:moveTo>
                  <a:pt x="0" y="0"/>
                </a:moveTo>
                <a:lnTo>
                  <a:pt x="120000" y="0"/>
                </a:lnTo>
                <a:lnTo>
                  <a:pt x="120000" y="120000"/>
                </a:lnTo>
                <a:lnTo>
                  <a:pt x="0" y="120000"/>
                </a:lnTo>
                <a:close/>
              </a:path>
            </a:pathLst>
          </a:custGeom>
        </p:spPr>
      </p:sp>
      <p:sp>
        <p:nvSpPr>
          <p:cNvPr id="569" name="Shape 569"/>
          <p:cNvSpPr txBox="1">
            <a:spLocks noGrp="1"/>
          </p:cNvSpPr>
          <p:nvPr>
            <p:ph type="body" idx="1"/>
          </p:nvPr>
        </p:nvSpPr>
        <p:spPr>
          <a:xfrm>
            <a:off x="688182" y="4415790"/>
            <a:ext cx="5505450" cy="4183380"/>
          </a:xfrm>
          <a:prstGeom prst="rect">
            <a:avLst/>
          </a:prstGeom>
        </p:spPr>
        <p:txBody>
          <a:bodyPr lIns="92431" tIns="92431" rIns="92431" bIns="92431" anchor="t" anchorCtr="0">
            <a:noAutofit/>
          </a:bodyPr>
          <a:lstStyle/>
          <a:p>
            <a:endParaRPr/>
          </a:p>
        </p:txBody>
      </p:sp>
      <p:sp>
        <p:nvSpPr>
          <p:cNvPr id="570" name="Shape 570"/>
          <p:cNvSpPr txBox="1">
            <a:spLocks noGrp="1"/>
          </p:cNvSpPr>
          <p:nvPr>
            <p:ph type="sldNum" idx="12"/>
          </p:nvPr>
        </p:nvSpPr>
        <p:spPr>
          <a:xfrm>
            <a:off x="3898101" y="8829967"/>
            <a:ext cx="2982119" cy="464820"/>
          </a:xfrm>
          <a:prstGeom prst="rect">
            <a:avLst/>
          </a:prstGeom>
        </p:spPr>
        <p:txBody>
          <a:bodyPr lIns="92431" tIns="46203" rIns="92431" bIns="46203" anchor="b" anchorCtr="0">
            <a:noAutofit/>
          </a:bodyPr>
          <a:lstStyle/>
          <a:p>
            <a:fld id="{00000000-1234-1234-1234-123412341234}" type="slidenum">
              <a:rPr lang="en-US"/>
              <a:t>8</a:t>
            </a:fld>
            <a:endParaRPr lang="en-US"/>
          </a:p>
        </p:txBody>
      </p:sp>
    </p:spTree>
    <p:extLst>
      <p:ext uri="{BB962C8B-B14F-4D97-AF65-F5344CB8AC3E}">
        <p14:creationId xmlns:p14="http://schemas.microsoft.com/office/powerpoint/2010/main" val="99134020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rtl="0">
              <a:defRPr/>
            </a:pPr>
            <a:r>
              <a:rPr lang="fr" sz="1200" b="0" i="0" u="none" strike="noStrike">
                <a:highlight>
                  <a:srgbClr val="000000">
                    <a:alpha val="0"/>
                  </a:srgbClr>
                </a:highlight>
                <a:latin typeface="Calibri"/>
              </a:rPr>
              <a:t>Nous pouvons résoudre cette situation en utilisant des interventions, des outils et des approches de gestion des connaissances. Savez-vous ce que signifie la gestion des connaissances ? Qu'est-ce que cela signifie pour vous ? (Formateur : demandez aux participants de sélectionner ce qui leur semble être la bonne réponse).</a:t>
            </a:r>
            <a:endParaRPr lang="en-US">
              <a:latin typeface="Calibri" panose="020f0502020204030204"/>
            </a:endParaRPr>
          </a:p>
          <a:p>
            <a:endParaRPr lang="en-US"/>
          </a:p>
        </p:txBody>
      </p:sp>
      <p:sp>
        <p:nvSpPr>
          <p:cNvPr id="4" name="Slide Number Placeholder 3"/>
          <p:cNvSpPr>
            <a:spLocks noGrp="1"/>
          </p:cNvSpPr>
          <p:nvPr>
            <p:ph type="sldNum" sz="quarter" idx="10"/>
          </p:nvPr>
        </p:nvSpPr>
        <p:spPr/>
        <p:txBody>
          <a:bodyPr/>
          <a:lstStyle/>
          <a:p>
            <a:fld id="{2D7FFDDF-160A-417D-A64D-6CB8475E396F}" type="slidenum">
              <a:rPr lang="en-US" smtClean="0"/>
              <a:t>9</a:t>
            </a:fld>
            <a:endParaRPr lang="en-US"/>
          </a:p>
        </p:txBody>
      </p:sp>
    </p:spTree>
    <p:extLst>
      <p:ext uri="{BB962C8B-B14F-4D97-AF65-F5344CB8AC3E}">
        <p14:creationId xmlns:p14="http://schemas.microsoft.com/office/powerpoint/2010/main" val="339190440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rtl="0">
              <a:defRPr/>
            </a:pPr>
            <a:r>
              <a:rPr lang="fr" sz="1200" b="0" i="0" u="none" strike="noStrike">
                <a:highlight>
                  <a:srgbClr val="000000">
                    <a:alpha val="0"/>
                  </a:srgbClr>
                </a:highlight>
                <a:latin typeface="Calibri"/>
              </a:rPr>
              <a:t>Certaines personnes pensent que la GC se résume à la création d'un site Web ou d'une base de données. Ils associent la GC aux solutions technologiques et au groupe informatique. Ce sont des composantes de la GC, mais ce n'est pas ce qu'est la GC dans sa totalité. Examinons donc de plus près ce qu'est la GC.</a:t>
            </a:r>
            <a:endParaRPr lang="en-US">
              <a:latin typeface="Calibri" panose="020f0502020204030204"/>
            </a:endParaRPr>
          </a:p>
          <a:p>
            <a:endParaRPr lang="en-US"/>
          </a:p>
        </p:txBody>
      </p:sp>
      <p:sp>
        <p:nvSpPr>
          <p:cNvPr id="4" name="Slide Number Placeholder 3"/>
          <p:cNvSpPr>
            <a:spLocks noGrp="1"/>
          </p:cNvSpPr>
          <p:nvPr>
            <p:ph type="sldNum" sz="quarter" idx="10"/>
          </p:nvPr>
        </p:nvSpPr>
        <p:spPr/>
        <p:txBody>
          <a:bodyPr/>
          <a:lstStyle/>
          <a:p>
            <a:fld id="{2D7FFDDF-160A-417D-A64D-6CB8475E396F}" type="slidenum">
              <a:rPr lang="en-US" smtClean="0"/>
              <a:t>10</a:t>
            </a:fld>
            <a:endParaRPr lang="en-US"/>
          </a:p>
        </p:txBody>
      </p:sp>
    </p:spTree>
    <p:extLst>
      <p:ext uri="{BB962C8B-B14F-4D97-AF65-F5344CB8AC3E}">
        <p14:creationId xmlns:p14="http://schemas.microsoft.com/office/powerpoint/2010/main" val="3391904405"/>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sp>
        <p:nvSpPr>
          <p:cNvPr id="2" name="Title 1"/>
          <p:cNvSpPr>
            <a:spLocks noGrp="1"/>
          </p:cNvSpPr>
          <p:nvPr>
            <p:ph type="ctrTitle"/>
          </p:nvPr>
        </p:nvSpPr>
        <p:spPr>
          <a:xfrm>
            <a:off x="685800" y="1970503"/>
            <a:ext cx="7772400" cy="2387600"/>
          </a:xfrm>
        </p:spPr>
        <p:txBody>
          <a:bodyPr anchor="ctr"/>
          <a:lstStyle>
            <a:lvl1pPr algn="ctr">
              <a:lnSpc>
                <a:spcPct val="100000"/>
              </a:lnSpc>
              <a:defRPr sz="6000">
                <a:solidFill>
                  <a:srgbClr val="007EA5"/>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94360" y="1536192"/>
            <a:ext cx="7886700" cy="4207622"/>
          </a:xfrm>
        </p:spPr>
        <p:txBody>
          <a:body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6457950" y="6347386"/>
            <a:ext cx="2057400" cy="365125"/>
          </a:xfrm>
        </p:spPr>
        <p:txBody>
          <a:bodyPr/>
          <a:lstStyle/>
          <a:p>
            <a:fld id="{C668FCF9-A24B-FA41-8F99-CB904FA2263F}"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4360" y="1536192"/>
            <a:ext cx="3886200" cy="4234516"/>
          </a:xfrm>
        </p:spPr>
        <p:txBody>
          <a:body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29150" y="1536192"/>
            <a:ext cx="3886200" cy="4234516"/>
          </a:xfrm>
        </p:spPr>
        <p:txBody>
          <a:body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name="Contact Info">
    <p:spTree>
      <p:nvGrpSpPr>
        <p:cNvPr id="1" name="Shape 302"/>
        <p:cNvGrpSpPr/>
        <p:nvPr/>
      </p:nvGrpSpPr>
      <p:grpSpPr>
        <a:xfrm>
          <a:off x="0" y="0"/>
          <a:ext cx="0" cy="0"/>
        </a:xfrm>
      </p:grpSpPr>
      <p:pic>
        <p:nvPicPr>
          <p:cNvPr id="303" name="Shape 303" descr="IMG_8373.JPG"/>
          <p:cNvPicPr preferRelativeResize="0"/>
          <p:nvPr/>
        </p:nvPicPr>
        <p:blipFill>
          <a:blip r:embed="rId1">
            <a:alphaModFix/>
            <a:extLst>
              <a:ext uri="{28A0092B-C50C-407E-A947-70E740481C1C}">
                <a14:useLocalDpi xmlns:a14="http://schemas.microsoft.com/office/drawing/2010/main"/>
              </a:ext>
            </a:extLst>
          </a:blip>
          <a:stretch>
            <a:fillRect/>
          </a:stretch>
        </p:blipFill>
        <p:spPr>
          <a:xfrm>
            <a:off x="152400" y="126996"/>
            <a:ext cx="8839200" cy="6578700"/>
          </a:xfrm>
          <a:prstGeom prst="rect">
            <a:avLst/>
          </a:prstGeom>
          <a:noFill/>
          <a:ln>
            <a:noFill/>
          </a:ln>
        </p:spPr>
      </p:pic>
      <p:sp>
        <p:nvSpPr>
          <p:cNvPr id="304" name="Shape 304"/>
          <p:cNvSpPr txBox="1">
            <a:spLocks noGrp="1"/>
          </p:cNvSpPr>
          <p:nvPr>
            <p:ph type="body" idx="1"/>
          </p:nvPr>
        </p:nvSpPr>
        <p:spPr>
          <a:xfrm rot="-5400000">
            <a:off x="7527734" y="1431599"/>
            <a:ext cx="2743200" cy="184800"/>
          </a:xfrm>
          <a:prstGeom prst="rect">
            <a:avLst/>
          </a:prstGeom>
          <a:noFill/>
          <a:ln>
            <a:noFill/>
          </a:ln>
        </p:spPr>
        <p:txBody>
          <a:bodyPr lIns="91425" tIns="91425" rIns="91425" bIns="91425" anchor="t" anchorCtr="0"/>
          <a:lstStyle>
            <a:lvl1pPr marL="0" marR="0" lvl="0" indent="0" algn="r" rtl="0">
              <a:spcBef>
                <a:spcPct val="0"/>
              </a:spcBef>
              <a:spcAft>
                <a:spcPts val="1200"/>
              </a:spcAft>
              <a:buClr>
                <a:srgbClr val="FFFFFF"/>
              </a:buClr>
              <a:buFont typeface="Arial"/>
              <a:buNone/>
              <a:defRPr sz="600" b="0" i="0" u="none" strike="noStrike" cap="none">
                <a:solidFill>
                  <a:srgbClr val="FFFFFF"/>
                </a:solidFill>
                <a:latin typeface="Cabin"/>
                <a:ea typeface="Cabin"/>
                <a:cs typeface="Cabin"/>
                <a:sym typeface="Cabin"/>
              </a:defRPr>
            </a:lvl1pPr>
            <a:lvl2pPr marL="230187" marR="0" lvl="1" indent="-1587" algn="l" rtl="0">
              <a:spcBef>
                <a:spcPct val="0"/>
              </a:spcBef>
              <a:spcAft>
                <a:spcPts val="1200"/>
              </a:spcAft>
              <a:buClr>
                <a:schemeClr val="lt1"/>
              </a:buClr>
              <a:buFont typeface="Arial"/>
              <a:buNone/>
              <a:defRPr sz="1800" b="0" i="0" u="none" strike="noStrike" cap="none">
                <a:solidFill>
                  <a:schemeClr val="lt1"/>
                </a:solidFill>
                <a:latin typeface="Cabin"/>
                <a:ea typeface="Cabin"/>
                <a:cs typeface="Cabin"/>
                <a:sym typeface="Cabin"/>
              </a:defRPr>
            </a:lvl2pPr>
            <a:lvl3pPr marL="460375" marR="0" lvl="2" indent="-3175" algn="l" rtl="0">
              <a:spcBef>
                <a:spcPts val="320"/>
              </a:spcBef>
              <a:buClr>
                <a:schemeClr val="lt1"/>
              </a:buClr>
              <a:buFont typeface="Arial"/>
              <a:buNone/>
              <a:defRPr sz="1600" b="0" i="0" u="none" strike="noStrike" cap="none">
                <a:solidFill>
                  <a:schemeClr val="lt1"/>
                </a:solidFill>
                <a:latin typeface="Cabin"/>
                <a:ea typeface="Cabin"/>
                <a:cs typeface="Cabin"/>
                <a:sym typeface="Cabin"/>
              </a:defRPr>
            </a:lvl3pPr>
            <a:lvl4pPr marL="684212" marR="0" lvl="3" indent="-11112" algn="l" rtl="0">
              <a:spcBef>
                <a:spcPts val="280"/>
              </a:spcBef>
              <a:buClr>
                <a:schemeClr val="lt1"/>
              </a:buClr>
              <a:buFont typeface="Arial"/>
              <a:buNone/>
              <a:defRPr sz="1400" b="0" i="0" u="none" strike="noStrike" cap="none">
                <a:solidFill>
                  <a:schemeClr val="lt1"/>
                </a:solidFill>
                <a:latin typeface="Cabin"/>
                <a:ea typeface="Cabin"/>
                <a:cs typeface="Cabin"/>
                <a:sym typeface="Cabin"/>
              </a:defRPr>
            </a:lvl4pPr>
            <a:lvl5pPr marL="1025525" marR="0" lvl="4" indent="-9525" algn="l" rtl="0">
              <a:spcBef>
                <a:spcPts val="240"/>
              </a:spcBef>
              <a:buClr>
                <a:schemeClr val="lt1"/>
              </a:buClr>
              <a:buFont typeface="Arial"/>
              <a:buNone/>
              <a:defRPr sz="1200" b="0" i="0" u="none" strike="noStrike" cap="none">
                <a:solidFill>
                  <a:schemeClr val="lt1"/>
                </a:solidFill>
                <a:latin typeface="Cabin"/>
                <a:ea typeface="Cabin"/>
                <a:cs typeface="Cabin"/>
                <a:sym typeface="Cabin"/>
              </a:defRPr>
            </a:lvl5pPr>
            <a:lvl6pPr marL="2514600" marR="0" lvl="5" indent="-101600" algn="l" rtl="0">
              <a:spcBef>
                <a:spcPts val="400"/>
              </a:spcBef>
              <a:buClr>
                <a:schemeClr val="dk1"/>
              </a:buClr>
              <a:buSzTx/>
              <a:buFont typeface="Arial"/>
              <a:buChar char="•"/>
              <a:defRPr sz="2000" b="0" i="0" u="none" strike="noStrike" cap="none">
                <a:solidFill>
                  <a:schemeClr val="dk1"/>
                </a:solidFill>
                <a:latin typeface="Cabin"/>
                <a:ea typeface="Cabin"/>
                <a:cs typeface="Cabin"/>
                <a:sym typeface="Cabin"/>
              </a:defRPr>
            </a:lvl6pPr>
            <a:lvl7pPr marL="2971800" marR="0" lvl="6" indent="-101600" algn="l" rtl="0">
              <a:spcBef>
                <a:spcPts val="400"/>
              </a:spcBef>
              <a:buClr>
                <a:schemeClr val="dk1"/>
              </a:buClr>
              <a:buSzTx/>
              <a:buFont typeface="Arial"/>
              <a:buChar char="•"/>
              <a:defRPr sz="2000" b="0" i="0" u="none" strike="noStrike" cap="none">
                <a:solidFill>
                  <a:schemeClr val="dk1"/>
                </a:solidFill>
                <a:latin typeface="Cabin"/>
                <a:ea typeface="Cabin"/>
                <a:cs typeface="Cabin"/>
                <a:sym typeface="Cabin"/>
              </a:defRPr>
            </a:lvl7pPr>
            <a:lvl8pPr marL="3429000" marR="0" lvl="7" indent="-101600" algn="l" rtl="0">
              <a:spcBef>
                <a:spcPts val="400"/>
              </a:spcBef>
              <a:buClr>
                <a:schemeClr val="dk1"/>
              </a:buClr>
              <a:buSzTx/>
              <a:buFont typeface="Arial"/>
              <a:buChar char="•"/>
              <a:defRPr sz="2000" b="0" i="0" u="none" strike="noStrike" cap="none">
                <a:solidFill>
                  <a:schemeClr val="dk1"/>
                </a:solidFill>
                <a:latin typeface="Cabin"/>
                <a:ea typeface="Cabin"/>
                <a:cs typeface="Cabin"/>
                <a:sym typeface="Cabin"/>
              </a:defRPr>
            </a:lvl8pPr>
            <a:lvl9pPr marL="3886200" marR="0" lvl="8" indent="-101600" algn="l" rtl="0">
              <a:spcBef>
                <a:spcPts val="400"/>
              </a:spcBef>
              <a:buClr>
                <a:schemeClr val="dk1"/>
              </a:buClr>
              <a:buSzTx/>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05" name="Shape 305"/>
          <p:cNvSpPr txBox="1">
            <a:spLocks noGrp="1"/>
          </p:cNvSpPr>
          <p:nvPr>
            <p:ph type="subTitle" idx="2"/>
          </p:nvPr>
        </p:nvSpPr>
        <p:spPr>
          <a:xfrm>
            <a:off x="685800" y="4114800"/>
            <a:ext cx="3429000" cy="1600200"/>
          </a:xfrm>
          <a:prstGeom prst="rect">
            <a:avLst/>
          </a:prstGeom>
          <a:noFill/>
          <a:ln>
            <a:noFill/>
          </a:ln>
        </p:spPr>
        <p:txBody>
          <a:bodyPr lIns="91425" tIns="91425" rIns="91425" bIns="91425" anchor="t" anchorCtr="0"/>
          <a:lstStyle>
            <a:lvl1pPr marL="0" marR="0" lvl="0" indent="0" algn="l" rtl="0">
              <a:spcBef>
                <a:spcPct val="0"/>
              </a:spcBef>
              <a:spcAft>
                <a:spcPts val="1200"/>
              </a:spcAft>
              <a:buClr>
                <a:schemeClr val="lt1"/>
              </a:buClr>
              <a:buFont typeface="Arial"/>
              <a:buNone/>
              <a:defRPr sz="1800" b="0" i="0" u="none" strike="noStrike" cap="none">
                <a:solidFill>
                  <a:schemeClr val="lt1"/>
                </a:solidFill>
                <a:latin typeface="Cabin"/>
                <a:ea typeface="Cabin"/>
                <a:cs typeface="Cabin"/>
                <a:sym typeface="Cabin"/>
              </a:defRPr>
            </a:lvl1pPr>
            <a:lvl2pPr marL="457200" marR="0" lvl="1" indent="0" algn="ctr" rtl="0">
              <a:spcBef>
                <a:spcPct val="0"/>
              </a:spcBef>
              <a:spcAft>
                <a:spcPts val="1200"/>
              </a:spcAft>
              <a:buClr>
                <a:srgbClr val="888888"/>
              </a:buClr>
              <a:buFont typeface="Arial"/>
              <a:buNone/>
              <a:defRPr sz="2000" b="0" i="0" u="none" strike="noStrike" cap="none">
                <a:solidFill>
                  <a:srgbClr val="888888"/>
                </a:solidFill>
                <a:latin typeface="Cabin"/>
                <a:ea typeface="Cabin"/>
                <a:cs typeface="Cabin"/>
                <a:sym typeface="Cabin"/>
              </a:defRPr>
            </a:lvl2pPr>
            <a:lvl3pPr marL="914400" marR="0" lvl="2" indent="0" algn="ctr" rtl="0">
              <a:spcBef>
                <a:spcPts val="360"/>
              </a:spcBef>
              <a:buClr>
                <a:srgbClr val="888888"/>
              </a:buClr>
              <a:buFont typeface="Arial"/>
              <a:buNone/>
              <a:defRPr sz="1800" b="0" i="0" u="none" strike="noStrike" cap="none">
                <a:solidFill>
                  <a:srgbClr val="888888"/>
                </a:solidFill>
                <a:latin typeface="Cabin"/>
                <a:ea typeface="Cabin"/>
                <a:cs typeface="Cabin"/>
                <a:sym typeface="Cabin"/>
              </a:defRPr>
            </a:lvl3pPr>
            <a:lvl4pPr marL="1371600" marR="0" lvl="3" indent="0" algn="ctr" rtl="0">
              <a:spcBef>
                <a:spcPts val="320"/>
              </a:spcBef>
              <a:buClr>
                <a:srgbClr val="888888"/>
              </a:buClr>
              <a:buFont typeface="Arial"/>
              <a:buNone/>
              <a:defRPr sz="1600" b="0" i="0" u="none" strike="noStrike" cap="none">
                <a:solidFill>
                  <a:srgbClr val="888888"/>
                </a:solidFill>
                <a:latin typeface="Cabin"/>
                <a:ea typeface="Cabin"/>
                <a:cs typeface="Cabin"/>
                <a:sym typeface="Cabin"/>
              </a:defRPr>
            </a:lvl4pPr>
            <a:lvl5pPr marL="1828800" marR="0" lvl="4" indent="0" algn="ctr" rtl="0">
              <a:spcBef>
                <a:spcPts val="280"/>
              </a:spcBef>
              <a:buClr>
                <a:srgbClr val="888888"/>
              </a:buClr>
              <a:buFont typeface="Arial"/>
              <a:buNone/>
              <a:defRPr sz="1400" b="0" i="0" u="none" strike="noStrike" cap="none">
                <a:solidFill>
                  <a:srgbClr val="888888"/>
                </a:solidFill>
                <a:latin typeface="Cabin"/>
                <a:ea typeface="Cabin"/>
                <a:cs typeface="Cabin"/>
                <a:sym typeface="Cabin"/>
              </a:defRPr>
            </a:lvl5pPr>
            <a:lvl6pPr marL="2286000" marR="0" lvl="5" indent="0" algn="ctr" rtl="0">
              <a:spcBef>
                <a:spcPts val="400"/>
              </a:spcBef>
              <a:buClr>
                <a:srgbClr val="888888"/>
              </a:buClr>
              <a:buFont typeface="Arial"/>
              <a:buNone/>
              <a:defRPr sz="2000" b="0" i="0" u="none" strike="noStrike" cap="none">
                <a:solidFill>
                  <a:srgbClr val="888888"/>
                </a:solidFill>
                <a:latin typeface="Cabin"/>
                <a:ea typeface="Cabin"/>
                <a:cs typeface="Cabin"/>
                <a:sym typeface="Cabin"/>
              </a:defRPr>
            </a:lvl6pPr>
            <a:lvl7pPr marL="2743200" marR="0" lvl="6" indent="0" algn="ctr" rtl="0">
              <a:spcBef>
                <a:spcPts val="400"/>
              </a:spcBef>
              <a:buClr>
                <a:srgbClr val="888888"/>
              </a:buClr>
              <a:buFont typeface="Arial"/>
              <a:buNone/>
              <a:defRPr sz="2000" b="0" i="0" u="none" strike="noStrike" cap="none">
                <a:solidFill>
                  <a:srgbClr val="888888"/>
                </a:solidFill>
                <a:latin typeface="Cabin"/>
                <a:ea typeface="Cabin"/>
                <a:cs typeface="Cabin"/>
                <a:sym typeface="Cabin"/>
              </a:defRPr>
            </a:lvl7pPr>
            <a:lvl8pPr marL="3200400" marR="0" lvl="7" indent="0" algn="ctr" rtl="0">
              <a:spcBef>
                <a:spcPts val="400"/>
              </a:spcBef>
              <a:buClr>
                <a:srgbClr val="888888"/>
              </a:buClr>
              <a:buFont typeface="Arial"/>
              <a:buNone/>
              <a:defRPr sz="2000" b="0" i="0" u="none" strike="noStrike" cap="none">
                <a:solidFill>
                  <a:srgbClr val="888888"/>
                </a:solidFill>
                <a:latin typeface="Cabin"/>
                <a:ea typeface="Cabin"/>
                <a:cs typeface="Cabin"/>
                <a:sym typeface="Cabin"/>
              </a:defRPr>
            </a:lvl8pPr>
            <a:lvl9pPr marL="3657600" marR="0" lvl="8" indent="0" algn="ctr" rtl="0">
              <a:spcBef>
                <a:spcPts val="400"/>
              </a:spcBef>
              <a:buClr>
                <a:srgbClr val="888888"/>
              </a:buClr>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306" name="Shape 306"/>
          <p:cNvCxnSpPr/>
          <p:nvPr/>
        </p:nvCxnSpPr>
        <p:spPr>
          <a:xfrm>
            <a:off x="762000" y="3886200"/>
            <a:ext cx="320100" cy="0"/>
          </a:xfrm>
          <a:prstGeom prst="straightConnector1">
            <a:avLst/>
          </a:prstGeom>
          <a:noFill/>
          <a:ln w="19050" cap="flat" cmpd="sng">
            <a:solidFill>
              <a:srgbClr val="FFFFFF"/>
            </a:solidFill>
            <a:prstDash val="solid"/>
            <a:round/>
            <a:headEnd type="none" w="med" len="med"/>
            <a:tailEnd type="none" w="med" len="med"/>
          </a:ln>
        </p:spPr>
      </p:cxnSp>
    </p:spTree>
    <p:extLst>
      <p:ext uri="{BB962C8B-B14F-4D97-AF65-F5344CB8AC3E}">
        <p14:creationId xmlns:p14="http://schemas.microsoft.com/office/powerpoint/2010/main" val="4109591199"/>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image" Target="../media/image2.png" /><Relationship Id="rId7"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576072" y="530352"/>
            <a:ext cx="8001000"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94360" y="1536192"/>
            <a:ext cx="7886700" cy="42029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8FCF9-A24B-FA41-8F99-CB904FA2263F}" type="slidenum">
              <a:rPr lang="en-US" smtClean="0"/>
              <a:t>‹#›</a:t>
            </a:fld>
            <a:endParaRPr lang="en-US"/>
          </a:p>
        </p:txBody>
      </p:sp>
      <p:pic>
        <p:nvPicPr>
          <p:cNvPr id="7" name="Picture 6"/>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6137167" y="6028567"/>
            <a:ext cx="2748572" cy="648038"/>
          </a:xfrm>
          <a:prstGeom prst="rect">
            <a:avLst/>
          </a:prstGeom>
        </p:spPr>
      </p:pic>
      <p:sp>
        <p:nvSpPr>
          <p:cNvPr id="11" name="Rectangle 10"/>
          <p:cNvSpPr/>
          <p:nvPr userDrawn="1"/>
        </p:nvSpPr>
        <p:spPr>
          <a:xfrm>
            <a:off x="537884" y="5850594"/>
            <a:ext cx="5697896" cy="954107"/>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800" b="0" i="1" u="none" strike="noStrike" kern="1200" cap="none" spc="0" normalizeH="0" baseline="0" noProof="0">
                <a:ln>
                  <a:noFill/>
                </a:ln>
                <a:solidFill>
                  <a:prstClr val="black"/>
                </a:solidFill>
                <a:effectLst/>
                <a:uLnTx/>
                <a:uFillTx/>
                <a:latin typeface="+mj-lt"/>
                <a:ea typeface="+mn-ea"/>
                <a:cs typeface="Arial" panose="020b0604020202020204" pitchFamily="34" charset="0"/>
              </a:rPr>
              <a:t>This resource is made possible by the support of the American People through the United States Agency for International Development (USAID) under the Knowledge SUCCESS (Strengthening Use, Capacity, Collaboration, Exchange, Synthesis, and Sharing) Project Cooperative Agreement No. 7200AA19CA00001 with the Johns Hopkins University. Knowledge SUCCESS is supported by USAID’s Bureau for Global Health, Office of Population and Reproductive Health and led by the Johns Hopkins Center for Communication Programs (CCP) in partnership with Amref Health Africa, Busara Center for Behavioral Economics (Busara), and FHI 360. The information provided in this resource are the sole responsibility of Knowledge SUCCESS and does not necessarily reflect the views of USAID, the U.S. Government, or the Johns Hopkins University. The resource may be adapted as needed; the original material can be found on www.kmtraining.org. </a:t>
            </a:r>
            <a:endParaRPr kumimoji="0" lang="en-US" sz="8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Tree>
    <p:extLst>
      <p:ext uri="{BB962C8B-B14F-4D97-AF65-F5344CB8AC3E}">
        <p14:creationId xmlns:p14="http://schemas.microsoft.com/office/powerpoint/2010/main" val="106876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 id="2147483668" r:id="rId5"/>
  </p:sldLayoutIdLst>
  <p:transition/>
  <p:timing/>
  <p:txStyles>
    <p:titleStyle>
      <a:lvl1pPr algn="l" defTabSz="914400" rtl="0" eaLnBrk="1" latinLnBrk="0" hangingPunct="1">
        <a:lnSpc>
          <a:spcPct val="100000"/>
        </a:lnSpc>
        <a:spcBef>
          <a:spcPct val="0"/>
        </a:spcBef>
        <a:buNone/>
        <a:defRPr sz="4400" kern="1200">
          <a:solidFill>
            <a:srgbClr val="007EA5"/>
          </a:solidFill>
          <a:latin typeface="Gill Sans MT" panose="020b0502020104020203" pitchFamily="34" charset="0"/>
          <a:ea typeface="+mj-ea"/>
          <a:cs typeface="+mj-cs"/>
        </a:defRPr>
      </a:lvl1pPr>
    </p:titleStyle>
    <p:bodyStyle>
      <a:lvl1pPr marL="457200" indent="-384048" algn="l" defTabSz="914400" rtl="0" eaLnBrk="1" latinLnBrk="0" hangingPunct="1">
        <a:lnSpc>
          <a:spcPct val="114000"/>
        </a:lnSpc>
        <a:spcBef>
          <a:spcPct val="0"/>
        </a:spcBef>
        <a:spcAft>
          <a:spcPts val="400"/>
        </a:spcAft>
        <a:buSzPct val="125000"/>
        <a:buFont typeface="Arial" panose="020b0604020202020204" pitchFamily="34" charset="0"/>
        <a:buChar char="•"/>
        <a:defRPr sz="2400" kern="1200">
          <a:solidFill>
            <a:srgbClr val="007EA5"/>
          </a:solidFill>
          <a:latin typeface="Gill Sans MT" charset="0"/>
          <a:ea typeface="Gill Sans MT" charset="0"/>
          <a:cs typeface="Gill Sans MT" charset="0"/>
        </a:defRPr>
      </a:lvl1pPr>
      <a:lvl2pPr marL="914400" indent="-384048" algn="l" defTabSz="914400" rtl="0" eaLnBrk="1" latinLnBrk="0" hangingPunct="1">
        <a:lnSpc>
          <a:spcPct val="114000"/>
        </a:lnSpc>
        <a:spcBef>
          <a:spcPct val="0"/>
        </a:spcBef>
        <a:buFont typeface="Courier New" charset="0"/>
        <a:buChar char="o"/>
        <a:defRPr sz="2200" kern="1200">
          <a:solidFill>
            <a:srgbClr val="007EA5"/>
          </a:solidFill>
          <a:latin typeface="Gill Sans MT" charset="0"/>
          <a:ea typeface="Gill Sans MT" charset="0"/>
          <a:cs typeface="Gill Sans MT"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E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EA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EA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7.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8.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image" Target="../media/image9.jpeg" /><Relationship Id="rId4" Type="http://schemas.openxmlformats.org/officeDocument/2006/relationships/image" Target="../media/image10.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11.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12.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8.xml" /><Relationship Id="rId3" Type="http://schemas.openxmlformats.org/officeDocument/2006/relationships/image" Target="../media/image13.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9.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0.xml" /><Relationship Id="rId3" Type="http://schemas.openxmlformats.org/officeDocument/2006/relationships/image" Target="../media/image14.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2.xml" /><Relationship Id="rId3" Type="http://schemas.openxmlformats.org/officeDocument/2006/relationships/image" Target="../media/image16.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3.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 Id="rId3" Type="http://schemas.openxmlformats.org/officeDocument/2006/relationships/image" Target="../media/image3.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xml" /><Relationship Id="rId3" Type="http://schemas.openxmlformats.org/officeDocument/2006/relationships/image" Target="../media/image4.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 Id="rId3" Type="http://schemas.openxmlformats.org/officeDocument/2006/relationships/image" Target="../media/image5.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6.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a:xfrm>
            <a:off x="685799" y="1756748"/>
            <a:ext cx="8096693" cy="2387600"/>
          </a:xfrm>
        </p:spPr>
        <p:txBody>
          <a:bodyPr>
            <a:noAutofit/>
          </a:bodyPr>
          <a:lstStyle/>
          <a:p>
            <a:pPr rtl="0"/>
            <a:r>
              <a:rPr lang="fr" sz="4800" b="0" i="0" u="none" strike="noStrike">
                <a:highlight>
                  <a:srgbClr val="000000">
                    <a:alpha val="0"/>
                  </a:srgbClr>
                </a:highlight>
                <a:latin typeface="Gill Sans MT"/>
              </a:rPr>
              <a:t>Gestion des connaissances (GC) :</a:t>
            </a:r>
            <a:br>
              <a:rPr lang="fr" sz="4800" b="0" i="0" u="none" strike="noStrike">
                <a:highlight>
                  <a:srgbClr val="000000">
                    <a:alpha val="0"/>
                  </a:srgbClr>
                </a:highlight>
                <a:latin typeface="Gill Sans MT"/>
              </a:rPr>
            </a:br>
            <a:r>
              <a:rPr lang="fr" sz="4800" b="0" i="0" u="none" strike="noStrike">
                <a:highlight>
                  <a:srgbClr val="000000">
                    <a:alpha val="0"/>
                  </a:srgbClr>
                </a:highlight>
                <a:latin typeface="Gill Sans MT"/>
              </a:rPr>
              <a:t> pourquoi, quoi et comment ? </a:t>
            </a:r>
          </a:p>
        </p:txBody>
      </p:sp>
    </p:spTree>
    <p:extLst>
      <p:ext uri="{BB962C8B-B14F-4D97-AF65-F5344CB8AC3E}">
        <p14:creationId xmlns:p14="http://schemas.microsoft.com/office/powerpoint/2010/main" val="2088131094"/>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Content Placeholder 4"/>
          <p:cNvSpPr>
            <a:spLocks noGrp="1"/>
          </p:cNvSpPr>
          <p:nvPr>
            <p:ph idx="1"/>
          </p:nvPr>
        </p:nvSpPr>
        <p:spPr>
          <a:xfrm>
            <a:off x="594360" y="1536192"/>
            <a:ext cx="7886700" cy="4207622"/>
          </a:xfrm>
        </p:spPr>
        <p:txBody>
          <a:bodyPr>
            <a:noAutofit/>
          </a:bodyPr>
          <a:lstStyle/>
          <a:p>
            <a:pPr marL="457200" indent="-384048" rtl="0">
              <a:lnSpc>
                <a:spcPct val="114000"/>
              </a:lnSpc>
              <a:spcBef>
                <a:spcPct val="0"/>
              </a:spcBef>
              <a:spcAft>
                <a:spcPts val="400"/>
              </a:spcAft>
              <a:buSzTx/>
              <a:buFont typeface="+mj-lt"/>
              <a:buAutoNum type="alphaLcParenR"/>
            </a:pPr>
            <a:r>
              <a:rPr lang="fr" sz="2400" b="0" i="0" u="none" strike="noStrike">
                <a:highlight>
                  <a:srgbClr val="000000">
                    <a:alpha val="0"/>
                  </a:srgbClr>
                </a:highlight>
                <a:latin typeface="Gill Sans MT"/>
                <a:ea typeface="Gill Sans MT" charset="0"/>
                <a:cs typeface="Gill Sans MT" charset="0"/>
              </a:rPr>
              <a:t>Un exercice vague et intellectuel qui ne s'applique pas à tout le monde.</a:t>
            </a:r>
          </a:p>
          <a:p>
            <a:pPr marL="457200" indent="-384048" rtl="0">
              <a:lnSpc>
                <a:spcPct val="114000"/>
              </a:lnSpc>
              <a:spcBef>
                <a:spcPct val="0"/>
              </a:spcBef>
              <a:spcAft>
                <a:spcPts val="400"/>
              </a:spcAft>
              <a:buSzTx/>
              <a:buFont typeface="+mj-lt"/>
              <a:buAutoNum type="alphaLcParenR"/>
            </a:pPr>
            <a:r>
              <a:rPr lang="fr" sz="2400" b="0" i="0" u="none" strike="noStrike">
                <a:highlight>
                  <a:srgbClr val="000000">
                    <a:alpha val="0"/>
                  </a:srgbClr>
                </a:highlight>
                <a:latin typeface="Gill Sans MT"/>
                <a:ea typeface="Gill Sans MT" charset="0"/>
                <a:cs typeface="Gill Sans MT" charset="0"/>
              </a:rPr>
              <a:t>L'art de créer des sites Web et des bases de données.</a:t>
            </a:r>
          </a:p>
          <a:p>
            <a:pPr marL="457200" indent="-384048" rtl="0">
              <a:lnSpc>
                <a:spcPct val="114000"/>
              </a:lnSpc>
              <a:spcBef>
                <a:spcPct val="0"/>
              </a:spcBef>
              <a:spcAft>
                <a:spcPts val="400"/>
              </a:spcAft>
              <a:buSzTx/>
              <a:buFont typeface="+mj-lt"/>
              <a:buAutoNum type="alphaLcParenR"/>
            </a:pPr>
            <a:r>
              <a:rPr lang="fr" sz="2400" b="0" i="0" u="none" strike="noStrike">
                <a:highlight>
                  <a:srgbClr val="000000">
                    <a:alpha val="0"/>
                  </a:srgbClr>
                </a:highlight>
                <a:latin typeface="Gill Sans MT"/>
                <a:ea typeface="Gill Sans MT" charset="0"/>
                <a:cs typeface="Gill Sans MT" charset="0"/>
              </a:rPr>
              <a:t>Une solution technologique à un problème organisationnel.</a:t>
            </a:r>
          </a:p>
          <a:p>
            <a:pPr marL="457200" indent="-384048" rtl="0">
              <a:lnSpc>
                <a:spcPct val="114000"/>
              </a:lnSpc>
              <a:spcBef>
                <a:spcPct val="0"/>
              </a:spcBef>
              <a:spcAft>
                <a:spcPts val="400"/>
              </a:spcAft>
              <a:buSzTx/>
              <a:buFont typeface="+mj-lt"/>
              <a:buAutoNum type="alphaLcParenR"/>
            </a:pPr>
            <a:r>
              <a:rPr lang="fr" sz="2400" b="0" i="0" u="none" strike="noStrike">
                <a:highlight>
                  <a:srgbClr val="000000">
                    <a:alpha val="0"/>
                  </a:srgbClr>
                </a:highlight>
                <a:latin typeface="Gill Sans MT"/>
                <a:ea typeface="Gill Sans MT" charset="0"/>
                <a:cs typeface="Gill Sans MT" charset="0"/>
              </a:rPr>
              <a:t>Quelque chose que certaines personnes de votre organisation font - principalement les informaticiens ou les bibliothécaires - qui n'est pas applicable à mon travail.</a:t>
            </a:r>
          </a:p>
          <a:p>
            <a:pPr marL="457200" indent="-384048" rtl="0">
              <a:lnSpc>
                <a:spcPct val="114000"/>
              </a:lnSpc>
              <a:spcBef>
                <a:spcPct val="0"/>
              </a:spcBef>
              <a:spcAft>
                <a:spcPts val="400"/>
              </a:spcAft>
              <a:buSzTx/>
              <a:buFont typeface="+mj-lt"/>
              <a:buAutoNum type="alphaLcParenR"/>
            </a:pPr>
            <a:r>
              <a:rPr lang="fr" sz="2400" b="0" i="0" u="none" strike="noStrike">
                <a:solidFill>
                  <a:srgbClr val="FF0000"/>
                </a:solidFill>
                <a:highlight>
                  <a:srgbClr val="000000">
                    <a:alpha val="0"/>
                  </a:srgbClr>
                </a:highlight>
                <a:latin typeface="Gill Sans MT"/>
                <a:ea typeface="Gill Sans MT" charset="0"/>
                <a:cs typeface="Gill Sans MT" charset="0"/>
              </a:rPr>
              <a:t>Aucun des éléments susmentionnés</a:t>
            </a:r>
          </a:p>
        </p:txBody>
      </p:sp>
      <p:sp>
        <p:nvSpPr>
          <p:cNvPr id="4" name="Title 3"/>
          <p:cNvSpPr>
            <a:spLocks noGrp="1"/>
          </p:cNvSpPr>
          <p:nvPr>
            <p:ph type="title"/>
          </p:nvPr>
        </p:nvSpPr>
        <p:spPr>
          <a:xfrm>
            <a:off x="576072" y="530352"/>
            <a:ext cx="8001000" cy="914400"/>
          </a:xfrm>
        </p:spPr>
        <p:txBody>
          <a:bodyPr anchor="t">
            <a:noAutofit/>
          </a:bodyPr>
          <a:lstStyle/>
          <a:p>
            <a:pPr rtl="0">
              <a:lnSpc>
                <a:spcPct val="100000"/>
              </a:lnSpc>
            </a:pPr>
            <a:r>
              <a:rPr lang="fr" sz="3600" b="0" i="0" u="none" strike="noStrike">
                <a:highlight>
                  <a:srgbClr val="000000">
                    <a:alpha val="0"/>
                  </a:srgbClr>
                </a:highlight>
                <a:latin typeface="Gill Sans MT"/>
              </a:rPr>
              <a:t>Qu'est-ce que la gestion de connaissances ?</a:t>
            </a:r>
          </a:p>
        </p:txBody>
      </p:sp>
    </p:spTree>
    <p:extLst>
      <p:ext uri="{BB962C8B-B14F-4D97-AF65-F5344CB8AC3E}">
        <p14:creationId xmlns:p14="http://schemas.microsoft.com/office/powerpoint/2010/main" val="1273228162"/>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35"/>
        <p:cNvGrpSpPr/>
        <p:nvPr/>
      </p:nvGrpSpPr>
      <p:grpSpPr>
        <a:xfrm>
          <a:off x="0" y="0"/>
          <a:ext cx="0" cy="0"/>
        </a:xfrm>
      </p:grpSpPr>
      <p:sp>
        <p:nvSpPr>
          <p:cNvPr id="36" name="Shape 36"/>
          <p:cNvSpPr txBox="1">
            <a:spLocks noGrp="1"/>
          </p:cNvSpPr>
          <p:nvPr>
            <p:ph type="title"/>
          </p:nvPr>
        </p:nvSpPr>
        <p:spPr>
          <a:xfrm>
            <a:off x="576072" y="530352"/>
            <a:ext cx="7886700" cy="1325562"/>
          </a:xfrm>
          <a:prstGeom prst="rect">
            <a:avLst/>
          </a:prstGeom>
          <a:noFill/>
          <a:ln>
            <a:noFill/>
          </a:ln>
        </p:spPr>
        <p:txBody>
          <a:bodyPr lIns="91425" tIns="45700" rIns="91425" bIns="45700" anchor="t" anchorCtr="0">
            <a:noAutofit/>
          </a:bodyPr>
          <a:lstStyle/>
          <a:p>
            <a:pPr marL="0" marR="0" lvl="0" indent="0" rtl="0">
              <a:lnSpc>
                <a:spcPct val="100000"/>
              </a:lnSpc>
              <a:spcBef>
                <a:spcPct val="0"/>
              </a:spcBef>
              <a:spcAft>
                <a:spcPct val="0"/>
              </a:spcAft>
              <a:buClr>
                <a:srgbClr val="0E6CB8"/>
              </a:buClr>
              <a:buSzPct val="25000"/>
              <a:buFont typeface="Gill Sans" panose="020b0604020202020204" charset="0"/>
              <a:buNone/>
            </a:pPr>
            <a:r>
              <a:rPr lang="fr" sz="3600" b="0" i="0" u="none" strike="noStrike" cap="none">
                <a:highlight>
                  <a:srgbClr val="000000">
                    <a:alpha val="0"/>
                  </a:srgbClr>
                </a:highlight>
                <a:latin typeface="Gill Sans MT"/>
                <a:ea typeface="Gill Sans MT" charset="0"/>
                <a:cs typeface="Gill Sans MT" charset="0"/>
                <a:sym typeface="Gill Sans"/>
              </a:rPr>
              <a:t>Données, informations et connaissances</a:t>
            </a:r>
          </a:p>
        </p:txBody>
      </p:sp>
      <p:pic>
        <p:nvPicPr>
          <p:cNvPr id="37" name="Shape 37"/>
          <p:cNvPicPr preferRelativeResize="0">
            <a:picLocks noGrp="1"/>
          </p:cNvPicPr>
          <p:nvPr>
            <p:ph type="body" idx="1"/>
          </p:nvPr>
        </p:nvPicPr>
        <p:blipFill>
          <a:blip r:embed="rId3">
            <a:alphaModFix/>
          </a:blip>
          <a:stretch>
            <a:fillRect/>
          </a:stretch>
        </p:blipFill>
        <p:spPr>
          <a:xfrm>
            <a:off x="1303337" y="1440025"/>
            <a:ext cx="6537325" cy="4351336"/>
          </a:xfrm>
          <a:prstGeom prst="rect">
            <a:avLst/>
          </a:prstGeom>
          <a:noFill/>
          <a:ln>
            <a:noFill/>
          </a:ln>
        </p:spPr>
      </p:pic>
    </p:spTree>
    <p:extLst>
      <p:ext uri="{BB962C8B-B14F-4D97-AF65-F5344CB8AC3E}">
        <p14:creationId xmlns:p14="http://schemas.microsoft.com/office/powerpoint/2010/main" val="3315010335"/>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42"/>
        <p:cNvGrpSpPr/>
        <p:nvPr/>
      </p:nvGrpSpPr>
      <p:grpSpPr>
        <a:xfrm>
          <a:off x="0" y="0"/>
          <a:ext cx="0" cy="0"/>
        </a:xfrm>
      </p:grpSpPr>
      <p:sp>
        <p:nvSpPr>
          <p:cNvPr id="43" name="Shape 43"/>
          <p:cNvSpPr txBox="1">
            <a:spLocks noGrp="1"/>
          </p:cNvSpPr>
          <p:nvPr>
            <p:ph type="title"/>
          </p:nvPr>
        </p:nvSpPr>
        <p:spPr>
          <a:xfrm>
            <a:off x="576072" y="530352"/>
            <a:ext cx="8001000" cy="914400"/>
          </a:xfrm>
          <a:prstGeom prst="rect">
            <a:avLst/>
          </a:prstGeom>
          <a:noFill/>
          <a:ln>
            <a:noFill/>
          </a:ln>
        </p:spPr>
        <p:txBody>
          <a:bodyPr lIns="91425" tIns="45700" rIns="91425" bIns="45700" anchor="t" anchorCtr="0">
            <a:noAutofit/>
          </a:bodyPr>
          <a:lstStyle/>
          <a:p>
            <a:pPr marL="0" marR="0" lvl="0" indent="0" algn="l" rtl="0">
              <a:lnSpc>
                <a:spcPct val="100000"/>
              </a:lnSpc>
              <a:spcBef>
                <a:spcPct val="0"/>
              </a:spcBef>
              <a:spcAft>
                <a:spcPct val="0"/>
              </a:spcAft>
              <a:buClr>
                <a:srgbClr val="0E6CB8"/>
              </a:buClr>
              <a:buSzPct val="25000"/>
              <a:buFont typeface="Gill Sans" panose="020b0604020202020204" charset="0"/>
              <a:buNone/>
            </a:pPr>
            <a:r>
              <a:rPr lang="fr" sz="3600" b="0" i="0" u="none" strike="noStrike" cap="none">
                <a:highlight>
                  <a:srgbClr val="000000">
                    <a:alpha val="0"/>
                  </a:srgbClr>
                </a:highlight>
                <a:latin typeface="Gill Sans MT"/>
                <a:ea typeface="Gill Sans"/>
                <a:cs typeface="Gill Sans"/>
                <a:sym typeface="Gill Sans"/>
              </a:rPr>
              <a:t>Données</a:t>
            </a:r>
          </a:p>
        </p:txBody>
      </p:sp>
      <p:sp>
        <p:nvSpPr>
          <p:cNvPr id="44" name="Shape 44"/>
          <p:cNvSpPr txBox="1">
            <a:spLocks noGrp="1"/>
          </p:cNvSpPr>
          <p:nvPr>
            <p:ph type="body" idx="1"/>
          </p:nvPr>
        </p:nvSpPr>
        <p:spPr>
          <a:xfrm>
            <a:off x="594360" y="1536192"/>
            <a:ext cx="7886700" cy="3785700"/>
          </a:xfrm>
          <a:prstGeom prst="rect">
            <a:avLst/>
          </a:prstGeom>
          <a:noFill/>
          <a:ln>
            <a:noFill/>
          </a:ln>
        </p:spPr>
        <p:txBody>
          <a:bodyPr lIns="91425" tIns="45700" rIns="91425" bIns="45700" anchor="t" anchorCtr="0">
            <a:noAutofit/>
          </a:bodyPr>
          <a:lstStyle/>
          <a:p>
            <a:pPr marL="0" marR="0" lvl="0" indent="0" algn="l" rtl="0">
              <a:lnSpc>
                <a:spcPct val="114000"/>
              </a:lnSpc>
              <a:spcBef>
                <a:spcPct val="0"/>
              </a:spcBef>
              <a:spcAft>
                <a:spcPct val="0"/>
              </a:spcAft>
              <a:buClr>
                <a:srgbClr val="181717"/>
              </a:buClr>
              <a:buSzPct val="25000"/>
              <a:buFont typeface="Arial"/>
              <a:buNone/>
            </a:pPr>
            <a:r>
              <a:rPr lang="fr" sz="2400" b="0" i="0" u="none" strike="noStrike">
                <a:highlight>
                  <a:srgbClr val="000000">
                    <a:alpha val="0"/>
                  </a:srgbClr>
                </a:highlight>
                <a:latin typeface="Gill Sans MT"/>
                <a:ea typeface="Gill Sans MT" charset="0"/>
                <a:cs typeface="Gill Sans MT" charset="0"/>
              </a:rPr>
              <a:t>L</a:t>
            </a:r>
            <a:r>
              <a:rPr lang="fr" sz="2400" b="0" i="0" u="none" strike="noStrike" cap="none">
                <a:highlight>
                  <a:srgbClr val="000000">
                    <a:alpha val="0"/>
                  </a:srgbClr>
                </a:highlight>
                <a:latin typeface="Gill Sans MT"/>
                <a:ea typeface="Gill Sans MT" charset="0"/>
                <a:cs typeface="Gill Sans MT" charset="0"/>
                <a:sym typeface="Helvetica Neue"/>
              </a:rPr>
              <a:t>es éléments bruts ou non organisés de l'information, souvent présentés sous forme de chiffres, de mots ou de symboles. </a:t>
            </a:r>
          </a:p>
        </p:txBody>
      </p:sp>
      <p:graphicFrame>
        <p:nvGraphicFramePr>
          <p:cNvPr id="45" name="Shape 45"/>
          <p:cNvGraphicFramePr>
            <a:graphicFrameLocks noGrp="1"/>
          </p:cNvGraphicFramePr>
          <p:nvPr>
            <p:extLst>
              <p:ext uri="{D42A27DB-BD31-4B8C-83A1-F6EECF244321}">
                <p14:modId xmlns:p14="http://schemas.microsoft.com/office/powerpoint/2010/main" val="1358499113"/>
              </p:ext>
            </p:extLst>
          </p:nvPr>
        </p:nvGraphicFramePr>
        <p:xfrm>
          <a:off x="695539" y="2678877"/>
          <a:ext cx="7968118" cy="3128336"/>
        </p:xfrm>
        <a:graphic>
          <a:graphicData uri="http://schemas.openxmlformats.org/drawingml/2006/table">
            <a:tbl>
              <a:tblPr>
                <a:noFill/>
              </a:tblPr>
              <a:tblGrid>
                <a:gridCol w="911354">
                  <a:extLst>
                    <a:ext uri="{9D8B030D-6E8A-4147-A177-3AD203B41FA5}">
                      <a16:colId xmlns:a16="http://schemas.microsoft.com/office/drawing/2014/main" val="20000"/>
                    </a:ext>
                  </a:extLst>
                </a:gridCol>
                <a:gridCol w="652731">
                  <a:extLst>
                    <a:ext uri="{9D8B030D-6E8A-4147-A177-3AD203B41FA5}">
                      <a16:colId xmlns:a16="http://schemas.microsoft.com/office/drawing/2014/main" val="20001"/>
                    </a:ext>
                  </a:extLst>
                </a:gridCol>
                <a:gridCol w="782042">
                  <a:extLst>
                    <a:ext uri="{9D8B030D-6E8A-4147-A177-3AD203B41FA5}">
                      <a16:colId xmlns:a16="http://schemas.microsoft.com/office/drawing/2014/main" val="20002"/>
                    </a:ext>
                  </a:extLst>
                </a:gridCol>
                <a:gridCol w="782042">
                  <a:extLst>
                    <a:ext uri="{9D8B030D-6E8A-4147-A177-3AD203B41FA5}">
                      <a16:colId xmlns:a16="http://schemas.microsoft.com/office/drawing/2014/main" val="20003"/>
                    </a:ext>
                  </a:extLst>
                </a:gridCol>
                <a:gridCol w="782042">
                  <a:extLst>
                    <a:ext uri="{9D8B030D-6E8A-4147-A177-3AD203B41FA5}">
                      <a16:colId xmlns:a16="http://schemas.microsoft.com/office/drawing/2014/main" val="20004"/>
                    </a:ext>
                  </a:extLst>
                </a:gridCol>
                <a:gridCol w="782042">
                  <a:extLst>
                    <a:ext uri="{9D8B030D-6E8A-4147-A177-3AD203B41FA5}">
                      <a16:colId xmlns:a16="http://schemas.microsoft.com/office/drawing/2014/main" val="20005"/>
                    </a:ext>
                  </a:extLst>
                </a:gridCol>
                <a:gridCol w="782042">
                  <a:extLst>
                    <a:ext uri="{9D8B030D-6E8A-4147-A177-3AD203B41FA5}">
                      <a16:colId xmlns:a16="http://schemas.microsoft.com/office/drawing/2014/main" val="20006"/>
                    </a:ext>
                  </a:extLst>
                </a:gridCol>
                <a:gridCol w="782042">
                  <a:extLst>
                    <a:ext uri="{9D8B030D-6E8A-4147-A177-3AD203B41FA5}">
                      <a16:colId xmlns:a16="http://schemas.microsoft.com/office/drawing/2014/main" val="20007"/>
                    </a:ext>
                  </a:extLst>
                </a:gridCol>
                <a:gridCol w="782042">
                  <a:extLst>
                    <a:ext uri="{9D8B030D-6E8A-4147-A177-3AD203B41FA5}">
                      <a16:colId xmlns:a16="http://schemas.microsoft.com/office/drawing/2014/main" val="20008"/>
                    </a:ext>
                  </a:extLst>
                </a:gridCol>
                <a:gridCol w="929739">
                  <a:extLst>
                    <a:ext uri="{9D8B030D-6E8A-4147-A177-3AD203B41FA5}">
                      <a16:colId xmlns:a16="http://schemas.microsoft.com/office/drawing/2014/main" val="20009"/>
                    </a:ext>
                  </a:extLst>
                </a:gridCol>
              </a:tblGrid>
              <a:tr h="1079243">
                <a:tc>
                  <a:txBody>
                    <a:bodyPr vert="horz" wrap="square">
                      <a:noAutofit/>
                    </a:bodyPr>
                    <a:lstStyle/>
                    <a:p>
                      <a:pPr lvl="0" rtl="0">
                        <a:spcBef>
                          <a:spcPct val="0"/>
                        </a:spcBef>
                        <a:buNone/>
                      </a:pPr>
                      <a:r>
                        <a:rPr lang="fr" sz="1000" b="0" i="0" u="none" strike="noStrike">
                          <a:highlight>
                            <a:srgbClr val="000000">
                              <a:alpha val="0"/>
                            </a:srgbClr>
                          </a:highlight>
                          <a:latin typeface="Calibri"/>
                        </a:rPr>
                        <a:t>Pays</a:t>
                      </a:r>
                    </a:p>
                  </a:txBody>
                  <a:tcPr marL="83007" marR="83007" marT="83007" marB="83007"/>
                </a:tc>
                <a:tc>
                  <a:txBody>
                    <a:bodyPr vert="horz" wrap="square">
                      <a:noAutofit/>
                    </a:bodyPr>
                    <a:lstStyle/>
                    <a:p>
                      <a:pPr lvl="0" rtl="0">
                        <a:spcBef>
                          <a:spcPct val="0"/>
                        </a:spcBef>
                        <a:buNone/>
                      </a:pPr>
                      <a:r>
                        <a:rPr lang="fr" sz="1000" b="0" i="0" u="none" strike="noStrike">
                          <a:highlight>
                            <a:srgbClr val="000000">
                              <a:alpha val="0"/>
                            </a:srgbClr>
                          </a:highlight>
                          <a:latin typeface="Calibri"/>
                        </a:rPr>
                        <a:t>ISF</a:t>
                      </a:r>
                    </a:p>
                  </a:txBody>
                  <a:tcPr marL="83007" marR="83007" marT="83007" marB="83007"/>
                </a:tc>
                <a:tc>
                  <a:txBody>
                    <a:bodyPr vert="horz" wrap="square">
                      <a:noAutofit/>
                    </a:bodyPr>
                    <a:lstStyle/>
                    <a:p>
                      <a:pPr lvl="0" rtl="0">
                        <a:spcBef>
                          <a:spcPct val="0"/>
                        </a:spcBef>
                        <a:buNone/>
                      </a:pPr>
                      <a:r>
                        <a:rPr lang="fr" sz="1000" b="0" i="0" u="none" strike="noStrike">
                          <a:highlight>
                            <a:srgbClr val="000000">
                              <a:alpha val="0"/>
                            </a:srgbClr>
                          </a:highlight>
                          <a:latin typeface="Calibri"/>
                        </a:rPr>
                        <a:t>Femmes mariées utilisant actuellement une méthode moderne</a:t>
                      </a:r>
                    </a:p>
                  </a:txBody>
                  <a:tcPr marL="83007" marR="83007" marT="83007" marB="83007"/>
                </a:tc>
                <a:tc>
                  <a:txBody>
                    <a:bodyPr vert="horz" wrap="square">
                      <a:noAutofit/>
                    </a:bodyPr>
                    <a:lstStyle/>
                    <a:p>
                      <a:pPr lvl="0" rtl="0">
                        <a:spcBef>
                          <a:spcPct val="0"/>
                        </a:spcBef>
                        <a:buNone/>
                      </a:pPr>
                      <a:r>
                        <a:rPr lang="fr" sz="1000" b="0" i="0" u="none" strike="noStrike">
                          <a:highlight>
                            <a:srgbClr val="000000">
                              <a:alpha val="0"/>
                            </a:srgbClr>
                          </a:highlight>
                          <a:latin typeface="Calibri"/>
                        </a:rPr>
                        <a:t>Des besoins non satisfaits en matière de PF</a:t>
                      </a:r>
                    </a:p>
                  </a:txBody>
                  <a:tcPr marL="83007" marR="83007" marT="83007" marB="83007"/>
                </a:tc>
                <a:tc>
                  <a:txBody>
                    <a:bodyPr vert="horz" wrap="square">
                      <a:noAutofit/>
                    </a:bodyPr>
                    <a:lstStyle/>
                    <a:p>
                      <a:pPr lvl="0" rtl="0">
                        <a:spcBef>
                          <a:spcPct val="0"/>
                        </a:spcBef>
                        <a:buNone/>
                      </a:pPr>
                      <a:r>
                        <a:rPr lang="fr" sz="1000" b="0" i="0" u="none" strike="noStrike">
                          <a:highlight>
                            <a:srgbClr val="000000">
                              <a:alpha val="0"/>
                            </a:srgbClr>
                          </a:highlight>
                          <a:latin typeface="Calibri"/>
                        </a:rPr>
                        <a:t>La demande de PF satisfaite par des méthodes modernes.</a:t>
                      </a:r>
                    </a:p>
                  </a:txBody>
                  <a:tcPr marL="83007" marR="83007" marT="83007" marB="83007"/>
                </a:tc>
                <a:tc>
                  <a:txBody>
                    <a:bodyPr vert="horz" wrap="square">
                      <a:noAutofit/>
                    </a:bodyPr>
                    <a:lstStyle/>
                    <a:p>
                      <a:pPr lvl="0" rtl="0">
                        <a:spcBef>
                          <a:spcPct val="0"/>
                        </a:spcBef>
                        <a:buNone/>
                      </a:pPr>
                      <a:r>
                        <a:rPr lang="fr" sz="1000" b="0" i="0" u="none" strike="noStrike">
                          <a:highlight>
                            <a:srgbClr val="000000">
                              <a:alpha val="0"/>
                            </a:srgbClr>
                          </a:highlight>
                          <a:latin typeface="Calibri"/>
                        </a:rPr>
                        <a:t>Âge médian au premier mariage</a:t>
                      </a:r>
                    </a:p>
                  </a:txBody>
                  <a:tcPr marL="83007" marR="83007" marT="83007" marB="83007"/>
                </a:tc>
                <a:tc>
                  <a:txBody>
                    <a:bodyPr vert="horz" wrap="square">
                      <a:noAutofit/>
                    </a:bodyPr>
                    <a:lstStyle/>
                    <a:p>
                      <a:pPr lvl="0" rtl="0">
                        <a:spcBef>
                          <a:spcPct val="0"/>
                        </a:spcBef>
                        <a:buNone/>
                      </a:pPr>
                      <a:r>
                        <a:rPr lang="fr" sz="1000" b="0" i="0" u="none" strike="noStrike">
                          <a:highlight>
                            <a:srgbClr val="000000">
                              <a:alpha val="0"/>
                            </a:srgbClr>
                          </a:highlight>
                          <a:latin typeface="Calibri"/>
                        </a:rPr>
                        <a:t>Taux de mortalité infantile</a:t>
                      </a:r>
                    </a:p>
                  </a:txBody>
                  <a:tcPr marL="83007" marR="83007" marT="83007" marB="83007"/>
                </a:tc>
                <a:tc>
                  <a:txBody>
                    <a:bodyPr vert="horz" wrap="square">
                      <a:noAutofit/>
                    </a:bodyPr>
                    <a:lstStyle/>
                    <a:p>
                      <a:pPr lvl="0" rtl="0">
                        <a:spcBef>
                          <a:spcPct val="0"/>
                        </a:spcBef>
                        <a:buNone/>
                      </a:pPr>
                      <a:r>
                        <a:rPr lang="fr" sz="1000" b="0" i="0" u="none" strike="noStrike">
                          <a:highlight>
                            <a:srgbClr val="000000">
                              <a:alpha val="0"/>
                            </a:srgbClr>
                          </a:highlight>
                          <a:latin typeface="Calibri"/>
                        </a:rPr>
                        <a:t>Rapport de mortalité maternelle</a:t>
                      </a:r>
                    </a:p>
                  </a:txBody>
                  <a:tcPr marL="83007" marR="83007" marT="83007" marB="83007"/>
                </a:tc>
                <a:tc>
                  <a:txBody>
                    <a:bodyPr vert="horz" wrap="square">
                      <a:noAutofit/>
                    </a:bodyPr>
                    <a:lstStyle/>
                    <a:p>
                      <a:pPr lvl="0" rtl="0">
                        <a:spcBef>
                          <a:spcPct val="0"/>
                        </a:spcBef>
                        <a:buNone/>
                      </a:pPr>
                      <a:r>
                        <a:rPr lang="fr" sz="1000" b="0" i="0" u="none" strike="noStrike">
                          <a:highlight>
                            <a:srgbClr val="000000">
                              <a:alpha val="0"/>
                            </a:srgbClr>
                          </a:highlight>
                          <a:latin typeface="Calibri"/>
                        </a:rPr>
                        <a:t>Durée médiane de l'allaitement maternel exclusif</a:t>
                      </a:r>
                    </a:p>
                  </a:txBody>
                  <a:tcPr marL="83007" marR="83007" marT="83007" marB="83007"/>
                </a:tc>
                <a:tc>
                  <a:txBody>
                    <a:bodyPr vert="horz" wrap="square">
                      <a:noAutofit/>
                    </a:bodyPr>
                    <a:lstStyle/>
                    <a:p>
                      <a:pPr lvl="0" rtl="0">
                        <a:spcBef>
                          <a:spcPct val="0"/>
                        </a:spcBef>
                        <a:buNone/>
                      </a:pPr>
                      <a:r>
                        <a:rPr lang="fr" sz="1000" b="0" i="0" u="none" strike="noStrike">
                          <a:highlight>
                            <a:srgbClr val="000000">
                              <a:alpha val="0"/>
                            </a:srgbClr>
                          </a:highlight>
                          <a:latin typeface="Calibri"/>
                        </a:rPr>
                        <a:t>Prévalence du VIH</a:t>
                      </a:r>
                    </a:p>
                  </a:txBody>
                  <a:tcPr marL="83007" marR="83007" marT="83007" marB="83007"/>
                </a:tc>
                <a:extLst>
                  <a:ext uri="{0D108BD9-81ED-4DB2-BD59-A6C34878D82A}">
                    <a16:rowId xmlns:a16="http://schemas.microsoft.com/office/drawing/2014/main" val="10000"/>
                  </a:ext>
                </a:extLst>
              </a:tr>
              <a:tr h="500173">
                <a:tc>
                  <a:txBody>
                    <a:bodyPr vert="horz" wrap="square">
                      <a:noAutofit/>
                    </a:bodyPr>
                    <a:lstStyle/>
                    <a:p>
                      <a:pPr lvl="0" rtl="0">
                        <a:spcBef>
                          <a:spcPct val="0"/>
                        </a:spcBef>
                        <a:buNone/>
                      </a:pPr>
                      <a:r>
                        <a:rPr lang="fr" sz="1000" b="0" i="0" u="none" strike="noStrike">
                          <a:highlight>
                            <a:srgbClr val="000000">
                              <a:alpha val="0"/>
                            </a:srgbClr>
                          </a:highlight>
                          <a:latin typeface="Calibri"/>
                        </a:rPr>
                        <a:t>Malawi</a:t>
                      </a:r>
                    </a:p>
                  </a:txBody>
                  <a:tcPr marL="83007" marR="83007"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5,7</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42,2</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26,2</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58,4</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17,8</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66</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675 (CI : 570 - 780)</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3,8</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10,6 (CI : 9,6 - 11,6)</a:t>
                      </a:r>
                    </a:p>
                  </a:txBody>
                  <a:tcPr marL="17296" marR="17296" marT="83007" marB="83007"/>
                </a:tc>
                <a:extLst>
                  <a:ext uri="{0D108BD9-81ED-4DB2-BD59-A6C34878D82A}">
                    <a16:rowId xmlns:a16="http://schemas.microsoft.com/office/drawing/2014/main" val="10001"/>
                  </a:ext>
                </a:extLst>
              </a:tr>
              <a:tr h="500173">
                <a:tc>
                  <a:txBody>
                    <a:bodyPr vert="horz" wrap="square">
                      <a:noAutofit/>
                    </a:bodyPr>
                    <a:lstStyle/>
                    <a:p>
                      <a:pPr lvl="0" rtl="0">
                        <a:spcBef>
                          <a:spcPct val="0"/>
                        </a:spcBef>
                        <a:buNone/>
                      </a:pPr>
                      <a:r>
                        <a:rPr lang="fr" sz="1000" b="0" i="0" u="none" strike="noStrike">
                          <a:highlight>
                            <a:srgbClr val="000000">
                              <a:alpha val="0"/>
                            </a:srgbClr>
                          </a:highlight>
                          <a:latin typeface="Calibri"/>
                        </a:rPr>
                        <a:t>Mali</a:t>
                      </a:r>
                    </a:p>
                  </a:txBody>
                  <a:tcPr marL="83007" marR="83007"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6,1</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9,9</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26,0</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27,2</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18,0</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56</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368 (CI : 259 - 478)</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0,7</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1,1 (CI : 0,8 - 1,4)</a:t>
                      </a:r>
                    </a:p>
                  </a:txBody>
                  <a:tcPr marL="17296" marR="17296" marT="83007" marB="83007"/>
                </a:tc>
                <a:extLst>
                  <a:ext uri="{0D108BD9-81ED-4DB2-BD59-A6C34878D82A}">
                    <a16:rowId xmlns:a16="http://schemas.microsoft.com/office/drawing/2014/main" val="10002"/>
                  </a:ext>
                </a:extLst>
              </a:tr>
              <a:tr h="345920">
                <a:tc>
                  <a:txBody>
                    <a:bodyPr vert="horz" wrap="square">
                      <a:noAutofit/>
                    </a:bodyPr>
                    <a:lstStyle/>
                    <a:p>
                      <a:pPr lvl="0" rtl="0">
                        <a:spcBef>
                          <a:spcPct val="0"/>
                        </a:spcBef>
                        <a:buNone/>
                      </a:pPr>
                      <a:r>
                        <a:rPr lang="fr" sz="1000" b="0" i="0" u="none" strike="noStrike">
                          <a:highlight>
                            <a:srgbClr val="000000">
                              <a:alpha val="0"/>
                            </a:srgbClr>
                          </a:highlight>
                          <a:latin typeface="Calibri"/>
                        </a:rPr>
                        <a:t>Philippines</a:t>
                      </a:r>
                    </a:p>
                  </a:txBody>
                  <a:tcPr marL="83007" marR="83007"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3,3</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34,0</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22,0</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46,8</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22,2</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25</a:t>
                      </a:r>
                    </a:p>
                  </a:txBody>
                  <a:tcPr marL="17296" marR="17296" marT="83007" marB="83007"/>
                </a:tc>
                <a:tc>
                  <a:txBody>
                    <a:bodyPr vert="horz" wrap="square">
                      <a:noAutofit/>
                    </a:bodyPr>
                    <a:lstStyle/>
                    <a:p>
                      <a:pPr lvl="0" algn="ctr" rtl="0">
                        <a:lnSpc>
                          <a:spcPct val="115000"/>
                        </a:lnSpc>
                        <a:spcBef>
                          <a:spcPct val="0"/>
                        </a:spcBef>
                        <a:buNone/>
                      </a:pPr>
                      <a:r>
                        <a:rPr lang="en-US" sz="1000">
                          <a:solidFill>
                            <a:srgbClr val="222222"/>
                          </a:solidFill>
                          <a:latin typeface="Verdana"/>
                          <a:ea typeface="Verdana"/>
                          <a:cs typeface="Verdana"/>
                          <a:sym typeface="Verdana"/>
                        </a:rPr>
                        <a:t> </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0,7</a:t>
                      </a:r>
                    </a:p>
                  </a:txBody>
                  <a:tcPr marL="17296" marR="17296" marT="83007" marB="83007"/>
                </a:tc>
                <a:tc>
                  <a:txBody>
                    <a:bodyPr vert="horz" wrap="square">
                      <a:noAutofit/>
                    </a:bodyPr>
                    <a:lstStyle/>
                    <a:p>
                      <a:pPr lvl="0" algn="ctr" rtl="0">
                        <a:lnSpc>
                          <a:spcPct val="115000"/>
                        </a:lnSpc>
                        <a:spcBef>
                          <a:spcPct val="0"/>
                        </a:spcBef>
                        <a:buNone/>
                      </a:pPr>
                      <a:r>
                        <a:rPr lang="en-US" sz="1000">
                          <a:solidFill>
                            <a:srgbClr val="222222"/>
                          </a:solidFill>
                          <a:latin typeface="Verdana"/>
                          <a:ea typeface="Verdana"/>
                          <a:cs typeface="Verdana"/>
                          <a:sym typeface="Verdana"/>
                        </a:rPr>
                        <a:t> </a:t>
                      </a:r>
                    </a:p>
                  </a:txBody>
                  <a:tcPr marL="17296" marR="17296" marT="83007" marB="83007"/>
                </a:tc>
                <a:extLst>
                  <a:ext uri="{0D108BD9-81ED-4DB2-BD59-A6C34878D82A}">
                    <a16:rowId xmlns:a16="http://schemas.microsoft.com/office/drawing/2014/main" val="10003"/>
                  </a:ext>
                </a:extLst>
              </a:tr>
              <a:tr h="500173">
                <a:tc>
                  <a:txBody>
                    <a:bodyPr vert="horz" wrap="square">
                      <a:noAutofit/>
                    </a:bodyPr>
                    <a:lstStyle/>
                    <a:p>
                      <a:pPr lvl="0" rtl="0">
                        <a:spcBef>
                          <a:spcPct val="0"/>
                        </a:spcBef>
                        <a:buNone/>
                      </a:pPr>
                      <a:r>
                        <a:rPr lang="fr" sz="1000" b="0" i="0" u="none" strike="noStrike">
                          <a:highlight>
                            <a:srgbClr val="000000">
                              <a:alpha val="0"/>
                            </a:srgbClr>
                          </a:highlight>
                          <a:latin typeface="Calibri"/>
                        </a:rPr>
                        <a:t>Ouganda</a:t>
                      </a:r>
                    </a:p>
                  </a:txBody>
                  <a:tcPr marL="83007" marR="83007"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6,2</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26,0</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34,3</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40,5</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17,9</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54</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432 (CI : 315 - 550)</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3,4</a:t>
                      </a:r>
                    </a:p>
                  </a:txBody>
                  <a:tcPr marL="17296" marR="17296" marT="83007" marB="83007"/>
                </a:tc>
                <a:tc>
                  <a:txBody>
                    <a:bodyPr vert="horz" wrap="square">
                      <a:noAutofit/>
                    </a:bodyPr>
                    <a:lstStyle/>
                    <a:p>
                      <a:pPr lvl="0" algn="ctr" rtl="0">
                        <a:lnSpc>
                          <a:spcPct val="115000"/>
                        </a:lnSpc>
                        <a:spcBef>
                          <a:spcPct val="0"/>
                        </a:spcBef>
                        <a:buNone/>
                      </a:pPr>
                      <a:endParaRPr sz="1000">
                        <a:solidFill>
                          <a:srgbClr val="222222"/>
                        </a:solidFill>
                        <a:latin typeface="Verdana"/>
                        <a:ea typeface="Verdana"/>
                        <a:cs typeface="Verdana"/>
                        <a:sym typeface="Verdana"/>
                      </a:endParaRPr>
                    </a:p>
                  </a:txBody>
                  <a:tcPr marL="17296" marR="17296" marT="83007" marB="83007"/>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40320926"/>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49"/>
        <p:cNvGrpSpPr/>
        <p:nvPr/>
      </p:nvGrpSpPr>
      <p:grpSpPr>
        <a:xfrm>
          <a:off x="0" y="0"/>
          <a:ext cx="0" cy="0"/>
        </a:xfrm>
      </p:grpSpPr>
      <p:sp>
        <p:nvSpPr>
          <p:cNvPr id="50" name="Shape 50"/>
          <p:cNvSpPr txBox="1">
            <a:spLocks noGrp="1"/>
          </p:cNvSpPr>
          <p:nvPr>
            <p:ph type="title"/>
          </p:nvPr>
        </p:nvSpPr>
        <p:spPr>
          <a:xfrm>
            <a:off x="576072" y="530352"/>
            <a:ext cx="8001000" cy="914400"/>
          </a:xfrm>
          <a:prstGeom prst="rect">
            <a:avLst/>
          </a:prstGeom>
          <a:noFill/>
          <a:ln>
            <a:noFill/>
          </a:ln>
        </p:spPr>
        <p:txBody>
          <a:bodyPr lIns="91425" tIns="45700" rIns="91425" bIns="45700" anchor="t" anchorCtr="0">
            <a:noAutofit/>
          </a:bodyPr>
          <a:lstStyle/>
          <a:p>
            <a:pPr marL="0" marR="0" lvl="0" indent="0" algn="l" rtl="0">
              <a:lnSpc>
                <a:spcPct val="100000"/>
              </a:lnSpc>
              <a:spcBef>
                <a:spcPct val="0"/>
              </a:spcBef>
              <a:spcAft>
                <a:spcPct val="0"/>
              </a:spcAft>
              <a:buClr>
                <a:srgbClr val="0E6CB8"/>
              </a:buClr>
              <a:buSzPct val="25000"/>
              <a:buFont typeface="Gill Sans" panose="020b0604020202020204" charset="0"/>
              <a:buNone/>
            </a:pPr>
            <a:r>
              <a:rPr lang="fr" sz="3600" b="0" i="0" u="none" strike="noStrike" cap="none">
                <a:highlight>
                  <a:srgbClr val="000000">
                    <a:alpha val="0"/>
                  </a:srgbClr>
                </a:highlight>
                <a:latin typeface="Gill Sans MT"/>
                <a:ea typeface="Gill Sans"/>
                <a:cs typeface="Gill Sans"/>
                <a:sym typeface="Gill Sans"/>
              </a:rPr>
              <a:t>Informations</a:t>
            </a:r>
          </a:p>
        </p:txBody>
      </p:sp>
      <p:sp>
        <p:nvSpPr>
          <p:cNvPr id="51" name="Shape 51"/>
          <p:cNvSpPr txBox="1">
            <a:spLocks noGrp="1"/>
          </p:cNvSpPr>
          <p:nvPr>
            <p:ph type="body" idx="1"/>
          </p:nvPr>
        </p:nvSpPr>
        <p:spPr>
          <a:xfrm>
            <a:off x="576072" y="1303477"/>
            <a:ext cx="8069297" cy="4351336"/>
          </a:xfrm>
          <a:prstGeom prst="rect">
            <a:avLst/>
          </a:prstGeom>
          <a:noFill/>
          <a:ln>
            <a:noFill/>
          </a:ln>
        </p:spPr>
        <p:txBody>
          <a:bodyPr lIns="91425" tIns="45700" rIns="91425" bIns="45700" anchor="t" anchorCtr="0">
            <a:noAutofit/>
          </a:bodyPr>
          <a:lstStyle/>
          <a:p>
            <a:pPr marL="0" marR="0" lvl="0" indent="0" algn="l" rtl="0">
              <a:lnSpc>
                <a:spcPct val="114000"/>
              </a:lnSpc>
              <a:spcBef>
                <a:spcPct val="0"/>
              </a:spcBef>
              <a:spcAft>
                <a:spcPct val="0"/>
              </a:spcAft>
              <a:buClr>
                <a:srgbClr val="181717"/>
              </a:buClr>
              <a:buSzPct val="25000"/>
              <a:buFont typeface="Arial"/>
              <a:buNone/>
            </a:pPr>
            <a:r>
              <a:rPr lang="fr" sz="2400" b="0" i="0" u="none" strike="noStrike">
                <a:highlight>
                  <a:srgbClr val="000000">
                    <a:alpha val="0"/>
                  </a:srgbClr>
                </a:highlight>
                <a:latin typeface="Gill Sans MT"/>
                <a:ea typeface="Gill Sans MT" charset="0"/>
                <a:cs typeface="Gill Sans MT" charset="0"/>
                <a:sym typeface="Helvetica Neue"/>
              </a:rPr>
              <a:t>Les données sont converties en </a:t>
            </a:r>
            <a:r>
              <a:rPr lang="fr" sz="2400" b="1" i="0" u="none" strike="noStrike">
                <a:highlight>
                  <a:srgbClr val="000000">
                    <a:alpha val="0"/>
                  </a:srgbClr>
                </a:highlight>
                <a:latin typeface="Gill Sans MT"/>
                <a:ea typeface="Gill Sans MT" charset="0"/>
                <a:cs typeface="Gill Sans MT" charset="0"/>
                <a:sym typeface="Helvetica Neue"/>
              </a:rPr>
              <a:t>informations</a:t>
            </a:r>
            <a:r>
              <a:rPr lang="fr" sz="2400" b="0" i="0" u="none" strike="noStrike">
                <a:highlight>
                  <a:srgbClr val="000000">
                    <a:alpha val="0"/>
                  </a:srgbClr>
                </a:highlight>
                <a:latin typeface="Gill Sans MT"/>
                <a:ea typeface="Gill Sans MT" charset="0"/>
                <a:cs typeface="Gill Sans MT" charset="0"/>
                <a:sym typeface="Helvetica Neue"/>
              </a:rPr>
              <a:t> en les interprétant et en les présentant de manière structurée et significative, en fonction d'un objectif spécifique.</a:t>
            </a:r>
          </a:p>
        </p:txBody>
      </p:sp>
      <p:graphicFrame>
        <p:nvGraphicFramePr>
          <p:cNvPr id="5" name="Shape 45"/>
          <p:cNvGraphicFramePr>
            <a:graphicFrameLocks noGrp="1"/>
          </p:cNvGraphicFramePr>
          <p:nvPr>
            <p:extLst>
              <p:ext uri="{D42A27DB-BD31-4B8C-83A1-F6EECF244321}">
                <p14:modId xmlns:p14="http://schemas.microsoft.com/office/powerpoint/2010/main" val="674036090"/>
              </p:ext>
            </p:extLst>
          </p:nvPr>
        </p:nvGraphicFramePr>
        <p:xfrm>
          <a:off x="695539" y="2678877"/>
          <a:ext cx="7968118" cy="3128336"/>
        </p:xfrm>
        <a:graphic>
          <a:graphicData uri="http://schemas.openxmlformats.org/drawingml/2006/table">
            <a:tbl>
              <a:tblPr>
                <a:noFill/>
              </a:tblPr>
              <a:tblGrid>
                <a:gridCol w="911354">
                  <a:extLst>
                    <a:ext uri="{9D8B030D-6E8A-4147-A177-3AD203B41FA5}">
                      <a16:colId xmlns:a16="http://schemas.microsoft.com/office/drawing/2014/main" val="20000"/>
                    </a:ext>
                  </a:extLst>
                </a:gridCol>
                <a:gridCol w="652731">
                  <a:extLst>
                    <a:ext uri="{9D8B030D-6E8A-4147-A177-3AD203B41FA5}">
                      <a16:colId xmlns:a16="http://schemas.microsoft.com/office/drawing/2014/main" val="20001"/>
                    </a:ext>
                  </a:extLst>
                </a:gridCol>
                <a:gridCol w="782042">
                  <a:extLst>
                    <a:ext uri="{9D8B030D-6E8A-4147-A177-3AD203B41FA5}">
                      <a16:colId xmlns:a16="http://schemas.microsoft.com/office/drawing/2014/main" val="20002"/>
                    </a:ext>
                  </a:extLst>
                </a:gridCol>
                <a:gridCol w="782042">
                  <a:extLst>
                    <a:ext uri="{9D8B030D-6E8A-4147-A177-3AD203B41FA5}">
                      <a16:colId xmlns:a16="http://schemas.microsoft.com/office/drawing/2014/main" val="20003"/>
                    </a:ext>
                  </a:extLst>
                </a:gridCol>
                <a:gridCol w="782042">
                  <a:extLst>
                    <a:ext uri="{9D8B030D-6E8A-4147-A177-3AD203B41FA5}">
                      <a16:colId xmlns:a16="http://schemas.microsoft.com/office/drawing/2014/main" val="20004"/>
                    </a:ext>
                  </a:extLst>
                </a:gridCol>
                <a:gridCol w="782042">
                  <a:extLst>
                    <a:ext uri="{9D8B030D-6E8A-4147-A177-3AD203B41FA5}">
                      <a16:colId xmlns:a16="http://schemas.microsoft.com/office/drawing/2014/main" val="20005"/>
                    </a:ext>
                  </a:extLst>
                </a:gridCol>
                <a:gridCol w="782042">
                  <a:extLst>
                    <a:ext uri="{9D8B030D-6E8A-4147-A177-3AD203B41FA5}">
                      <a16:colId xmlns:a16="http://schemas.microsoft.com/office/drawing/2014/main" val="20006"/>
                    </a:ext>
                  </a:extLst>
                </a:gridCol>
                <a:gridCol w="782042">
                  <a:extLst>
                    <a:ext uri="{9D8B030D-6E8A-4147-A177-3AD203B41FA5}">
                      <a16:colId xmlns:a16="http://schemas.microsoft.com/office/drawing/2014/main" val="20007"/>
                    </a:ext>
                  </a:extLst>
                </a:gridCol>
                <a:gridCol w="782042">
                  <a:extLst>
                    <a:ext uri="{9D8B030D-6E8A-4147-A177-3AD203B41FA5}">
                      <a16:colId xmlns:a16="http://schemas.microsoft.com/office/drawing/2014/main" val="20008"/>
                    </a:ext>
                  </a:extLst>
                </a:gridCol>
                <a:gridCol w="929739">
                  <a:extLst>
                    <a:ext uri="{9D8B030D-6E8A-4147-A177-3AD203B41FA5}">
                      <a16:colId xmlns:a16="http://schemas.microsoft.com/office/drawing/2014/main" val="20009"/>
                    </a:ext>
                  </a:extLst>
                </a:gridCol>
              </a:tblGrid>
              <a:tr h="1079243">
                <a:tc>
                  <a:txBody>
                    <a:bodyPr vert="horz" wrap="square">
                      <a:noAutofit/>
                    </a:bodyPr>
                    <a:lstStyle/>
                    <a:p>
                      <a:pPr lvl="0" rtl="0">
                        <a:spcBef>
                          <a:spcPct val="0"/>
                        </a:spcBef>
                        <a:buNone/>
                      </a:pPr>
                      <a:r>
                        <a:rPr lang="fr" sz="1000" b="0" i="0" u="none" strike="noStrike">
                          <a:highlight>
                            <a:srgbClr val="000000">
                              <a:alpha val="0"/>
                            </a:srgbClr>
                          </a:highlight>
                          <a:latin typeface="Calibri"/>
                        </a:rPr>
                        <a:t>Pays</a:t>
                      </a:r>
                    </a:p>
                  </a:txBody>
                  <a:tcPr marL="83007" marR="83007" marT="83007" marB="83007"/>
                </a:tc>
                <a:tc>
                  <a:txBody>
                    <a:bodyPr vert="horz" wrap="square">
                      <a:noAutofit/>
                    </a:bodyPr>
                    <a:lstStyle/>
                    <a:p>
                      <a:pPr lvl="0" rtl="0">
                        <a:spcBef>
                          <a:spcPct val="0"/>
                        </a:spcBef>
                        <a:buNone/>
                      </a:pPr>
                      <a:r>
                        <a:rPr lang="fr" sz="1000" b="0" i="0" u="none" strike="noStrike">
                          <a:highlight>
                            <a:srgbClr val="000000">
                              <a:alpha val="0"/>
                            </a:srgbClr>
                          </a:highlight>
                          <a:latin typeface="Calibri"/>
                        </a:rPr>
                        <a:t>ISF</a:t>
                      </a:r>
                    </a:p>
                  </a:txBody>
                  <a:tcPr marL="83007" marR="83007" marT="83007" marB="83007"/>
                </a:tc>
                <a:tc>
                  <a:txBody>
                    <a:bodyPr vert="horz" wrap="square">
                      <a:noAutofit/>
                    </a:bodyPr>
                    <a:lstStyle/>
                    <a:p>
                      <a:pPr lvl="0" rtl="0">
                        <a:spcBef>
                          <a:spcPct val="0"/>
                        </a:spcBef>
                        <a:buNone/>
                      </a:pPr>
                      <a:r>
                        <a:rPr lang="fr" sz="1000" b="0" i="0" u="none" strike="noStrike">
                          <a:highlight>
                            <a:srgbClr val="000000">
                              <a:alpha val="0"/>
                            </a:srgbClr>
                          </a:highlight>
                          <a:latin typeface="Calibri"/>
                        </a:rPr>
                        <a:t>Femmes mariées utilisant actuellement une méthode moderne</a:t>
                      </a:r>
                    </a:p>
                  </a:txBody>
                  <a:tcPr marL="83007" marR="83007" marT="83007" marB="83007"/>
                </a:tc>
                <a:tc>
                  <a:txBody>
                    <a:bodyPr vert="horz" wrap="square">
                      <a:noAutofit/>
                    </a:bodyPr>
                    <a:lstStyle/>
                    <a:p>
                      <a:pPr lvl="0" rtl="0">
                        <a:spcBef>
                          <a:spcPct val="0"/>
                        </a:spcBef>
                        <a:buNone/>
                      </a:pPr>
                      <a:r>
                        <a:rPr lang="fr" sz="1000" b="0" i="0" u="none" strike="noStrike">
                          <a:highlight>
                            <a:srgbClr val="000000">
                              <a:alpha val="0"/>
                            </a:srgbClr>
                          </a:highlight>
                          <a:latin typeface="Calibri"/>
                        </a:rPr>
                        <a:t>Des besoins non satisfaits en matière de PF</a:t>
                      </a:r>
                    </a:p>
                  </a:txBody>
                  <a:tcPr marL="83007" marR="83007" marT="83007" marB="83007"/>
                </a:tc>
                <a:tc>
                  <a:txBody>
                    <a:bodyPr vert="horz" wrap="square">
                      <a:noAutofit/>
                    </a:bodyPr>
                    <a:lstStyle/>
                    <a:p>
                      <a:pPr lvl="0" rtl="0">
                        <a:spcBef>
                          <a:spcPct val="0"/>
                        </a:spcBef>
                        <a:buNone/>
                      </a:pPr>
                      <a:r>
                        <a:rPr lang="fr" sz="1000" b="0" i="0" u="none" strike="noStrike">
                          <a:highlight>
                            <a:srgbClr val="000000">
                              <a:alpha val="0"/>
                            </a:srgbClr>
                          </a:highlight>
                          <a:latin typeface="Calibri"/>
                        </a:rPr>
                        <a:t>La demande de PF satisfaite par des méthodes modernes.</a:t>
                      </a:r>
                    </a:p>
                  </a:txBody>
                  <a:tcPr marL="83007" marR="83007" marT="83007" marB="83007"/>
                </a:tc>
                <a:tc>
                  <a:txBody>
                    <a:bodyPr vert="horz" wrap="square">
                      <a:noAutofit/>
                    </a:bodyPr>
                    <a:lstStyle/>
                    <a:p>
                      <a:pPr lvl="0" rtl="0">
                        <a:spcBef>
                          <a:spcPct val="0"/>
                        </a:spcBef>
                        <a:buNone/>
                      </a:pPr>
                      <a:r>
                        <a:rPr lang="fr" sz="1000" b="0" i="0" u="none" strike="noStrike">
                          <a:highlight>
                            <a:srgbClr val="000000">
                              <a:alpha val="0"/>
                            </a:srgbClr>
                          </a:highlight>
                          <a:latin typeface="Calibri"/>
                        </a:rPr>
                        <a:t>Âge médian au premier mariage</a:t>
                      </a:r>
                    </a:p>
                  </a:txBody>
                  <a:tcPr marL="83007" marR="83007" marT="83007" marB="83007"/>
                </a:tc>
                <a:tc>
                  <a:txBody>
                    <a:bodyPr vert="horz" wrap="square">
                      <a:noAutofit/>
                    </a:bodyPr>
                    <a:lstStyle/>
                    <a:p>
                      <a:pPr lvl="0" rtl="0">
                        <a:spcBef>
                          <a:spcPct val="0"/>
                        </a:spcBef>
                        <a:buNone/>
                      </a:pPr>
                      <a:r>
                        <a:rPr lang="fr" sz="1000" b="0" i="0" u="none" strike="noStrike">
                          <a:highlight>
                            <a:srgbClr val="000000">
                              <a:alpha val="0"/>
                            </a:srgbClr>
                          </a:highlight>
                          <a:latin typeface="Calibri"/>
                        </a:rPr>
                        <a:t>Taux de mortalité infantile</a:t>
                      </a:r>
                    </a:p>
                  </a:txBody>
                  <a:tcPr marL="83007" marR="83007" marT="83007" marB="83007"/>
                </a:tc>
                <a:tc>
                  <a:txBody>
                    <a:bodyPr vert="horz" wrap="square">
                      <a:noAutofit/>
                    </a:bodyPr>
                    <a:lstStyle/>
                    <a:p>
                      <a:pPr lvl="0" rtl="0">
                        <a:spcBef>
                          <a:spcPct val="0"/>
                        </a:spcBef>
                        <a:buNone/>
                      </a:pPr>
                      <a:r>
                        <a:rPr lang="fr" sz="1000" b="0" i="0" u="none" strike="noStrike">
                          <a:highlight>
                            <a:srgbClr val="000000">
                              <a:alpha val="0"/>
                            </a:srgbClr>
                          </a:highlight>
                          <a:latin typeface="Calibri"/>
                        </a:rPr>
                        <a:t>Rapport de mortalité maternelle</a:t>
                      </a:r>
                    </a:p>
                  </a:txBody>
                  <a:tcPr marL="83007" marR="83007" marT="83007" marB="83007"/>
                </a:tc>
                <a:tc>
                  <a:txBody>
                    <a:bodyPr vert="horz" wrap="square">
                      <a:noAutofit/>
                    </a:bodyPr>
                    <a:lstStyle/>
                    <a:p>
                      <a:pPr lvl="0" rtl="0">
                        <a:spcBef>
                          <a:spcPct val="0"/>
                        </a:spcBef>
                        <a:buNone/>
                      </a:pPr>
                      <a:r>
                        <a:rPr lang="fr" sz="1000" b="0" i="0" u="none" strike="noStrike">
                          <a:highlight>
                            <a:srgbClr val="000000">
                              <a:alpha val="0"/>
                            </a:srgbClr>
                          </a:highlight>
                          <a:latin typeface="Calibri"/>
                        </a:rPr>
                        <a:t>Durée médiane de l'allaitement maternel exclusif</a:t>
                      </a:r>
                    </a:p>
                  </a:txBody>
                  <a:tcPr marL="83007" marR="83007" marT="83007" marB="83007"/>
                </a:tc>
                <a:tc>
                  <a:txBody>
                    <a:bodyPr vert="horz" wrap="square">
                      <a:noAutofit/>
                    </a:bodyPr>
                    <a:lstStyle/>
                    <a:p>
                      <a:pPr lvl="0" rtl="0">
                        <a:spcBef>
                          <a:spcPct val="0"/>
                        </a:spcBef>
                        <a:buNone/>
                      </a:pPr>
                      <a:r>
                        <a:rPr lang="fr" sz="1000" b="0" i="0" u="none" strike="noStrike">
                          <a:highlight>
                            <a:srgbClr val="000000">
                              <a:alpha val="0"/>
                            </a:srgbClr>
                          </a:highlight>
                          <a:latin typeface="Calibri"/>
                        </a:rPr>
                        <a:t>Prévalence du VIH</a:t>
                      </a:r>
                    </a:p>
                  </a:txBody>
                  <a:tcPr marL="83007" marR="83007" marT="83007" marB="83007"/>
                </a:tc>
                <a:extLst>
                  <a:ext uri="{0D108BD9-81ED-4DB2-BD59-A6C34878D82A}">
                    <a16:rowId xmlns:a16="http://schemas.microsoft.com/office/drawing/2014/main" val="10000"/>
                  </a:ext>
                </a:extLst>
              </a:tr>
              <a:tr h="500173">
                <a:tc>
                  <a:txBody>
                    <a:bodyPr vert="horz" wrap="square">
                      <a:noAutofit/>
                    </a:bodyPr>
                    <a:lstStyle/>
                    <a:p>
                      <a:pPr lvl="0" rtl="0">
                        <a:spcBef>
                          <a:spcPct val="0"/>
                        </a:spcBef>
                        <a:buNone/>
                      </a:pPr>
                      <a:r>
                        <a:rPr lang="fr" sz="1000" b="0" i="0" u="none" strike="noStrike">
                          <a:highlight>
                            <a:srgbClr val="000000">
                              <a:alpha val="0"/>
                            </a:srgbClr>
                          </a:highlight>
                          <a:latin typeface="Calibri"/>
                        </a:rPr>
                        <a:t>Malawi</a:t>
                      </a:r>
                    </a:p>
                  </a:txBody>
                  <a:tcPr marL="83007" marR="83007"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5,7</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42,2</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26,2</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58,4</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17,8</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66</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675 (CI : 570 - 780)</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3,8</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10,6 (CI : 9,6 - 11,6)</a:t>
                      </a:r>
                    </a:p>
                  </a:txBody>
                  <a:tcPr marL="17296" marR="17296" marT="83007" marB="83007"/>
                </a:tc>
                <a:extLst>
                  <a:ext uri="{0D108BD9-81ED-4DB2-BD59-A6C34878D82A}">
                    <a16:rowId xmlns:a16="http://schemas.microsoft.com/office/drawing/2014/main" val="10001"/>
                  </a:ext>
                </a:extLst>
              </a:tr>
              <a:tr h="500173">
                <a:tc>
                  <a:txBody>
                    <a:bodyPr vert="horz" wrap="square">
                      <a:noAutofit/>
                    </a:bodyPr>
                    <a:lstStyle/>
                    <a:p>
                      <a:pPr lvl="0" rtl="0">
                        <a:spcBef>
                          <a:spcPct val="0"/>
                        </a:spcBef>
                        <a:buNone/>
                      </a:pPr>
                      <a:r>
                        <a:rPr lang="fr" sz="1000" b="0" i="0" u="none" strike="noStrike">
                          <a:highlight>
                            <a:srgbClr val="000000">
                              <a:alpha val="0"/>
                            </a:srgbClr>
                          </a:highlight>
                          <a:latin typeface="Calibri"/>
                        </a:rPr>
                        <a:t>Mali</a:t>
                      </a:r>
                    </a:p>
                  </a:txBody>
                  <a:tcPr marL="83007" marR="83007"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6,1</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9,9</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26,0</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27,2</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18,0</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56</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368 (CI : 259 - 478)</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0,7</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1,1 (CI : 0,8 - 1,4)</a:t>
                      </a:r>
                    </a:p>
                  </a:txBody>
                  <a:tcPr marL="17296" marR="17296" marT="83007" marB="83007"/>
                </a:tc>
                <a:extLst>
                  <a:ext uri="{0D108BD9-81ED-4DB2-BD59-A6C34878D82A}">
                    <a16:rowId xmlns:a16="http://schemas.microsoft.com/office/drawing/2014/main" val="10002"/>
                  </a:ext>
                </a:extLst>
              </a:tr>
              <a:tr h="345920">
                <a:tc>
                  <a:txBody>
                    <a:bodyPr vert="horz" wrap="square">
                      <a:noAutofit/>
                    </a:bodyPr>
                    <a:lstStyle/>
                    <a:p>
                      <a:pPr lvl="0" rtl="0">
                        <a:spcBef>
                          <a:spcPct val="0"/>
                        </a:spcBef>
                        <a:buNone/>
                      </a:pPr>
                      <a:r>
                        <a:rPr lang="fr" sz="1000" b="0" i="0" u="none" strike="noStrike">
                          <a:highlight>
                            <a:srgbClr val="000000">
                              <a:alpha val="0"/>
                            </a:srgbClr>
                          </a:highlight>
                          <a:latin typeface="Calibri"/>
                        </a:rPr>
                        <a:t>Philippines</a:t>
                      </a:r>
                    </a:p>
                  </a:txBody>
                  <a:tcPr marL="83007" marR="83007"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3,3</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34,0</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22,0</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46,8</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22,2</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25</a:t>
                      </a:r>
                    </a:p>
                  </a:txBody>
                  <a:tcPr marL="17296" marR="17296" marT="83007" marB="83007"/>
                </a:tc>
                <a:tc>
                  <a:txBody>
                    <a:bodyPr vert="horz" wrap="square">
                      <a:noAutofit/>
                    </a:bodyPr>
                    <a:lstStyle/>
                    <a:p>
                      <a:pPr lvl="0" algn="ctr" rtl="0">
                        <a:lnSpc>
                          <a:spcPct val="115000"/>
                        </a:lnSpc>
                        <a:spcBef>
                          <a:spcPct val="0"/>
                        </a:spcBef>
                        <a:buNone/>
                      </a:pPr>
                      <a:r>
                        <a:rPr lang="en-US" sz="1000">
                          <a:solidFill>
                            <a:srgbClr val="222222"/>
                          </a:solidFill>
                          <a:latin typeface="Verdana"/>
                          <a:ea typeface="Verdana"/>
                          <a:cs typeface="Verdana"/>
                          <a:sym typeface="Verdana"/>
                        </a:rPr>
                        <a:t> </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0,7</a:t>
                      </a:r>
                    </a:p>
                  </a:txBody>
                  <a:tcPr marL="17296" marR="17296" marT="83007" marB="83007"/>
                </a:tc>
                <a:tc>
                  <a:txBody>
                    <a:bodyPr vert="horz" wrap="square">
                      <a:noAutofit/>
                    </a:bodyPr>
                    <a:lstStyle/>
                    <a:p>
                      <a:pPr lvl="0" algn="ctr" rtl="0">
                        <a:lnSpc>
                          <a:spcPct val="115000"/>
                        </a:lnSpc>
                        <a:spcBef>
                          <a:spcPct val="0"/>
                        </a:spcBef>
                        <a:buNone/>
                      </a:pPr>
                      <a:r>
                        <a:rPr lang="en-US" sz="1000">
                          <a:solidFill>
                            <a:srgbClr val="222222"/>
                          </a:solidFill>
                          <a:latin typeface="Verdana"/>
                          <a:ea typeface="Verdana"/>
                          <a:cs typeface="Verdana"/>
                          <a:sym typeface="Verdana"/>
                        </a:rPr>
                        <a:t> </a:t>
                      </a:r>
                    </a:p>
                  </a:txBody>
                  <a:tcPr marL="17296" marR="17296" marT="83007" marB="83007"/>
                </a:tc>
                <a:extLst>
                  <a:ext uri="{0D108BD9-81ED-4DB2-BD59-A6C34878D82A}">
                    <a16:rowId xmlns:a16="http://schemas.microsoft.com/office/drawing/2014/main" val="10003"/>
                  </a:ext>
                </a:extLst>
              </a:tr>
              <a:tr h="500173">
                <a:tc>
                  <a:txBody>
                    <a:bodyPr vert="horz" wrap="square">
                      <a:noAutofit/>
                    </a:bodyPr>
                    <a:lstStyle/>
                    <a:p>
                      <a:pPr lvl="0" rtl="0">
                        <a:spcBef>
                          <a:spcPct val="0"/>
                        </a:spcBef>
                        <a:buNone/>
                      </a:pPr>
                      <a:r>
                        <a:rPr lang="fr" sz="1000" b="0" i="0" u="none" strike="noStrike">
                          <a:highlight>
                            <a:srgbClr val="000000">
                              <a:alpha val="0"/>
                            </a:srgbClr>
                          </a:highlight>
                          <a:latin typeface="Calibri"/>
                        </a:rPr>
                        <a:t>Ouganda</a:t>
                      </a:r>
                    </a:p>
                  </a:txBody>
                  <a:tcPr marL="83007" marR="83007"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6,2</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26,0</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34,3</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40,5</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17,9</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54</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432 (CI : 315 - 550)</a:t>
                      </a:r>
                    </a:p>
                  </a:txBody>
                  <a:tcPr marL="17296" marR="17296" marT="83007" marB="83007"/>
                </a:tc>
                <a:tc>
                  <a:txBody>
                    <a:bodyPr vert="horz" wrap="square">
                      <a:noAutofit/>
                    </a:bodyPr>
                    <a:lstStyle/>
                    <a:p>
                      <a:pPr lvl="0" algn="ctr" rtl="0">
                        <a:lnSpc>
                          <a:spcPct val="115000"/>
                        </a:lnSpc>
                        <a:spcBef>
                          <a:spcPct val="0"/>
                        </a:spcBef>
                        <a:buNone/>
                      </a:pPr>
                      <a:r>
                        <a:rPr lang="fr" sz="1000" b="0" i="0" u="none" strike="noStrike">
                          <a:solidFill>
                            <a:srgbClr val="222222"/>
                          </a:solidFill>
                          <a:highlight>
                            <a:srgbClr val="000000">
                              <a:alpha val="0"/>
                            </a:srgbClr>
                          </a:highlight>
                          <a:latin typeface="Verdana"/>
                          <a:ea typeface="Verdana"/>
                          <a:cs typeface="Verdana"/>
                          <a:sym typeface="Verdana"/>
                        </a:rPr>
                        <a:t>3,4</a:t>
                      </a:r>
                    </a:p>
                  </a:txBody>
                  <a:tcPr marL="17296" marR="17296" marT="83007" marB="83007"/>
                </a:tc>
                <a:tc>
                  <a:txBody>
                    <a:bodyPr vert="horz" wrap="square">
                      <a:noAutofit/>
                    </a:bodyPr>
                    <a:lstStyle/>
                    <a:p>
                      <a:pPr lvl="0" algn="ctr" rtl="0">
                        <a:lnSpc>
                          <a:spcPct val="115000"/>
                        </a:lnSpc>
                        <a:spcBef>
                          <a:spcPct val="0"/>
                        </a:spcBef>
                        <a:buNone/>
                      </a:pPr>
                      <a:endParaRPr sz="1000">
                        <a:solidFill>
                          <a:srgbClr val="222222"/>
                        </a:solidFill>
                        <a:latin typeface="Verdana"/>
                        <a:ea typeface="Verdana"/>
                        <a:cs typeface="Verdana"/>
                        <a:sym typeface="Verdana"/>
                      </a:endParaRPr>
                    </a:p>
                  </a:txBody>
                  <a:tcPr marL="17296" marR="17296" marT="83007" marB="83007"/>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58144764"/>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76072" y="530352"/>
            <a:ext cx="8001000" cy="914400"/>
          </a:xfrm>
        </p:spPr>
        <p:txBody>
          <a:bodyPr anchor="t">
            <a:noAutofit/>
          </a:bodyPr>
          <a:lstStyle/>
          <a:p>
            <a:pPr rtl="0">
              <a:lnSpc>
                <a:spcPct val="100000"/>
              </a:lnSpc>
            </a:pPr>
            <a:r>
              <a:rPr lang="fr" sz="3600" b="0" i="0" u="none" strike="noStrike">
                <a:highlight>
                  <a:srgbClr val="000000">
                    <a:alpha val="0"/>
                  </a:srgbClr>
                </a:highlight>
                <a:latin typeface="Gill Sans MT"/>
              </a:rPr>
              <a:t>Connaissances</a:t>
            </a:r>
          </a:p>
        </p:txBody>
      </p:sp>
      <p:sp>
        <p:nvSpPr>
          <p:cNvPr id="3" name="Content Placeholder 2"/>
          <p:cNvSpPr>
            <a:spLocks noGrp="1"/>
          </p:cNvSpPr>
          <p:nvPr>
            <p:ph idx="1"/>
          </p:nvPr>
        </p:nvSpPr>
        <p:spPr>
          <a:xfrm>
            <a:off x="594361" y="1536192"/>
            <a:ext cx="2739682" cy="3858435"/>
          </a:xfrm>
        </p:spPr>
        <p:txBody>
          <a:bodyPr>
            <a:noAutofit/>
          </a:bodyPr>
          <a:lstStyle/>
          <a:p>
            <a:pPr marL="0" indent="0" rtl="0">
              <a:lnSpc>
                <a:spcPct val="114000"/>
              </a:lnSpc>
              <a:spcBef>
                <a:spcPct val="0"/>
              </a:spcBef>
              <a:buNone/>
            </a:pPr>
            <a:r>
              <a:rPr lang="fr" sz="2400" b="0" i="0" u="none" strike="noStrike">
                <a:highlight>
                  <a:srgbClr val="000000">
                    <a:alpha val="0"/>
                  </a:srgbClr>
                </a:highlight>
                <a:latin typeface="Gill Sans MT"/>
                <a:ea typeface="Gill Sans MT" charset="0"/>
                <a:cs typeface="Gill Sans MT" charset="0"/>
                <a:sym typeface="Helvetica Neue"/>
              </a:rPr>
              <a:t>Les </a:t>
            </a:r>
            <a:r>
              <a:rPr lang="fr" sz="2400" b="1" i="0" u="none" strike="noStrike">
                <a:highlight>
                  <a:srgbClr val="000000">
                    <a:alpha val="0"/>
                  </a:srgbClr>
                </a:highlight>
                <a:latin typeface="Gill Sans MT"/>
                <a:ea typeface="Gill Sans MT" charset="0"/>
                <a:cs typeface="Gill Sans MT" charset="0"/>
                <a:sym typeface="Helvetica Neue"/>
              </a:rPr>
              <a:t>connaissances</a:t>
            </a:r>
            <a:r>
              <a:rPr lang="fr" sz="2400" b="0" i="0" u="none" strike="noStrike">
                <a:highlight>
                  <a:srgbClr val="000000">
                    <a:alpha val="0"/>
                  </a:srgbClr>
                </a:highlight>
                <a:latin typeface="Gill Sans MT"/>
                <a:ea typeface="Gill Sans MT" charset="0"/>
                <a:cs typeface="Gill Sans MT" charset="0"/>
                <a:sym typeface="Helvetica Neue"/>
              </a:rPr>
              <a:t> sobt finalement dérivées de données et d'informations, et s'appuient sur l'expérience.</a:t>
            </a:r>
          </a:p>
          <a:p>
            <a:pPr marL="0" indent="0" rtl="0">
              <a:lnSpc>
                <a:spcPct val="114000"/>
              </a:lnSpc>
              <a:spcBef>
                <a:spcPct val="0"/>
              </a:spcBef>
              <a:buNone/>
            </a:pPr>
            <a:r>
              <a:rPr lang="fr" sz="2400" b="0" i="0" u="none" strike="noStrike">
                <a:highlight>
                  <a:srgbClr val="000000">
                    <a:alpha val="0"/>
                  </a:srgbClr>
                </a:highlight>
                <a:latin typeface="Gill Sans MT"/>
                <a:ea typeface="Gill Sans MT" charset="0"/>
                <a:cs typeface="Gill Sans MT" charset="0"/>
                <a:sym typeface="Helvetica Neue"/>
              </a:rPr>
              <a:t>C'est </a:t>
            </a:r>
            <a:r>
              <a:rPr lang="fr" sz="2400" b="0" i="0" u="none" strike="noStrike">
                <a:highlight>
                  <a:srgbClr val="000000">
                    <a:alpha val="0"/>
                  </a:srgbClr>
                </a:highlight>
                <a:latin typeface="Gill Sans MT"/>
                <a:ea typeface="Gill Sans MT" charset="0"/>
                <a:cs typeface="Gill Sans MT" charset="0"/>
              </a:rPr>
              <a:t>la </a:t>
            </a:r>
            <a:r>
              <a:rPr lang="fr" sz="2400" b="1" i="0" u="none" strike="noStrike">
                <a:highlight>
                  <a:srgbClr val="000000">
                    <a:alpha val="0"/>
                  </a:srgbClr>
                </a:highlight>
                <a:latin typeface="Gill Sans MT"/>
                <a:ea typeface="Gill Sans MT" charset="0"/>
                <a:cs typeface="Gill Sans MT" charset="0"/>
              </a:rPr>
              <a:t>capacité d'agir efficacement </a:t>
            </a:r>
            <a:r>
              <a:rPr lang="fr" sz="2400" b="0" i="0" u="none" strike="noStrike">
                <a:highlight>
                  <a:srgbClr val="000000">
                    <a:alpha val="0"/>
                  </a:srgbClr>
                </a:highlight>
                <a:latin typeface="Gill Sans MT"/>
                <a:ea typeface="Gill Sans MT" charset="0"/>
                <a:cs typeface="Gill Sans MT" charset="0"/>
              </a:rPr>
              <a:t>(Sveiby, 1997).</a:t>
            </a:r>
          </a:p>
          <a:p>
            <a:endParaRPr lang="en-US" sz="2400">
              <a:solidFill>
                <a:srgbClr val="FFC000"/>
              </a:solidFill>
              <a:latin typeface="Gill Sans MT"/>
              <a:ea typeface="Gill Sans MT" charset="0"/>
              <a:cs typeface="Gill Sans MT" charset="0"/>
            </a:endParaRPr>
          </a:p>
          <a:p>
            <a:pPr rtl="0"/>
            <a:r>
              <a:rPr lang="fr" sz="2400" b="1" i="0" u="none" strike="noStrike">
                <a:solidFill>
                  <a:srgbClr val="FFFFFF"/>
                </a:solidFill>
                <a:highlight>
                  <a:srgbClr val="000000">
                    <a:alpha val="0"/>
                  </a:srgbClr>
                </a:highlight>
                <a:latin typeface="Gill Sans MT"/>
                <a:ea typeface="Gill Sans MT" charset="0"/>
                <a:cs typeface="Gill Sans MT" charset="0"/>
              </a:rPr>
              <a:t>(« savoir-faire »)</a:t>
            </a:r>
          </a:p>
          <a:p>
            <a:pPr marL="0" indent="0">
              <a:buNone/>
            </a:pPr>
            <a:endParaRPr lang="en-US" sz="2400">
              <a:latin typeface="Gill Sans MT"/>
              <a:ea typeface="Gill Sans MT" charset="0"/>
              <a:cs typeface="Gill Sans MT" charset="0"/>
            </a:endParaRPr>
          </a:p>
        </p:txBody>
      </p:sp>
      <p:pic>
        <p:nvPicPr>
          <p:cNvPr id="4" name="Picture 3" descr="jessica-dirocco.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59127" y="1672506"/>
            <a:ext cx="4907926" cy="3271950"/>
          </a:xfrm>
          <a:prstGeom prst="rect">
            <a:avLst/>
          </a:prstGeom>
        </p:spPr>
      </p:pic>
    </p:spTree>
    <p:extLst>
      <p:ext uri="{BB962C8B-B14F-4D97-AF65-F5344CB8AC3E}">
        <p14:creationId xmlns:p14="http://schemas.microsoft.com/office/powerpoint/2010/main" val="849948987"/>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250"/>
        <p:cNvGrpSpPr/>
        <p:nvPr/>
      </p:nvGrpSpPr>
      <p:grpSpPr>
        <a:xfrm>
          <a:off x="0" y="0"/>
          <a:ext cx="0" cy="0"/>
        </a:xfrm>
      </p:grpSpPr>
      <p:pic>
        <p:nvPicPr>
          <p:cNvPr id="251" name="Shape 251"/>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0" y="0"/>
            <a:ext cx="9144000" cy="6858000"/>
          </a:xfrm>
          <a:prstGeom prst="rect">
            <a:avLst/>
          </a:prstGeom>
          <a:noFill/>
          <a:ln>
            <a:noFill/>
          </a:ln>
        </p:spPr>
      </p:pic>
      <p:sp>
        <p:nvSpPr>
          <p:cNvPr id="252" name="Shape 252"/>
          <p:cNvSpPr txBox="1"/>
          <p:nvPr/>
        </p:nvSpPr>
        <p:spPr>
          <a:xfrm>
            <a:off x="274319" y="6583679"/>
            <a:ext cx="8686800" cy="685799"/>
          </a:xfrm>
          <a:prstGeom prst="rect">
            <a:avLst/>
          </a:prstGeom>
          <a:noFill/>
          <a:ln>
            <a:noFill/>
          </a:ln>
        </p:spPr>
        <p:txBody>
          <a:bodyPr lIns="91425" tIns="45700" rIns="91425" bIns="45700" anchor="t" anchorCtr="0">
            <a:noAutofit/>
          </a:bodyPr>
          <a:lstStyle/>
          <a:p>
            <a:pPr marL="0" marR="0" lvl="0" indent="0" algn="l" rtl="0">
              <a:spcBef>
                <a:spcPct val="0"/>
              </a:spcBef>
              <a:buSzPct val="25000"/>
              <a:buNone/>
            </a:pPr>
            <a:r>
              <a:rPr lang="fr" sz="900" b="0" i="0" u="none" strike="noStrike" cap="none">
                <a:solidFill>
                  <a:srgbClr val="FFFFFF"/>
                </a:solidFill>
                <a:highlight>
                  <a:srgbClr val="000000">
                    <a:alpha val="0"/>
                  </a:srgbClr>
                </a:highlight>
                <a:latin typeface="Calibri"/>
                <a:ea typeface="Calibri"/>
                <a:cs typeface="Calibri"/>
                <a:sym typeface="Calibri"/>
              </a:rPr>
              <a:t>Photo par Eric Prunier - Creative Commons Attribution License https://www.flickr.com/photos/96577023@N07</a:t>
            </a:r>
          </a:p>
        </p:txBody>
      </p:sp>
      <p:sp>
        <p:nvSpPr>
          <p:cNvPr id="253" name="Shape 253"/>
          <p:cNvSpPr txBox="1"/>
          <p:nvPr/>
        </p:nvSpPr>
        <p:spPr>
          <a:xfrm>
            <a:off x="7589520" y="6583679"/>
            <a:ext cx="2819400" cy="369332"/>
          </a:xfrm>
          <a:prstGeom prst="rect">
            <a:avLst/>
          </a:prstGeom>
          <a:noFill/>
          <a:ln>
            <a:noFill/>
          </a:ln>
        </p:spPr>
        <p:txBody>
          <a:bodyPr lIns="91425" tIns="45700" rIns="91425" bIns="45700" anchor="t" anchorCtr="0">
            <a:noAutofit/>
          </a:bodyPr>
          <a:lstStyle/>
          <a:p>
            <a:pPr marL="0" marR="0" lvl="0" indent="0" algn="l" rtl="0">
              <a:spcBef>
                <a:spcPct val="0"/>
              </a:spcBef>
              <a:buSzPct val="25000"/>
              <a:buNone/>
            </a:pPr>
            <a:r>
              <a:rPr lang="fr" sz="900" b="0" i="0" u="none" strike="noStrike">
                <a:solidFill>
                  <a:srgbClr val="FFFFFF"/>
                </a:solidFill>
                <a:highlight>
                  <a:srgbClr val="000000">
                    <a:alpha val="0"/>
                  </a:srgbClr>
                </a:highlight>
                <a:latin typeface="Calibri"/>
                <a:ea typeface="Calibri"/>
                <a:cs typeface="Calibri"/>
                <a:sym typeface="Calibri"/>
              </a:rPr>
              <a:t>Créé avec Haiku Deck</a:t>
            </a:r>
          </a:p>
        </p:txBody>
      </p:sp>
      <p:pic>
        <p:nvPicPr>
          <p:cNvPr id="254" name="Shape 254"/>
          <p:cNvPicPr preferRelativeResize="0"/>
          <p:nvPr/>
        </p:nvPicPr>
        <p:blipFill>
          <a:blip r:embed="rId4">
            <a:alphaModFix/>
          </a:blip>
          <a:stretch>
            <a:fillRect/>
          </a:stretch>
        </p:blipFill>
        <p:spPr>
          <a:xfrm>
            <a:off x="91440" y="6583679"/>
            <a:ext cx="200000" cy="200000"/>
          </a:xfrm>
          <a:prstGeom prst="rect">
            <a:avLst/>
          </a:prstGeom>
          <a:noFill/>
          <a:ln>
            <a:noFill/>
          </a:ln>
        </p:spPr>
      </p:pic>
      <p:sp>
        <p:nvSpPr>
          <p:cNvPr id="255" name="Shape 255"/>
          <p:cNvSpPr txBox="1"/>
          <p:nvPr/>
        </p:nvSpPr>
        <p:spPr>
          <a:xfrm>
            <a:off x="0" y="6515100"/>
            <a:ext cx="9144000" cy="369332"/>
          </a:xfrm>
          <a:prstGeom prst="rect">
            <a:avLst/>
          </a:prstGeom>
          <a:solidFill>
            <a:srgbClr val="000000">
              <a:alpha val="49803"/>
            </a:srgbClr>
          </a:solidFill>
          <a:ln>
            <a:noFill/>
          </a:ln>
        </p:spPr>
        <p:txBody>
          <a:bodyPr lIns="91425" tIns="91425" rIns="91425" bIns="91425" anchor="ctr" anchorCtr="0">
            <a:noAutofit/>
          </a:bodyPr>
          <a:lstStyle/>
          <a:p>
            <a:pPr lvl="0">
              <a:spcBef>
                <a:spcPct val="0"/>
              </a:spcBef>
              <a:buNone/>
            </a:pPr>
            <a:endParaRPr/>
          </a:p>
        </p:txBody>
      </p:sp>
      <p:sp>
        <p:nvSpPr>
          <p:cNvPr id="256" name="Shape 256"/>
          <p:cNvSpPr txBox="1"/>
          <p:nvPr/>
        </p:nvSpPr>
        <p:spPr>
          <a:xfrm>
            <a:off x="576072" y="530352"/>
            <a:ext cx="8839199" cy="762000"/>
          </a:xfrm>
          <a:prstGeom prst="rect">
            <a:avLst/>
          </a:prstGeom>
          <a:noFill/>
          <a:ln>
            <a:noFill/>
          </a:ln>
        </p:spPr>
        <p:txBody>
          <a:bodyPr lIns="91425" tIns="45700" rIns="91425" bIns="45700" anchor="ctr" anchorCtr="0">
            <a:noAutofit/>
          </a:bodyPr>
          <a:lstStyle/>
          <a:p>
            <a:pPr marL="0" marR="0" lvl="0" indent="0" algn="l" rtl="0">
              <a:spcBef>
                <a:spcPct val="0"/>
              </a:spcBef>
              <a:buClr>
                <a:schemeClr val="dk2"/>
              </a:buClr>
              <a:buSzPct val="25000"/>
              <a:buFont typeface="Calibri" panose="020f0502020204030204"/>
              <a:buNone/>
            </a:pPr>
            <a:r>
              <a:rPr lang="fr" sz="3600" b="1" i="0" u="none" strike="noStrike">
                <a:solidFill>
                  <a:srgbClr val="FFFFFF"/>
                </a:solidFill>
                <a:highlight>
                  <a:srgbClr val="000000">
                    <a:alpha val="0"/>
                  </a:srgbClr>
                </a:highlight>
                <a:latin typeface="Gill Sans MT"/>
                <a:ea typeface="Gill Sans MT" charset="0"/>
                <a:cs typeface="Gill Sans MT" charset="0"/>
                <a:sym typeface="Calibri"/>
              </a:rPr>
              <a:t>Connaissances explicites et tacites</a:t>
            </a:r>
          </a:p>
        </p:txBody>
      </p:sp>
      <p:sp>
        <p:nvSpPr>
          <p:cNvPr id="257" name="Shape 257"/>
          <p:cNvSpPr txBox="1"/>
          <p:nvPr/>
        </p:nvSpPr>
        <p:spPr>
          <a:xfrm>
            <a:off x="576072" y="2624126"/>
            <a:ext cx="4423077" cy="584774"/>
          </a:xfrm>
          <a:prstGeom prst="rect">
            <a:avLst/>
          </a:prstGeom>
          <a:noFill/>
          <a:ln>
            <a:noFill/>
          </a:ln>
        </p:spPr>
        <p:txBody>
          <a:bodyPr lIns="91425" tIns="45700" rIns="91425" bIns="45700" anchor="t" anchorCtr="0">
            <a:noAutofit/>
          </a:bodyPr>
          <a:lstStyle/>
          <a:p>
            <a:pPr marL="0" marR="0" lvl="0" indent="0" algn="l" rtl="0">
              <a:spcBef>
                <a:spcPct val="0"/>
              </a:spcBef>
              <a:buSzPct val="25000"/>
              <a:buNone/>
            </a:pPr>
            <a:r>
              <a:rPr lang="fr" sz="1600" b="1" i="0" u="none" strike="noStrike">
                <a:solidFill>
                  <a:srgbClr val="FFFFFF"/>
                </a:solidFill>
                <a:highlight>
                  <a:srgbClr val="000000">
                    <a:alpha val="0"/>
                  </a:srgbClr>
                </a:highlight>
                <a:latin typeface="Gill Sans MT"/>
                <a:ea typeface="Gill Sans MT" charset="0"/>
                <a:cs typeface="Gill Sans MT" charset="0"/>
                <a:sym typeface="Arial"/>
              </a:rPr>
              <a:t>CONNAISSANCES EXPLICITES - </a:t>
            </a:r>
          </a:p>
          <a:p>
            <a:pPr marL="0" marR="0" lvl="0" indent="0" algn="l" rtl="0">
              <a:spcBef>
                <a:spcPct val="0"/>
              </a:spcBef>
              <a:buSzPct val="25000"/>
              <a:buNone/>
            </a:pPr>
            <a:r>
              <a:rPr lang="fr" sz="1600" b="1" i="0" u="none" strike="noStrike">
                <a:solidFill>
                  <a:srgbClr val="FFFFFF"/>
                </a:solidFill>
                <a:highlight>
                  <a:srgbClr val="000000">
                    <a:alpha val="0"/>
                  </a:srgbClr>
                </a:highlight>
                <a:latin typeface="Gill Sans MT"/>
                <a:ea typeface="Gill Sans MT" charset="0"/>
                <a:cs typeface="Gill Sans MT" charset="0"/>
                <a:sym typeface="Arial"/>
              </a:rPr>
              <a:t>Tangible, visible, public, accessible</a:t>
            </a:r>
          </a:p>
        </p:txBody>
      </p:sp>
      <p:sp>
        <p:nvSpPr>
          <p:cNvPr id="258" name="Shape 258"/>
          <p:cNvSpPr txBox="1"/>
          <p:nvPr/>
        </p:nvSpPr>
        <p:spPr>
          <a:xfrm>
            <a:off x="576072" y="4540674"/>
            <a:ext cx="3123731" cy="584774"/>
          </a:xfrm>
          <a:prstGeom prst="rect">
            <a:avLst/>
          </a:prstGeom>
          <a:noFill/>
          <a:ln>
            <a:noFill/>
          </a:ln>
        </p:spPr>
        <p:txBody>
          <a:bodyPr lIns="91425" tIns="45700" rIns="91425" bIns="45700" anchor="t" anchorCtr="0">
            <a:noAutofit/>
          </a:bodyPr>
          <a:lstStyle/>
          <a:p>
            <a:pPr marL="0" marR="0" lvl="0" indent="0" algn="l" rtl="0">
              <a:spcBef>
                <a:spcPct val="0"/>
              </a:spcBef>
              <a:buSzPct val="25000"/>
              <a:buNone/>
            </a:pPr>
            <a:r>
              <a:rPr lang="fr" sz="1600" b="1" i="0" u="none" strike="noStrike">
                <a:solidFill>
                  <a:srgbClr val="FFFFFF"/>
                </a:solidFill>
                <a:highlight>
                  <a:srgbClr val="000000">
                    <a:alpha val="0"/>
                  </a:srgbClr>
                </a:highlight>
                <a:latin typeface="Gill Sans MT"/>
                <a:ea typeface="Gill Sans MT" charset="0"/>
                <a:cs typeface="Gill Sans MT" charset="0"/>
                <a:sym typeface="Arial"/>
              </a:rPr>
              <a:t>CONNAISSANCES TACITES - </a:t>
            </a:r>
          </a:p>
          <a:p>
            <a:pPr marL="0" marR="0" lvl="0" indent="0" algn="l" rtl="0">
              <a:spcBef>
                <a:spcPct val="0"/>
              </a:spcBef>
              <a:buSzPct val="25000"/>
              <a:buNone/>
            </a:pPr>
            <a:r>
              <a:rPr lang="fr" sz="1600" b="1" i="0" u="none" strike="noStrike">
                <a:solidFill>
                  <a:srgbClr val="FFFFFF"/>
                </a:solidFill>
                <a:highlight>
                  <a:srgbClr val="000000">
                    <a:alpha val="0"/>
                  </a:srgbClr>
                </a:highlight>
                <a:latin typeface="Gill Sans MT"/>
                <a:ea typeface="Gill Sans MT" charset="0"/>
                <a:cs typeface="Gill Sans MT" charset="0"/>
                <a:sym typeface="Arial"/>
              </a:rPr>
              <a:t>Intangible, invisible, privé</a:t>
            </a:r>
          </a:p>
        </p:txBody>
      </p:sp>
    </p:spTree>
    <p:extLst>
      <p:ext uri="{BB962C8B-B14F-4D97-AF65-F5344CB8AC3E}">
        <p14:creationId xmlns:p14="http://schemas.microsoft.com/office/powerpoint/2010/main" val="2815223580"/>
      </p:ext>
    </p:extLst>
  </p:cSld>
  <p:clrMapOvr>
    <a:masterClrMapping/>
  </p:clrMapOvr>
  <p:transition>
    <p:fade/>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1202" name="Title 1"/>
          <p:cNvSpPr>
            <a:spLocks noGrp="1"/>
          </p:cNvSpPr>
          <p:nvPr>
            <p:ph type="title"/>
          </p:nvPr>
        </p:nvSpPr>
        <p:spPr>
          <a:xfrm>
            <a:off x="576072" y="530352"/>
            <a:ext cx="8001000" cy="914400"/>
          </a:xfrm>
        </p:spPr>
        <p:txBody>
          <a:bodyPr anchor="t">
            <a:noAutofit/>
          </a:bodyPr>
          <a:lstStyle/>
          <a:p>
            <a:pPr rtl="0" eaLnBrk="1" hangingPunct="1">
              <a:lnSpc>
                <a:spcPct val="100000"/>
              </a:lnSpc>
            </a:pPr>
            <a:r>
              <a:rPr lang="fr" sz="3600" b="0" i="0" u="none" strike="noStrike">
                <a:highlight>
                  <a:srgbClr val="000000">
                    <a:alpha val="0"/>
                  </a:srgbClr>
                </a:highlight>
                <a:latin typeface="Gill Sans MT"/>
                <a:ea typeface="Gill Sans MT" charset="0"/>
                <a:cs typeface="Gill Sans MT" charset="0"/>
              </a:rPr>
              <a:t>Connaissances individuelles et collectives</a:t>
            </a:r>
          </a:p>
        </p:txBody>
      </p:sp>
      <p:sp>
        <p:nvSpPr>
          <p:cNvPr id="3" name="Content Placeholder 2"/>
          <p:cNvSpPr>
            <a:spLocks noGrp="1"/>
          </p:cNvSpPr>
          <p:nvPr>
            <p:ph idx="1"/>
          </p:nvPr>
        </p:nvSpPr>
        <p:spPr>
          <a:xfrm>
            <a:off x="594360" y="1545336"/>
            <a:ext cx="3569677" cy="4351338"/>
          </a:xfrm>
        </p:spPr>
        <p:txBody>
          <a:bodyPr>
            <a:noAutofit/>
          </a:bodyPr>
          <a:lstStyle/>
          <a:p>
            <a:pPr marL="0" indent="0" rtl="0" eaLnBrk="1" hangingPunct="1">
              <a:lnSpc>
                <a:spcPct val="114000"/>
              </a:lnSpc>
              <a:spcBef>
                <a:spcPct val="0"/>
              </a:spcBef>
              <a:buFont typeface="Arial"/>
              <a:buNone/>
            </a:pPr>
            <a:r>
              <a:rPr lang="fr" sz="2400" b="0" i="0" u="none" strike="noStrike">
                <a:highlight>
                  <a:srgbClr val="000000">
                    <a:alpha val="0"/>
                  </a:srgbClr>
                </a:highlight>
                <a:latin typeface="Gill Sans MT"/>
                <a:ea typeface="Gill Sans MT" charset="0"/>
                <a:cs typeface="Gill Sans MT" charset="0"/>
              </a:rPr>
              <a:t>La gestion des connaissances favorise la</a:t>
            </a:r>
            <a:r>
              <a:rPr lang="fr" sz="2400" b="1" i="0" u="none" strike="noStrike">
                <a:highlight>
                  <a:srgbClr val="000000">
                    <a:alpha val="0"/>
                  </a:srgbClr>
                </a:highlight>
                <a:latin typeface="Gill Sans MT"/>
                <a:ea typeface="Gill Sans MT" charset="0"/>
                <a:cs typeface="Gill Sans MT" charset="0"/>
              </a:rPr>
              <a:t> collaboration</a:t>
            </a:r>
            <a:r>
              <a:rPr lang="fr" sz="2400" b="0" i="0" u="none" strike="noStrike">
                <a:highlight>
                  <a:srgbClr val="000000">
                    <a:alpha val="0"/>
                  </a:srgbClr>
                </a:highlight>
                <a:latin typeface="Gill Sans MT"/>
                <a:ea typeface="Gill Sans MT" charset="0"/>
                <a:cs typeface="Gill Sans MT" charset="0"/>
              </a:rPr>
              <a:t>, qui permet aux individus et aux groupes de travailler plus efficacement, de faciliter la prise de décision et d'obtenir de meilleurs résultats en matière de santé.</a:t>
            </a:r>
          </a:p>
        </p:txBody>
      </p:sp>
      <p:pic>
        <p:nvPicPr>
          <p:cNvPr id="70660" name="Picture 4" descr="E:\Bringing to Trinidad\Bringing to Trinidad\IMG_1084.JP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304714" y="1712567"/>
            <a:ext cx="4147897" cy="323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131799"/>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itle 4"/>
          <p:cNvSpPr>
            <a:spLocks noGrp="1"/>
          </p:cNvSpPr>
          <p:nvPr>
            <p:ph type="title"/>
          </p:nvPr>
        </p:nvSpPr>
        <p:spPr>
          <a:xfrm>
            <a:off x="576072" y="530352"/>
            <a:ext cx="8001000" cy="914400"/>
          </a:xfrm>
        </p:spPr>
        <p:txBody>
          <a:bodyPr anchor="t">
            <a:noAutofit/>
          </a:bodyPr>
          <a:lstStyle/>
          <a:p>
            <a:pPr rtl="0">
              <a:lnSpc>
                <a:spcPct val="100000"/>
              </a:lnSpc>
            </a:pPr>
            <a:r>
              <a:rPr lang="fr" sz="3600" b="0" i="0" u="none" strike="noStrike">
                <a:highlight>
                  <a:srgbClr val="000000">
                    <a:alpha val="0"/>
                  </a:srgbClr>
                </a:highlight>
                <a:latin typeface="Gill Sans MT"/>
                <a:sym typeface="Calibri"/>
              </a:rPr>
              <a:t>Définition de la gestion des connaissances</a:t>
            </a:r>
            <a:endParaRPr lang="en-US" sz="3600"/>
          </a:p>
        </p:txBody>
      </p:sp>
      <p:sp>
        <p:nvSpPr>
          <p:cNvPr id="6" name="Content Placeholder 5"/>
          <p:cNvSpPr>
            <a:spLocks noGrp="1"/>
          </p:cNvSpPr>
          <p:nvPr>
            <p:ph idx="1"/>
          </p:nvPr>
        </p:nvSpPr>
        <p:spPr>
          <a:xfrm>
            <a:off x="576072" y="1444752"/>
            <a:ext cx="7886700" cy="4207622"/>
          </a:xfrm>
        </p:spPr>
        <p:txBody>
          <a:bodyPr>
            <a:noAutofit/>
          </a:bodyPr>
          <a:lstStyle/>
          <a:p>
            <a:pPr marL="0" indent="0" rtl="0">
              <a:spcAft>
                <a:spcPts val="1000"/>
              </a:spcAft>
              <a:buClr>
                <a:schemeClr val="lt1"/>
              </a:buClr>
              <a:buSzPct val="100208"/>
              <a:buNone/>
            </a:pPr>
            <a:r>
              <a:rPr lang="fr" sz="2400" b="0" i="0" u="none" strike="noStrike">
                <a:highlight>
                  <a:srgbClr val="000000">
                    <a:alpha val="0"/>
                  </a:srgbClr>
                </a:highlight>
                <a:latin typeface="Gill Sans MT"/>
                <a:ea typeface="Gill Sans MT" charset="0"/>
                <a:cs typeface="Gill Sans MT" charset="0"/>
                <a:sym typeface="Calibri"/>
              </a:rPr>
              <a:t>- Signifie différentes choses pour différentes personnes.</a:t>
            </a:r>
          </a:p>
          <a:p>
            <a:pPr marL="0" indent="0" rtl="0">
              <a:spcAft>
                <a:spcPts val="1000"/>
              </a:spcAft>
              <a:buClr>
                <a:schemeClr val="lt1"/>
              </a:buClr>
              <a:buSzPct val="100208"/>
              <a:buNone/>
            </a:pPr>
            <a:r>
              <a:rPr lang="fr" sz="2400" b="0" i="0" u="none" strike="noStrike">
                <a:highlight>
                  <a:srgbClr val="000000">
                    <a:alpha val="0"/>
                  </a:srgbClr>
                </a:highlight>
                <a:latin typeface="Gill Sans MT"/>
                <a:ea typeface="Gill Sans MT" charset="0"/>
                <a:cs typeface="Gill Sans MT" charset="0"/>
                <a:sym typeface="Calibri"/>
              </a:rPr>
              <a:t>- Défini différemment par diverses organisations.</a:t>
            </a:r>
          </a:p>
          <a:p>
            <a:pPr marL="0" indent="0" rtl="0">
              <a:spcAft>
                <a:spcPts val="1000"/>
              </a:spcAft>
              <a:buClr>
                <a:schemeClr val="lt1"/>
              </a:buClr>
              <a:buSzPct val="100208"/>
              <a:buNone/>
            </a:pPr>
            <a:r>
              <a:rPr lang="fr" sz="2400" b="0" i="0" u="none" strike="noStrike">
                <a:highlight>
                  <a:srgbClr val="000000">
                    <a:alpha val="0"/>
                  </a:srgbClr>
                </a:highlight>
                <a:latin typeface="Gill Sans MT"/>
                <a:ea typeface="Gill Sans MT" charset="0"/>
                <a:cs typeface="Gill Sans MT" charset="0"/>
                <a:sym typeface="Calibri"/>
              </a:rPr>
              <a:t>- Mais toujours lié aux objectifs stratégiques.</a:t>
            </a:r>
          </a:p>
          <a:p>
            <a:pPr marL="0" indent="0" rtl="0">
              <a:spcAft>
                <a:spcPts val="1000"/>
              </a:spcAft>
              <a:buClr>
                <a:schemeClr val="lt1"/>
              </a:buClr>
              <a:buSzPct val="100208"/>
              <a:buNone/>
            </a:pPr>
            <a:r>
              <a:rPr lang="fr" sz="2400" b="0" i="0" u="none" strike="noStrike">
                <a:highlight>
                  <a:srgbClr val="000000">
                    <a:alpha val="0"/>
                  </a:srgbClr>
                </a:highlight>
                <a:latin typeface="Gill Sans MT"/>
                <a:ea typeface="Gill Sans MT" charset="0"/>
                <a:cs typeface="Gill Sans MT" charset="0"/>
                <a:sym typeface="Calibri"/>
              </a:rPr>
              <a:t>- Les processus et activités de GC peuvent porter des noms différents, mais ils ont souvent des thèmes communs.</a:t>
            </a:r>
          </a:p>
          <a:p>
            <a:pPr marL="342900" indent="-342900" rtl="0">
              <a:spcAft>
                <a:spcPts val="1000"/>
              </a:spcAft>
              <a:buClr>
                <a:schemeClr val="lt1"/>
              </a:buClr>
              <a:buSzPct val="100208"/>
            </a:pPr>
            <a:r>
              <a:rPr lang="fr" sz="2400" b="0" i="0" u="none" strike="noStrike">
                <a:highlight>
                  <a:srgbClr val="000000">
                    <a:alpha val="0"/>
                  </a:srgbClr>
                </a:highlight>
                <a:latin typeface="Gill Sans MT"/>
                <a:ea typeface="Gill Sans MT" charset="0"/>
                <a:cs typeface="Gill Sans MT" charset="0"/>
                <a:sym typeface="Calibri"/>
              </a:rPr>
              <a:t>- La GC est considérée comme un </a:t>
            </a:r>
            <a:r>
              <a:rPr lang="fr" sz="2400" b="0" i="1" u="none" strike="noStrike">
                <a:highlight>
                  <a:srgbClr val="000000">
                    <a:alpha val="0"/>
                  </a:srgbClr>
                </a:highlight>
                <a:latin typeface="Gill Sans MT"/>
                <a:ea typeface="Gill Sans MT" charset="0"/>
                <a:cs typeface="Gill Sans MT" charset="0"/>
                <a:sym typeface="Calibri"/>
              </a:rPr>
              <a:t>processus systématique </a:t>
            </a:r>
            <a:r>
              <a:rPr lang="fr" sz="2400" b="0" i="0" u="none" strike="noStrike">
                <a:highlight>
                  <a:srgbClr val="000000">
                    <a:alpha val="0"/>
                  </a:srgbClr>
                </a:highlight>
                <a:latin typeface="Gill Sans MT"/>
                <a:ea typeface="Gill Sans MT" charset="0"/>
                <a:cs typeface="Gill Sans MT" charset="0"/>
                <a:sym typeface="Calibri"/>
              </a:rPr>
              <a:t>qui utilise des outils et des ressources pour renforcer la capacité à atteindre un certain résultat.</a:t>
            </a:r>
          </a:p>
          <a:p>
            <a:pPr marL="342900" indent="-342900" rtl="0">
              <a:buClr>
                <a:schemeClr val="lt1"/>
              </a:buClr>
              <a:buSzPct val="100208"/>
            </a:pPr>
            <a:r>
              <a:rPr lang="fr" sz="2400" b="0" i="0" u="none" strike="noStrike">
                <a:highlight>
                  <a:srgbClr val="000000">
                    <a:alpha val="0"/>
                  </a:srgbClr>
                </a:highlight>
                <a:latin typeface="Gill Sans MT"/>
                <a:ea typeface="Gill Sans MT" charset="0"/>
                <a:cs typeface="Gill Sans MT" charset="0"/>
                <a:sym typeface="Calibri"/>
              </a:rPr>
              <a:t>- Les processus de GC visent à </a:t>
            </a:r>
            <a:r>
              <a:rPr lang="fr" sz="2400" b="0" i="1" u="none" strike="noStrike">
                <a:highlight>
                  <a:srgbClr val="000000">
                    <a:alpha val="0"/>
                  </a:srgbClr>
                </a:highlight>
                <a:latin typeface="Gill Sans MT"/>
                <a:ea typeface="Gill Sans MT" charset="0"/>
                <a:cs typeface="Gill Sans MT" charset="0"/>
                <a:sym typeface="Calibri"/>
              </a:rPr>
              <a:t>améliorer l'efficacité, à tirer parti des ressources existantes, à améliorer l'apprentissage et/ou à accroître l'impact.</a:t>
            </a:r>
          </a:p>
        </p:txBody>
      </p:sp>
    </p:spTree>
    <p:extLst>
      <p:ext uri="{BB962C8B-B14F-4D97-AF65-F5344CB8AC3E}">
        <p14:creationId xmlns:p14="http://schemas.microsoft.com/office/powerpoint/2010/main" val="372243819"/>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76072" y="530352"/>
            <a:ext cx="8001000" cy="914400"/>
          </a:xfrm>
        </p:spPr>
        <p:txBody>
          <a:bodyPr anchor="t">
            <a:noAutofit/>
          </a:bodyPr>
          <a:lstStyle/>
          <a:p>
            <a:pPr rtl="0">
              <a:lnSpc>
                <a:spcPct val="100000"/>
              </a:lnSpc>
            </a:pPr>
            <a:r>
              <a:rPr lang="fr" sz="3600" b="0" i="0" u="none" strike="noStrike">
                <a:highlight>
                  <a:srgbClr val="000000">
                    <a:alpha val="0"/>
                  </a:srgbClr>
                </a:highlight>
                <a:latin typeface="Gill Sans MT"/>
              </a:rPr>
              <a:t>Une définition de la GC</a:t>
            </a:r>
          </a:p>
        </p:txBody>
      </p:sp>
      <p:sp>
        <p:nvSpPr>
          <p:cNvPr id="3" name="Content Placeholder 2"/>
          <p:cNvSpPr>
            <a:spLocks noGrp="1"/>
          </p:cNvSpPr>
          <p:nvPr>
            <p:ph idx="1"/>
          </p:nvPr>
        </p:nvSpPr>
        <p:spPr>
          <a:xfrm>
            <a:off x="594360" y="1536192"/>
            <a:ext cx="4230858" cy="4351338"/>
          </a:xfrm>
        </p:spPr>
        <p:txBody>
          <a:bodyPr>
            <a:noAutofit/>
          </a:bodyPr>
          <a:lstStyle/>
          <a:p>
            <a:pPr marL="0" lvl="0" indent="0" rtl="0">
              <a:lnSpc>
                <a:spcPct val="114000"/>
              </a:lnSpc>
              <a:spcBef>
                <a:spcPct val="0"/>
              </a:spcBef>
              <a:buClr>
                <a:schemeClr val="lt1"/>
              </a:buClr>
              <a:buSzPct val="25000"/>
              <a:buNone/>
            </a:pPr>
            <a:r>
              <a:rPr lang="fr" sz="2400" b="0" i="0" u="none" strike="noStrike">
                <a:highlight>
                  <a:srgbClr val="000000">
                    <a:alpha val="0"/>
                  </a:srgbClr>
                </a:highlight>
                <a:latin typeface="Gill Sans MT"/>
                <a:ea typeface="Gill Sans MT" charset="0"/>
                <a:cs typeface="Gill Sans MT" charset="0"/>
                <a:sym typeface="Calibri"/>
              </a:rPr>
              <a:t>La gestion des connaissances est le processus intentionnel et continu de génération de nouvelles connaissances, de capture et d'organisation des connaissances existantes, et d'adaptation de ces connaissances pour répondre aux besoins de différents publics, afin qu'elles soient accessibles et utilisables par le(s) public(s) visé(s).</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54874" y="1551121"/>
            <a:ext cx="3817830" cy="3814678"/>
          </a:xfrm>
          <a:prstGeom prst="rect">
            <a:avLst/>
          </a:prstGeom>
        </p:spPr>
      </p:pic>
    </p:spTree>
    <p:extLst>
      <p:ext uri="{BB962C8B-B14F-4D97-AF65-F5344CB8AC3E}">
        <p14:creationId xmlns:p14="http://schemas.microsoft.com/office/powerpoint/2010/main" val="3945708737"/>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p:cNvSpPr>
            <a:spLocks noGrp="1"/>
          </p:cNvSpPr>
          <p:nvPr>
            <p:ph type="title"/>
          </p:nvPr>
        </p:nvSpPr>
        <p:spPr>
          <a:xfrm>
            <a:off x="576072" y="530352"/>
            <a:ext cx="8001000" cy="914400"/>
          </a:xfrm>
        </p:spPr>
        <p:txBody>
          <a:bodyPr anchor="t">
            <a:noAutofit/>
          </a:bodyPr>
          <a:lstStyle/>
          <a:p>
            <a:pPr rtl="0">
              <a:lnSpc>
                <a:spcPct val="100000"/>
              </a:lnSpc>
            </a:pPr>
            <a:r>
              <a:rPr lang="fr" sz="3600" b="0" i="0" u="none" strike="noStrike">
                <a:highlight>
                  <a:srgbClr val="000000">
                    <a:alpha val="0"/>
                  </a:srgbClr>
                </a:highlight>
                <a:latin typeface="Gill Sans MT"/>
              </a:rPr>
              <a:t>Une définition simple de la gestion des connaissances est...</a:t>
            </a:r>
          </a:p>
        </p:txBody>
      </p:sp>
      <p:sp>
        <p:nvSpPr>
          <p:cNvPr id="5" name="Content Placeholder 4"/>
          <p:cNvSpPr>
            <a:spLocks noGrp="1"/>
          </p:cNvSpPr>
          <p:nvPr>
            <p:ph sz="half" idx="1"/>
          </p:nvPr>
        </p:nvSpPr>
        <p:spPr>
          <a:xfrm>
            <a:off x="594360" y="1847088"/>
            <a:ext cx="3886200" cy="4234516"/>
          </a:xfrm>
        </p:spPr>
        <p:txBody>
          <a:bodyPr>
            <a:noAutofit/>
          </a:bodyPr>
          <a:lstStyle/>
          <a:p>
            <a:pPr marL="0" indent="0" rtl="0">
              <a:lnSpc>
                <a:spcPct val="114000"/>
              </a:lnSpc>
              <a:spcBef>
                <a:spcPct val="0"/>
              </a:spcBef>
              <a:buNone/>
            </a:pPr>
            <a:r>
              <a:rPr lang="fr" sz="2400" b="0" i="0" u="none" strike="noStrike">
                <a:highlight>
                  <a:srgbClr val="000000">
                    <a:alpha val="0"/>
                  </a:srgbClr>
                </a:highlight>
                <a:latin typeface="Gill Sans MT"/>
                <a:ea typeface="Gill Sans MT" charset="0"/>
                <a:cs typeface="Gill Sans MT" charset="0"/>
              </a:rPr>
              <a:t>un processus systématique de </a:t>
            </a:r>
            <a:r>
              <a:rPr lang="fr" sz="2400" b="1" i="1" u="none" strike="noStrike">
                <a:highlight>
                  <a:srgbClr val="000000">
                    <a:alpha val="0"/>
                  </a:srgbClr>
                </a:highlight>
                <a:latin typeface="Gill Sans MT"/>
                <a:ea typeface="Gill Sans MT" charset="0"/>
                <a:cs typeface="Gill Sans MT" charset="0"/>
              </a:rPr>
              <a:t>collecte et de conservation des connaissances</a:t>
            </a:r>
            <a:r>
              <a:rPr lang="fr" sz="2400" b="0" i="0" u="none" strike="noStrike">
                <a:highlight>
                  <a:srgbClr val="000000">
                    <a:alpha val="0"/>
                  </a:srgbClr>
                </a:highlight>
                <a:latin typeface="Gill Sans MT"/>
                <a:ea typeface="Gill Sans MT" charset="0"/>
                <a:cs typeface="Gill Sans MT" charset="0"/>
              </a:rPr>
              <a:t> et </a:t>
            </a:r>
            <a:r>
              <a:rPr lang="fr" sz="2400" b="1" i="1" u="none" strike="noStrike">
                <a:highlight>
                  <a:srgbClr val="000000">
                    <a:alpha val="0"/>
                  </a:srgbClr>
                </a:highlight>
                <a:latin typeface="Gill Sans MT"/>
                <a:ea typeface="Gill Sans MT" charset="0"/>
                <a:cs typeface="Gill Sans MT" charset="0"/>
              </a:rPr>
              <a:t>de mise en relation des personnes </a:t>
            </a:r>
            <a:r>
              <a:rPr lang="fr" sz="2400" b="0" i="0" u="none" strike="noStrike">
                <a:highlight>
                  <a:srgbClr val="000000">
                    <a:alpha val="0"/>
                  </a:srgbClr>
                </a:highlight>
                <a:latin typeface="Gill Sans MT"/>
                <a:ea typeface="Gill Sans MT" charset="0"/>
                <a:cs typeface="Gill Sans MT" charset="0"/>
              </a:rPr>
              <a:t>avec celles-ci afin qu'elles puissent agir efficacement.</a:t>
            </a:r>
          </a:p>
        </p:txBody>
      </p:sp>
      <p:pic>
        <p:nvPicPr>
          <p:cNvPr id="8" name="Shape 630"/>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5077004" y="2001634"/>
            <a:ext cx="2491414" cy="3769074"/>
          </a:xfrm>
          <a:prstGeom prst="rect">
            <a:avLst/>
          </a:prstGeom>
          <a:noFill/>
          <a:ln>
            <a:noFill/>
          </a:ln>
        </p:spPr>
      </p:pic>
    </p:spTree>
    <p:extLst>
      <p:ext uri="{BB962C8B-B14F-4D97-AF65-F5344CB8AC3E}">
        <p14:creationId xmlns:p14="http://schemas.microsoft.com/office/powerpoint/2010/main" val="4027242341"/>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8914" name="Title 4"/>
          <p:cNvSpPr>
            <a:spLocks noGrp="1"/>
          </p:cNvSpPr>
          <p:nvPr>
            <p:ph type="title"/>
          </p:nvPr>
        </p:nvSpPr>
        <p:spPr/>
        <p:txBody>
          <a:bodyPr>
            <a:noAutofit/>
          </a:bodyPr>
          <a:lstStyle/>
          <a:p>
            <a:pPr rtl="0" eaLnBrk="1" hangingPunct="1"/>
            <a:r>
              <a:rPr lang="fr" sz="3600" b="0" i="0" u="none" strike="noStrike">
                <a:highlight>
                  <a:srgbClr val="000000">
                    <a:alpha val="0"/>
                  </a:srgbClr>
                </a:highlight>
                <a:latin typeface="Gill Sans MT"/>
                <a:ea typeface="Gill Sans MT" charset="0"/>
                <a:cs typeface="Gill Sans MT" charset="0"/>
              </a:rPr>
              <a:t>Objectif du module</a:t>
            </a:r>
          </a:p>
        </p:txBody>
      </p:sp>
      <p:sp>
        <p:nvSpPr>
          <p:cNvPr id="38915" name="Content Placeholder 5"/>
          <p:cNvSpPr>
            <a:spLocks noGrp="1"/>
          </p:cNvSpPr>
          <p:nvPr>
            <p:ph idx="1"/>
          </p:nvPr>
        </p:nvSpPr>
        <p:spPr>
          <a:xfrm>
            <a:off x="594360" y="1536192"/>
            <a:ext cx="7631113" cy="3760788"/>
          </a:xfrm>
        </p:spPr>
        <p:txBody>
          <a:bodyPr>
            <a:noAutofit/>
          </a:bodyPr>
          <a:lstStyle/>
          <a:p>
            <a:pPr marL="457200" indent="-384048" rtl="0">
              <a:lnSpc>
                <a:spcPct val="114000"/>
              </a:lnSpc>
              <a:spcBef>
                <a:spcPct val="0"/>
              </a:spcBef>
            </a:pPr>
            <a:r>
              <a:rPr lang="fr" sz="2400" b="0" i="0" u="none" strike="noStrike">
                <a:highlight>
                  <a:srgbClr val="000000">
                    <a:alpha val="0"/>
                  </a:srgbClr>
                </a:highlight>
                <a:latin typeface="Gill Sans MT"/>
                <a:ea typeface="Gill Sans MT" charset="0"/>
                <a:cs typeface="Gill Sans MT" charset="0"/>
              </a:rPr>
              <a:t>Introduire le pourquoi, le quoi et le comment de la gestion des connaissances.</a:t>
            </a:r>
          </a:p>
        </p:txBody>
      </p:sp>
    </p:spTree>
    <p:extLst>
      <p:ext uri="{BB962C8B-B14F-4D97-AF65-F5344CB8AC3E}">
        <p14:creationId xmlns:p14="http://schemas.microsoft.com/office/powerpoint/2010/main" val="1487634060"/>
      </p:ext>
    </p:extLst>
  </p:cSld>
  <p:clrMapOvr>
    <a:masterClrMapping/>
  </p:clrMapOvr>
  <p:transition spd="slow"/>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656"/>
        <p:cNvGrpSpPr/>
        <p:nvPr/>
      </p:nvGrpSpPr>
      <p:grpSpPr>
        <a:xfrm>
          <a:off x="0" y="0"/>
          <a:ext cx="0" cy="0"/>
        </a:xfrm>
      </p:grpSpPr>
      <p:sp>
        <p:nvSpPr>
          <p:cNvPr id="658" name="Shape 658"/>
          <p:cNvSpPr>
            <a:spLocks noGrp="1"/>
          </p:cNvSpPr>
          <p:nvPr>
            <p:ph sz="half" idx="2"/>
          </p:nvPr>
        </p:nvSpPr>
        <p:spPr>
          <a:prstGeom prst="rect">
            <a:avLst/>
          </a:prstGeom>
        </p:spPr>
        <p:txBody>
          <a:bodyPr lIns="91425" tIns="91425" rIns="91425" bIns="91425" anchor="t" anchorCtr="0">
            <a:noAutofit/>
          </a:bodyPr>
          <a:lstStyle/>
          <a:p>
            <a:pPr lvl="0" rtl="0">
              <a:spcBef>
                <a:spcPct val="0"/>
              </a:spcBef>
              <a:buNone/>
            </a:pPr>
            <a:r>
              <a:rPr lang="en-US"/>
              <a:t>     </a:t>
            </a:r>
          </a:p>
        </p:txBody>
      </p:sp>
      <p:sp>
        <p:nvSpPr>
          <p:cNvPr id="659" name="Shape 659"/>
          <p:cNvSpPr txBox="1">
            <a:spLocks noGrp="1"/>
          </p:cNvSpPr>
          <p:nvPr>
            <p:ph type="sldNum" sz="quarter" idx="12"/>
          </p:nvPr>
        </p:nvSpPr>
        <p:spPr>
          <a:prstGeom prst="rect">
            <a:avLst/>
          </a:prstGeom>
        </p:spPr>
        <p:txBody>
          <a:bodyPr lIns="91425" tIns="45700" rIns="91425" bIns="45700" anchor="ctr" anchorCtr="0">
            <a:noAutofit/>
          </a:bodyPr>
          <a:lstStyle/>
          <a:p>
            <a:pPr lvl="0" rtl="0">
              <a:spcBef>
                <a:spcPct val="0"/>
              </a:spcBef>
              <a:buClr>
                <a:srgbClr val="000000"/>
              </a:buClr>
              <a:buSzPct val="25000"/>
              <a:buFont typeface="Arial"/>
              <a:buNone/>
            </a:pPr>
            <a:r>
              <a:rPr lang="fr" sz="1200" b="0" i="0" u="none" strike="noStrike">
                <a:highlight>
                  <a:srgbClr val="000000">
                    <a:alpha val="0"/>
                  </a:srgbClr>
                </a:highlight>
                <a:latin typeface="Calibri"/>
              </a:rPr>
              <a:t>20</a:t>
            </a:r>
            <a:endParaRPr lang="en-US"/>
          </a:p>
        </p:txBody>
      </p:sp>
      <p:sp>
        <p:nvSpPr>
          <p:cNvPr id="5" name="Title 3"/>
          <p:cNvSpPr>
            <a:spLocks noGrp="1"/>
          </p:cNvSpPr>
          <p:nvPr>
            <p:ph type="title"/>
          </p:nvPr>
        </p:nvSpPr>
        <p:spPr>
          <a:xfrm>
            <a:off x="576072" y="530352"/>
            <a:ext cx="8001000" cy="914400"/>
          </a:xfrm>
        </p:spPr>
        <p:txBody>
          <a:bodyPr anchor="t">
            <a:noAutofit/>
          </a:bodyPr>
          <a:lstStyle/>
          <a:p>
            <a:pPr rtl="0">
              <a:lnSpc>
                <a:spcPct val="100000"/>
              </a:lnSpc>
            </a:pPr>
            <a:r>
              <a:rPr lang="fr" sz="3600" b="0" i="0" u="none" strike="noStrike">
                <a:highlight>
                  <a:srgbClr val="000000">
                    <a:alpha val="0"/>
                  </a:srgbClr>
                </a:highlight>
                <a:latin typeface="Gill Sans MT"/>
              </a:rPr>
              <a:t>Composants de gestion des connaissances</a:t>
            </a:r>
          </a:p>
        </p:txBody>
      </p:sp>
      <p:sp>
        <p:nvSpPr>
          <p:cNvPr id="2" name="TextBox 1"/>
          <p:cNvSpPr txBox="1"/>
          <p:nvPr/>
        </p:nvSpPr>
        <p:spPr>
          <a:xfrm>
            <a:off x="6744326" y="2430746"/>
            <a:ext cx="1448973" cy="1077218"/>
          </a:xfrm>
          <a:prstGeom prst="rect">
            <a:avLst/>
          </a:prstGeom>
          <a:noFill/>
        </p:spPr>
        <p:txBody>
          <a:bodyPr wrap="square" rtlCol="0">
            <a:noAutofit/>
          </a:bodyPr>
          <a:lstStyle/>
          <a:p>
            <a:pPr rtl="0"/>
            <a:r>
              <a:rPr lang="fr" sz="1600" b="0" i="0" u="none" strike="noStrike">
                <a:highlight>
                  <a:srgbClr val="000000">
                    <a:alpha val="0"/>
                  </a:srgbClr>
                </a:highlight>
                <a:latin typeface="Gill Sans MT"/>
                <a:ea typeface="Gill Sans MT" charset="0"/>
                <a:cs typeface="Gill Sans MT" charset="0"/>
              </a:rPr>
              <a:t>Flux de travail, meilleures pratiques, normes et procédures</a:t>
            </a:r>
          </a:p>
        </p:txBody>
      </p:sp>
      <p:sp>
        <p:nvSpPr>
          <p:cNvPr id="8" name="TextBox 7"/>
          <p:cNvSpPr txBox="1"/>
          <p:nvPr/>
        </p:nvSpPr>
        <p:spPr>
          <a:xfrm>
            <a:off x="2605572" y="5091765"/>
            <a:ext cx="4079997" cy="584775"/>
          </a:xfrm>
          <a:prstGeom prst="rect">
            <a:avLst/>
          </a:prstGeom>
          <a:noFill/>
        </p:spPr>
        <p:txBody>
          <a:bodyPr wrap="square" rtlCol="0">
            <a:noAutofit/>
          </a:bodyPr>
          <a:lstStyle/>
          <a:p>
            <a:pPr algn="ctr" rtl="0"/>
            <a:r>
              <a:rPr lang="fr" sz="1600" b="0" i="0" u="none" strike="noStrike">
                <a:highlight>
                  <a:srgbClr val="000000">
                    <a:alpha val="0"/>
                  </a:srgbClr>
                </a:highlight>
                <a:latin typeface="Gill Sans MT"/>
                <a:ea typeface="Gill Sans MT" charset="0"/>
                <a:cs typeface="Gill Sans MT" charset="0"/>
              </a:rPr>
              <a:t>Plateformes, bases de données, sites Web, analyse, automatisation et médias sociaux</a:t>
            </a:r>
          </a:p>
        </p:txBody>
      </p:sp>
      <p:sp>
        <p:nvSpPr>
          <p:cNvPr id="9" name="TextBox 8"/>
          <p:cNvSpPr txBox="1"/>
          <p:nvPr/>
        </p:nvSpPr>
        <p:spPr>
          <a:xfrm>
            <a:off x="966813" y="2089665"/>
            <a:ext cx="1448973" cy="1569660"/>
          </a:xfrm>
          <a:prstGeom prst="rect">
            <a:avLst/>
          </a:prstGeom>
          <a:noFill/>
        </p:spPr>
        <p:txBody>
          <a:bodyPr wrap="square" rtlCol="0">
            <a:noAutofit/>
          </a:bodyPr>
          <a:lstStyle/>
          <a:p>
            <a:pPr rtl="0"/>
            <a:r>
              <a:rPr lang="fr" sz="1600" b="0" i="0" u="none" strike="noStrike">
                <a:highlight>
                  <a:srgbClr val="000000">
                    <a:alpha val="0"/>
                  </a:srgbClr>
                </a:highlight>
                <a:latin typeface="Gill Sans MT"/>
                <a:ea typeface="Gill Sans MT" charset="0"/>
                <a:cs typeface="Gill Sans MT" charset="0"/>
              </a:rPr>
              <a:t>Attitudes, culture, capacité, compétences, motivation, organisation et vision.</a:t>
            </a:r>
          </a:p>
        </p:txBody>
      </p:sp>
      <p:grpSp>
        <p:nvGrpSpPr>
          <p:cNvPr id="6" name="Group 5"/>
          <p:cNvGrpSpPr/>
          <p:nvPr/>
        </p:nvGrpSpPr>
        <p:grpSpPr>
          <a:xfrm>
            <a:off x="2422688" y="1613878"/>
            <a:ext cx="4164405" cy="3308287"/>
            <a:chOff x="2422688" y="1754558"/>
            <a:chExt cx="4164405" cy="3308287"/>
          </a:xfrm>
        </p:grpSpPr>
        <p:sp>
          <p:nvSpPr>
            <p:cNvPr id="3" name="Oval 2"/>
            <p:cNvSpPr/>
            <p:nvPr/>
          </p:nvSpPr>
          <p:spPr>
            <a:xfrm>
              <a:off x="2422688" y="1754558"/>
              <a:ext cx="2461846" cy="2461846"/>
            </a:xfrm>
            <a:prstGeom prst="ellipse">
              <a:avLst/>
            </a:prstGeom>
            <a:solidFill>
              <a:srgbClr val="007EA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TextBox 9"/>
            <p:cNvSpPr txBox="1"/>
            <p:nvPr/>
          </p:nvSpPr>
          <p:spPr>
            <a:xfrm>
              <a:off x="3251928" y="2785111"/>
              <a:ext cx="1448973" cy="338554"/>
            </a:xfrm>
            <a:prstGeom prst="rect">
              <a:avLst/>
            </a:prstGeom>
            <a:noFill/>
          </p:spPr>
          <p:txBody>
            <a:bodyPr wrap="square" rtlCol="0">
              <a:noAutofit/>
            </a:bodyPr>
            <a:lstStyle/>
            <a:p>
              <a:pPr rtl="0"/>
              <a:r>
                <a:rPr lang="fr" sz="1600" b="1" i="0" u="none" strike="noStrike">
                  <a:solidFill>
                    <a:srgbClr val="FFFFFF"/>
                  </a:solidFill>
                  <a:highlight>
                    <a:srgbClr val="000000">
                      <a:alpha val="0"/>
                    </a:srgbClr>
                  </a:highlight>
                  <a:latin typeface="Gill Sans MT"/>
                  <a:ea typeface="Gill Sans MT" charset="0"/>
                  <a:cs typeface="Gill Sans MT" charset="0"/>
                </a:rPr>
                <a:t>Personnes</a:t>
              </a:r>
            </a:p>
          </p:txBody>
        </p:sp>
        <p:sp>
          <p:nvSpPr>
            <p:cNvPr id="14" name="Oval 13"/>
            <p:cNvSpPr/>
            <p:nvPr/>
          </p:nvSpPr>
          <p:spPr>
            <a:xfrm>
              <a:off x="4711017" y="2171997"/>
              <a:ext cx="1876076" cy="1876076"/>
            </a:xfrm>
            <a:prstGeom prst="ellipse">
              <a:avLst/>
            </a:prstGeom>
            <a:solidFill>
              <a:srgbClr val="007EA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1" name="TextBox 10"/>
            <p:cNvSpPr txBox="1"/>
            <p:nvPr/>
          </p:nvSpPr>
          <p:spPr>
            <a:xfrm>
              <a:off x="5105503" y="2944374"/>
              <a:ext cx="1448973" cy="338554"/>
            </a:xfrm>
            <a:prstGeom prst="rect">
              <a:avLst/>
            </a:prstGeom>
            <a:noFill/>
          </p:spPr>
          <p:txBody>
            <a:bodyPr wrap="square" rtlCol="0">
              <a:noAutofit/>
            </a:bodyPr>
            <a:lstStyle/>
            <a:p>
              <a:pPr rtl="0"/>
              <a:r>
                <a:rPr lang="fr" sz="1600" b="1" i="0" u="none" strike="noStrike">
                  <a:solidFill>
                    <a:srgbClr val="FFFFFF"/>
                  </a:solidFill>
                  <a:highlight>
                    <a:srgbClr val="000000">
                      <a:alpha val="0"/>
                    </a:srgbClr>
                  </a:highlight>
                  <a:latin typeface="Gill Sans MT"/>
                  <a:ea typeface="Gill Sans MT" charset="0"/>
                  <a:cs typeface="Gill Sans MT" charset="0"/>
                </a:rPr>
                <a:t>Processus</a:t>
              </a:r>
            </a:p>
          </p:txBody>
        </p:sp>
        <p:sp>
          <p:nvSpPr>
            <p:cNvPr id="15" name="Oval 14"/>
            <p:cNvSpPr/>
            <p:nvPr/>
          </p:nvSpPr>
          <p:spPr>
            <a:xfrm>
              <a:off x="3767262" y="3369886"/>
              <a:ext cx="1692959" cy="1692959"/>
            </a:xfrm>
            <a:prstGeom prst="ellipse">
              <a:avLst/>
            </a:prstGeom>
            <a:solidFill>
              <a:srgbClr val="007EA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TextBox 11"/>
            <p:cNvSpPr txBox="1"/>
            <p:nvPr/>
          </p:nvSpPr>
          <p:spPr>
            <a:xfrm>
              <a:off x="3901906" y="3954082"/>
              <a:ext cx="1448973" cy="584775"/>
            </a:xfrm>
            <a:prstGeom prst="rect">
              <a:avLst/>
            </a:prstGeom>
            <a:noFill/>
          </p:spPr>
          <p:txBody>
            <a:bodyPr wrap="square" rtlCol="0">
              <a:noAutofit/>
            </a:bodyPr>
            <a:lstStyle/>
            <a:p>
              <a:pPr algn="ctr" rtl="0"/>
              <a:r>
                <a:rPr lang="fr" sz="1600" b="1" i="0" u="none" strike="noStrike">
                  <a:solidFill>
                    <a:srgbClr val="FFFFFF"/>
                  </a:solidFill>
                  <a:highlight>
                    <a:srgbClr val="000000">
                      <a:alpha val="0"/>
                    </a:srgbClr>
                  </a:highlight>
                  <a:latin typeface="Gill Sans MT"/>
                  <a:ea typeface="Gill Sans MT" charset="0"/>
                  <a:cs typeface="Gill Sans MT" charset="0"/>
                </a:rPr>
                <a:t>Plateformes (technologie)</a:t>
              </a:r>
            </a:p>
          </p:txBody>
        </p:sp>
      </p:grpSp>
    </p:spTree>
    <p:extLst>
      <p:ext uri="{BB962C8B-B14F-4D97-AF65-F5344CB8AC3E}">
        <p14:creationId xmlns:p14="http://schemas.microsoft.com/office/powerpoint/2010/main" val="713991801"/>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667"/>
        <p:cNvGrpSpPr/>
        <p:nvPr/>
      </p:nvGrpSpPr>
      <p:grpSpPr>
        <a:xfrm>
          <a:off x="0" y="0"/>
          <a:ext cx="0" cy="0"/>
        </a:xfrm>
      </p:grpSpPr>
      <p:sp>
        <p:nvSpPr>
          <p:cNvPr id="668" name="Shape 668"/>
          <p:cNvSpPr txBox="1">
            <a:spLocks noGrp="1"/>
          </p:cNvSpPr>
          <p:nvPr>
            <p:ph type="title"/>
          </p:nvPr>
        </p:nvSpPr>
        <p:spPr>
          <a:xfrm>
            <a:off x="576072" y="530352"/>
            <a:ext cx="8001000" cy="914400"/>
          </a:xfrm>
          <a:prstGeom prst="rect">
            <a:avLst/>
          </a:prstGeom>
        </p:spPr>
        <p:txBody>
          <a:bodyPr lIns="91425" tIns="91425" rIns="91425" bIns="91425" anchor="t" anchorCtr="0">
            <a:noAutofit/>
          </a:bodyPr>
          <a:lstStyle/>
          <a:p>
            <a:pPr lvl="0" rtl="0">
              <a:lnSpc>
                <a:spcPct val="100000"/>
              </a:lnSpc>
              <a:spcBef>
                <a:spcPct val="0"/>
              </a:spcBef>
              <a:buNone/>
            </a:pPr>
            <a:r>
              <a:rPr lang="fr" sz="3600" b="0" i="0" u="none" strike="noStrike">
                <a:highlight>
                  <a:srgbClr val="000000">
                    <a:alpha val="0"/>
                  </a:srgbClr>
                </a:highlight>
                <a:latin typeface="Gill Sans MT"/>
              </a:rPr>
              <a:t>Concepts transversaux</a:t>
            </a:r>
          </a:p>
        </p:txBody>
      </p:sp>
      <p:sp>
        <p:nvSpPr>
          <p:cNvPr id="672" name="Shape 672"/>
          <p:cNvSpPr txBox="1">
            <a:spLocks noGrp="1"/>
          </p:cNvSpPr>
          <p:nvPr>
            <p:ph sz="half" idx="1"/>
          </p:nvPr>
        </p:nvSpPr>
        <p:spPr>
          <a:xfrm>
            <a:off x="594360" y="1536192"/>
            <a:ext cx="3886200" cy="4234516"/>
          </a:xfrm>
          <a:prstGeom prst="rect">
            <a:avLst/>
          </a:prstGeom>
        </p:spPr>
        <p:txBody>
          <a:bodyPr lIns="91425" tIns="91425" rIns="91425" bIns="91425" anchor="t" anchorCtr="0">
            <a:noAutofit/>
          </a:bodyPr>
          <a:lstStyle/>
          <a:p>
            <a:pPr marL="457200" indent="-384048" rtl="0">
              <a:lnSpc>
                <a:spcPct val="115000"/>
              </a:lnSpc>
              <a:spcBef>
                <a:spcPct val="0"/>
              </a:spcBef>
              <a:buClr>
                <a:srgbClr val="007EA5"/>
              </a:buClr>
              <a:buSzPct val="125000"/>
            </a:pPr>
            <a:r>
              <a:rPr lang="fr" sz="2400" b="0" i="0" u="none" strike="noStrike">
                <a:highlight>
                  <a:srgbClr val="000000">
                    <a:alpha val="0"/>
                  </a:srgbClr>
                </a:highlight>
                <a:latin typeface="Gill Sans MT"/>
                <a:ea typeface="Gill Sans MT" charset="0"/>
                <a:cs typeface="Gill Sans MT" charset="0"/>
              </a:rPr>
              <a:t>Collaboration</a:t>
            </a:r>
          </a:p>
          <a:p>
            <a:pPr marL="457200" indent="-384048" rtl="0">
              <a:lnSpc>
                <a:spcPct val="115000"/>
              </a:lnSpc>
              <a:spcBef>
                <a:spcPct val="0"/>
              </a:spcBef>
              <a:buClr>
                <a:srgbClr val="007EA5"/>
              </a:buClr>
              <a:buSzPct val="125000"/>
            </a:pPr>
            <a:r>
              <a:rPr lang="fr" sz="2400" b="0" i="0" u="none" strike="noStrike">
                <a:highlight>
                  <a:srgbClr val="000000">
                    <a:alpha val="0"/>
                  </a:srgbClr>
                </a:highlight>
                <a:latin typeface="Gill Sans MT"/>
                <a:ea typeface="Gill Sans MT" charset="0"/>
                <a:cs typeface="Gill Sans MT" charset="0"/>
              </a:rPr>
              <a:t>Apprentissage</a:t>
            </a:r>
          </a:p>
          <a:p>
            <a:pPr marL="457200" indent="-384048" rtl="0">
              <a:lnSpc>
                <a:spcPct val="115000"/>
              </a:lnSpc>
              <a:spcBef>
                <a:spcPct val="0"/>
              </a:spcBef>
              <a:buClr>
                <a:srgbClr val="007EA5"/>
              </a:buClr>
              <a:buSzPct val="125000"/>
            </a:pPr>
            <a:r>
              <a:rPr lang="fr" sz="2400" b="0" i="0" u="none" strike="noStrike">
                <a:highlight>
                  <a:srgbClr val="000000">
                    <a:alpha val="0"/>
                  </a:srgbClr>
                </a:highlight>
                <a:latin typeface="Gill Sans MT"/>
                <a:ea typeface="Gill Sans MT" charset="0"/>
                <a:cs typeface="Gill Sans MT" charset="0"/>
              </a:rPr>
              <a:t>Adaptation</a:t>
            </a:r>
          </a:p>
        </p:txBody>
      </p:sp>
      <p:sp>
        <p:nvSpPr>
          <p:cNvPr id="669" name="Shape 669"/>
          <p:cNvSpPr>
            <a:spLocks noGrp="1"/>
          </p:cNvSpPr>
          <p:nvPr>
            <p:ph sz="half" idx="2"/>
          </p:nvPr>
        </p:nvSpPr>
        <p:spPr>
          <a:prstGeom prst="rect">
            <a:avLst/>
          </a:prstGeom>
        </p:spPr>
        <p:txBody>
          <a:bodyPr lIns="91425" tIns="91425" rIns="91425" bIns="91425" anchor="t" anchorCtr="0">
            <a:noAutofit/>
          </a:bodyPr>
          <a:lstStyle/>
          <a:p>
            <a:pPr lvl="0" rtl="0">
              <a:spcBef>
                <a:spcPct val="0"/>
              </a:spcBef>
              <a:buNone/>
            </a:pPr>
            <a:r>
              <a:rPr lang="en-US"/>
              <a:t>     </a:t>
            </a:r>
          </a:p>
        </p:txBody>
      </p:sp>
      <p:sp>
        <p:nvSpPr>
          <p:cNvPr id="670" name="Shape 670"/>
          <p:cNvSpPr txBox="1">
            <a:spLocks noGrp="1"/>
          </p:cNvSpPr>
          <p:nvPr>
            <p:ph type="sldNum" sz="quarter" idx="12"/>
          </p:nvPr>
        </p:nvSpPr>
        <p:spPr>
          <a:prstGeom prst="rect">
            <a:avLst/>
          </a:prstGeom>
        </p:spPr>
        <p:txBody>
          <a:bodyPr lIns="91425" tIns="45700" rIns="91425" bIns="45700" anchor="ctr" anchorCtr="0">
            <a:noAutofit/>
          </a:bodyPr>
          <a:lstStyle/>
          <a:p>
            <a:pPr lvl="0" rtl="0">
              <a:spcBef>
                <a:spcPct val="0"/>
              </a:spcBef>
              <a:buClr>
                <a:srgbClr val="000000"/>
              </a:buClr>
              <a:buSzPct val="25000"/>
              <a:buFont typeface="Arial"/>
              <a:buNone/>
            </a:pPr>
            <a:r>
              <a:rPr lang="fr" sz="1200" b="0" i="0" u="none" strike="noStrike">
                <a:highlight>
                  <a:srgbClr val="000000">
                    <a:alpha val="0"/>
                  </a:srgbClr>
                </a:highlight>
                <a:latin typeface="Calibri"/>
              </a:rPr>
              <a:t>21</a:t>
            </a:r>
            <a:endParaRPr lang="en-US"/>
          </a:p>
        </p:txBody>
      </p:sp>
      <p:pic>
        <p:nvPicPr>
          <p:cNvPr id="673" name="Shape 673"/>
          <p:cNvPicPr preferRelativeResize="0"/>
          <p:nvPr/>
        </p:nvPicPr>
        <p:blipFill>
          <a:blip r:embed="rId3">
            <a:alphaModFix/>
          </a:blip>
          <a:stretch>
            <a:fillRect/>
          </a:stretch>
        </p:blipFill>
        <p:spPr>
          <a:xfrm>
            <a:off x="4171950" y="1295208"/>
            <a:ext cx="4495800" cy="4475500"/>
          </a:xfrm>
          <a:prstGeom prst="rect">
            <a:avLst/>
          </a:prstGeom>
          <a:noFill/>
          <a:ln>
            <a:noFill/>
          </a:ln>
        </p:spPr>
      </p:pic>
    </p:spTree>
    <p:extLst>
      <p:ext uri="{BB962C8B-B14F-4D97-AF65-F5344CB8AC3E}">
        <p14:creationId xmlns:p14="http://schemas.microsoft.com/office/powerpoint/2010/main" val="570029883"/>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1683" name="Rectangle 1"/>
          <p:cNvSpPr>
            <a:spLocks noChangeArrowheads="1"/>
          </p:cNvSpPr>
          <p:nvPr/>
        </p:nvSpPr>
        <p:spPr bwMode="auto">
          <a:xfrm>
            <a:off x="594360" y="1536192"/>
            <a:ext cx="8194675" cy="353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457200" indent="-384048" rtl="0" eaLnBrk="1" hangingPunct="1">
              <a:lnSpc>
                <a:spcPct val="114000"/>
              </a:lnSpc>
              <a:spcAft>
                <a:spcPts val="400"/>
              </a:spcAft>
              <a:buSzPct val="125000"/>
              <a:buFont typeface="Arial"/>
              <a:buChar char="•"/>
            </a:pPr>
            <a:r>
              <a:rPr lang="fr" sz="2400" b="0" i="0" u="none" strike="noStrike">
                <a:solidFill>
                  <a:srgbClr val="007EA5"/>
                </a:solidFill>
                <a:highlight>
                  <a:srgbClr val="000000">
                    <a:alpha val="0"/>
                  </a:srgbClr>
                </a:highlight>
                <a:latin typeface="Gill Sans MT"/>
                <a:ea typeface="Gill Sans MT" charset="0"/>
                <a:cs typeface="Gill Sans MT" charset="0"/>
              </a:rPr>
              <a:t>Beaucoup d'entre nous ne pensent tout simplement pas en termes de gestion des connaissances, mais </a:t>
            </a:r>
            <a:r>
              <a:rPr lang="fr" sz="2400" b="1" i="0" u="none" strike="noStrike">
                <a:solidFill>
                  <a:srgbClr val="007EA5"/>
                </a:solidFill>
                <a:highlight>
                  <a:srgbClr val="000000">
                    <a:alpha val="0"/>
                  </a:srgbClr>
                </a:highlight>
                <a:latin typeface="Gill Sans MT"/>
                <a:ea typeface="Gill Sans MT" charset="0"/>
                <a:cs typeface="Gill Sans MT" charset="0"/>
              </a:rPr>
              <a:t>nous le faisons tous</a:t>
            </a:r>
            <a:r>
              <a:rPr lang="fr" sz="2400" b="0" i="0" u="none" strike="noStrike">
                <a:solidFill>
                  <a:srgbClr val="007EA5"/>
                </a:solidFill>
                <a:highlight>
                  <a:srgbClr val="000000">
                    <a:alpha val="0"/>
                  </a:srgbClr>
                </a:highlight>
                <a:latin typeface="Gill Sans MT"/>
                <a:ea typeface="Gill Sans MT" charset="0"/>
                <a:cs typeface="Gill Sans MT" charset="0"/>
              </a:rPr>
              <a:t>. </a:t>
            </a:r>
          </a:p>
          <a:p>
            <a:pPr marL="457200" indent="-384048" rtl="0" eaLnBrk="1" hangingPunct="1">
              <a:lnSpc>
                <a:spcPct val="114000"/>
              </a:lnSpc>
              <a:spcAft>
                <a:spcPts val="400"/>
              </a:spcAft>
              <a:buSzPct val="125000"/>
              <a:buFont typeface="Arial"/>
              <a:buChar char="•"/>
            </a:pPr>
            <a:r>
              <a:rPr lang="fr" sz="2400" b="0" i="0" u="none" strike="noStrike">
                <a:solidFill>
                  <a:srgbClr val="007EA5"/>
                </a:solidFill>
                <a:highlight>
                  <a:srgbClr val="000000">
                    <a:alpha val="0"/>
                  </a:srgbClr>
                </a:highlight>
                <a:latin typeface="Gill Sans MT"/>
                <a:ea typeface="Gill Sans MT" charset="0"/>
                <a:cs typeface="Gill Sans MT" charset="0"/>
              </a:rPr>
              <a:t>Chacun d'entre nous est une réserve personnelle de connaissances, avec une formation, des expériences et des réseaux informels d'amis et de collègues, que nous sollicitons lorsque nous voulons résoudre un problème ou explorer une opportunité.</a:t>
            </a:r>
          </a:p>
          <a:p>
            <a:pPr marL="457200" indent="-384048" rtl="0" eaLnBrk="1" hangingPunct="1">
              <a:lnSpc>
                <a:spcPct val="114000"/>
              </a:lnSpc>
              <a:spcAft>
                <a:spcPts val="400"/>
              </a:spcAft>
              <a:buSzPct val="125000"/>
              <a:buFont typeface="Arial"/>
              <a:buChar char="•"/>
            </a:pPr>
            <a:r>
              <a:rPr lang="fr" sz="2400" b="0" i="0" u="none" strike="noStrike">
                <a:solidFill>
                  <a:srgbClr val="007EA5"/>
                </a:solidFill>
                <a:highlight>
                  <a:srgbClr val="000000">
                    <a:alpha val="0"/>
                  </a:srgbClr>
                </a:highlight>
                <a:latin typeface="Gill Sans MT"/>
                <a:ea typeface="Gill Sans MT" charset="0"/>
                <a:cs typeface="Gill Sans MT" charset="0"/>
              </a:rPr>
              <a:t>Essentiellement, nous faisons les choses et nous réussissons en connaissant une réponse ou en connaissant quelqu'un qui la connaît.</a:t>
            </a:r>
          </a:p>
        </p:txBody>
      </p:sp>
      <p:sp>
        <p:nvSpPr>
          <p:cNvPr id="2" name="Title 1"/>
          <p:cNvSpPr>
            <a:spLocks noGrp="1"/>
          </p:cNvSpPr>
          <p:nvPr>
            <p:ph type="title"/>
          </p:nvPr>
        </p:nvSpPr>
        <p:spPr>
          <a:xfrm>
            <a:off x="576072" y="530352"/>
            <a:ext cx="8001000" cy="914400"/>
          </a:xfrm>
        </p:spPr>
        <p:txBody>
          <a:bodyPr anchor="t">
            <a:noAutofit/>
          </a:bodyPr>
          <a:lstStyle/>
          <a:p>
            <a:pPr rtl="0">
              <a:lnSpc>
                <a:spcPct val="100000"/>
              </a:lnSpc>
            </a:pPr>
            <a:r>
              <a:rPr lang="fr" sz="3600" b="0" i="0" u="none" strike="noStrike">
                <a:highlight>
                  <a:srgbClr val="000000">
                    <a:alpha val="0"/>
                  </a:srgbClr>
                </a:highlight>
                <a:latin typeface="Gill Sans MT"/>
                <a:ea typeface="MS PGothic"/>
                <a:cs typeface="MS PGothic"/>
              </a:rPr>
              <a:t>La gestion des connaissances est-elle une nouveauté ?</a:t>
            </a:r>
          </a:p>
        </p:txBody>
      </p:sp>
    </p:spTree>
    <p:extLst>
      <p:ext uri="{BB962C8B-B14F-4D97-AF65-F5344CB8AC3E}">
        <p14:creationId xmlns:p14="http://schemas.microsoft.com/office/powerpoint/2010/main" val="2200653766"/>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76072" y="530352"/>
            <a:ext cx="8001000" cy="914400"/>
          </a:xfrm>
        </p:spPr>
        <p:txBody>
          <a:bodyPr anchor="t">
            <a:noAutofit/>
          </a:bodyPr>
          <a:lstStyle/>
          <a:p>
            <a:pPr rtl="0">
              <a:lnSpc>
                <a:spcPct val="100000"/>
              </a:lnSpc>
            </a:pPr>
            <a:r>
              <a:rPr lang="fr" sz="3600" b="0" i="0" u="none" strike="noStrike">
                <a:highlight>
                  <a:srgbClr val="000000">
                    <a:alpha val="0"/>
                  </a:srgbClr>
                </a:highlight>
                <a:latin typeface="Gill Sans MT"/>
              </a:rPr>
              <a:t>Questions de réflexion</a:t>
            </a:r>
          </a:p>
        </p:txBody>
      </p:sp>
      <p:sp>
        <p:nvSpPr>
          <p:cNvPr id="3" name="Content Placeholder 2"/>
          <p:cNvSpPr>
            <a:spLocks noGrp="1"/>
          </p:cNvSpPr>
          <p:nvPr>
            <p:ph idx="1"/>
          </p:nvPr>
        </p:nvSpPr>
        <p:spPr>
          <a:xfrm>
            <a:off x="594360" y="1536192"/>
            <a:ext cx="4273798" cy="4156949"/>
          </a:xfrm>
        </p:spPr>
        <p:txBody>
          <a:bodyPr>
            <a:noAutofit/>
          </a:bodyPr>
          <a:lstStyle/>
          <a:p>
            <a:pPr marL="457200" indent="-384048" rtl="0">
              <a:lnSpc>
                <a:spcPct val="114000"/>
              </a:lnSpc>
              <a:spcBef>
                <a:spcPct val="0"/>
              </a:spcBef>
              <a:spcAft>
                <a:spcPts val="400"/>
              </a:spcAft>
              <a:buSzPct val="125000"/>
            </a:pPr>
            <a:r>
              <a:rPr lang="fr" sz="2400" b="0" i="0" u="none" strike="noStrike">
                <a:highlight>
                  <a:srgbClr val="000000">
                    <a:alpha val="0"/>
                  </a:srgbClr>
                </a:highlight>
                <a:latin typeface="Gill Sans MT"/>
                <a:ea typeface="Gill Sans MT" charset="0"/>
                <a:cs typeface="Gill Sans MT" charset="0"/>
              </a:rPr>
              <a:t>Quelles activités entreprenez-vous actuellement pour répondre aux besoins de connaissances de votre ou vos publics cibles ?  </a:t>
            </a:r>
          </a:p>
          <a:p>
            <a:pPr marL="457200" indent="-384048" rtl="0">
              <a:lnSpc>
                <a:spcPct val="114000"/>
              </a:lnSpc>
              <a:spcBef>
                <a:spcPct val="0"/>
              </a:spcBef>
              <a:spcAft>
                <a:spcPts val="400"/>
              </a:spcAft>
              <a:buSzPct val="125000"/>
            </a:pPr>
            <a:r>
              <a:rPr lang="fr" sz="2400" b="0" i="0" u="none" strike="noStrike">
                <a:highlight>
                  <a:srgbClr val="000000">
                    <a:alpha val="0"/>
                  </a:srgbClr>
                </a:highlight>
                <a:latin typeface="Gill Sans MT"/>
                <a:ea typeface="Gill Sans MT" charset="0"/>
                <a:cs typeface="Gill Sans MT" charset="0"/>
              </a:rPr>
              <a:t>Quel(s) problème(s) / défi(s) la GC pourrait-elle aider ? </a:t>
            </a:r>
          </a:p>
          <a:p>
            <a:pPr marL="457200" indent="-384048" rtl="0">
              <a:lnSpc>
                <a:spcPct val="114000"/>
              </a:lnSpc>
              <a:spcBef>
                <a:spcPct val="0"/>
              </a:spcBef>
              <a:spcAft>
                <a:spcPts val="400"/>
              </a:spcAft>
              <a:buSzPct val="125000"/>
            </a:pPr>
            <a:r>
              <a:rPr lang="fr" sz="2400" b="0" i="0" u="none" strike="noStrike">
                <a:highlight>
                  <a:srgbClr val="000000">
                    <a:alpha val="0"/>
                  </a:srgbClr>
                </a:highlight>
                <a:latin typeface="Gill Sans MT"/>
                <a:ea typeface="Gill Sans MT" charset="0"/>
                <a:cs typeface="Gill Sans MT" charset="0"/>
              </a:rPr>
              <a:t>Pourquoi la GC serait-elle utile dans votre rôle ?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4868158" y="987552"/>
            <a:ext cx="3379420" cy="48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4422743"/>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636"/>
        <p:cNvGrpSpPr/>
        <p:nvPr/>
      </p:nvGrpSpPr>
      <p:grpSpPr>
        <a:xfrm>
          <a:off x="0" y="0"/>
          <a:ext cx="0" cy="0"/>
        </a:xfrm>
      </p:grpSpPr>
      <p:sp>
        <p:nvSpPr>
          <p:cNvPr id="3" name="Title 2"/>
          <p:cNvSpPr>
            <a:spLocks noGrp="1"/>
          </p:cNvSpPr>
          <p:nvPr>
            <p:ph type="title"/>
          </p:nvPr>
        </p:nvSpPr>
        <p:spPr>
          <a:xfrm>
            <a:off x="576072" y="530352"/>
            <a:ext cx="8099867" cy="986204"/>
          </a:xfrm>
        </p:spPr>
        <p:txBody>
          <a:bodyPr anchor="t">
            <a:noAutofit/>
          </a:bodyPr>
          <a:lstStyle/>
          <a:p>
            <a:pPr rtl="0">
              <a:lnSpc>
                <a:spcPct val="100000"/>
              </a:lnSpc>
            </a:pPr>
            <a:r>
              <a:rPr lang="fr" sz="3600" b="0" i="0" u="none" strike="noStrike">
                <a:highlight>
                  <a:srgbClr val="000000">
                    <a:alpha val="0"/>
                  </a:srgbClr>
                </a:highlight>
                <a:latin typeface="Gill Sans MT"/>
              </a:rPr>
              <a:t>Le comment de la GC pour la santé mondiale</a:t>
            </a:r>
          </a:p>
        </p:txBody>
      </p:sp>
      <p:sp>
        <p:nvSpPr>
          <p:cNvPr id="637" name="Shape 637"/>
          <p:cNvSpPr>
            <a:spLocks noGrp="1"/>
          </p:cNvSpPr>
          <p:nvPr>
            <p:ph sz="half" idx="1"/>
          </p:nvPr>
        </p:nvSpPr>
        <p:spPr>
          <a:xfrm>
            <a:off x="742950" y="1690689"/>
            <a:ext cx="3886200" cy="4351338"/>
          </a:xfrm>
          <a:prstGeom prst="rect">
            <a:avLst/>
          </a:prstGeom>
        </p:spPr>
        <p:txBody>
          <a:bodyPr lIns="91425" tIns="91425" rIns="91425" bIns="91425" anchor="t" anchorCtr="0">
            <a:noAutofit/>
          </a:bodyPr>
          <a:lstStyle/>
          <a:p>
            <a:pPr lvl="0">
              <a:spcBef>
                <a:spcPct val="0"/>
              </a:spcBef>
              <a:buNone/>
            </a:pPr>
            <a:endParaRPr/>
          </a:p>
          <a:p>
            <a:pPr lvl="0">
              <a:spcBef>
                <a:spcPct val="0"/>
              </a:spcBef>
              <a:buNone/>
            </a:pPr>
            <a:endParaRPr/>
          </a:p>
          <a:p>
            <a:pPr lvl="0">
              <a:spcBef>
                <a:spcPct val="0"/>
              </a:spcBef>
              <a:buNone/>
            </a:pPr>
            <a:endParaRPr/>
          </a:p>
          <a:p>
            <a:pPr lvl="0">
              <a:spcBef>
                <a:spcPct val="0"/>
              </a:spcBef>
              <a:buNone/>
            </a:pPr>
            <a:endParaRPr/>
          </a:p>
          <a:p>
            <a:pPr lvl="0">
              <a:spcBef>
                <a:spcPct val="0"/>
              </a:spcBef>
              <a:buNone/>
            </a:pPr>
            <a:endParaRPr/>
          </a:p>
          <a:p>
            <a:pPr lvl="0">
              <a:spcBef>
                <a:spcPct val="0"/>
              </a:spcBef>
              <a:buNone/>
            </a:pPr>
            <a:endParaRPr/>
          </a:p>
          <a:p>
            <a:pPr lvl="0">
              <a:spcBef>
                <a:spcPct val="0"/>
              </a:spcBef>
              <a:buNone/>
            </a:pPr>
            <a:endParaRPr/>
          </a:p>
          <a:p>
            <a:pPr lvl="0">
              <a:spcBef>
                <a:spcPct val="0"/>
              </a:spcBef>
              <a:buNone/>
            </a:pPr>
            <a:endParaRPr/>
          </a:p>
          <a:p>
            <a:pPr lvl="0">
              <a:spcBef>
                <a:spcPct val="0"/>
              </a:spcBef>
              <a:buNone/>
            </a:pPr>
            <a:endParaRPr/>
          </a:p>
          <a:p>
            <a:pPr lvl="0">
              <a:spcBef>
                <a:spcPct val="0"/>
              </a:spcBef>
              <a:buNone/>
            </a:pPr>
            <a:endParaRPr/>
          </a:p>
          <a:p>
            <a:pPr lvl="0">
              <a:spcBef>
                <a:spcPct val="0"/>
              </a:spcBef>
              <a:buNone/>
            </a:pPr>
            <a:endParaRPr/>
          </a:p>
          <a:p>
            <a:pPr lvl="0">
              <a:spcBef>
                <a:spcPct val="0"/>
              </a:spcBef>
              <a:buNone/>
            </a:pPr>
            <a:endParaRPr/>
          </a:p>
        </p:txBody>
      </p:sp>
      <p:sp>
        <p:nvSpPr>
          <p:cNvPr id="638" name="Shape 638"/>
          <p:cNvSpPr txBox="1">
            <a:spLocks noGrp="1"/>
          </p:cNvSpPr>
          <p:nvPr>
            <p:ph type="sldNum" sz="quarter" idx="12"/>
          </p:nvPr>
        </p:nvSpPr>
        <p:spPr>
          <a:prstGeom prst="rect">
            <a:avLst/>
          </a:prstGeom>
        </p:spPr>
        <p:txBody>
          <a:bodyPr lIns="91425" tIns="45700" rIns="91425" bIns="45700" anchor="ctr" anchorCtr="0">
            <a:noAutofit/>
          </a:bodyPr>
          <a:lstStyle/>
          <a:p>
            <a:pPr lvl="0" rtl="0">
              <a:spcBef>
                <a:spcPct val="0"/>
              </a:spcBef>
              <a:buClr>
                <a:srgbClr val="000000"/>
              </a:buClr>
              <a:buSzPct val="25000"/>
              <a:buFont typeface="Arial"/>
              <a:buNone/>
            </a:pPr>
            <a:r>
              <a:rPr lang="fr" sz="1200" b="0" i="0" u="none" strike="noStrike">
                <a:highlight>
                  <a:srgbClr val="000000">
                    <a:alpha val="0"/>
                  </a:srgbClr>
                </a:highlight>
                <a:latin typeface="Calibri"/>
              </a:rPr>
              <a:t>24</a:t>
            </a: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13911" y="1012827"/>
            <a:ext cx="4577182" cy="4846320"/>
          </a:xfrm>
          <a:prstGeom prst="rect">
            <a:avLst/>
          </a:prstGeom>
        </p:spPr>
      </p:pic>
    </p:spTree>
    <p:extLst>
      <p:ext uri="{BB962C8B-B14F-4D97-AF65-F5344CB8AC3E}">
        <p14:creationId xmlns:p14="http://schemas.microsoft.com/office/powerpoint/2010/main" val="2522356664"/>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677"/>
        <p:cNvGrpSpPr/>
        <p:nvPr/>
      </p:nvGrpSpPr>
      <p:grpSpPr>
        <a:xfrm>
          <a:off x="0" y="0"/>
          <a:ext cx="0" cy="0"/>
        </a:xfrm>
      </p:grpSpPr>
      <p:sp>
        <p:nvSpPr>
          <p:cNvPr id="678" name="Shape 678"/>
          <p:cNvSpPr txBox="1">
            <a:spLocks noGrp="1"/>
          </p:cNvSpPr>
          <p:nvPr>
            <p:ph type="ctrTitle" idx="4294967295"/>
          </p:nvPr>
        </p:nvSpPr>
        <p:spPr>
          <a:xfrm>
            <a:off x="4572000" y="163879"/>
            <a:ext cx="4407325" cy="883800"/>
          </a:xfrm>
          <a:prstGeom prst="rect">
            <a:avLst/>
          </a:prstGeom>
          <a:solidFill>
            <a:srgbClr val="007EA5"/>
          </a:solidFill>
          <a:ln>
            <a:noFill/>
          </a:ln>
        </p:spPr>
        <p:txBody>
          <a:bodyPr lIns="91425" tIns="45700" rIns="91425" bIns="45700" anchor="ctr" anchorCtr="0">
            <a:noAutofit/>
          </a:bodyPr>
          <a:lstStyle/>
          <a:p>
            <a:pPr marL="0" marR="0" lvl="0" indent="0" algn="ctr" rtl="0">
              <a:spcBef>
                <a:spcPct val="0"/>
              </a:spcBef>
              <a:buClr>
                <a:schemeClr val="lt1"/>
              </a:buClr>
              <a:buSzPct val="25000"/>
              <a:buFont typeface="Cabin"/>
              <a:buNone/>
            </a:pPr>
            <a:r>
              <a:rPr lang="fr" sz="3600" b="0" i="0" u="none" strike="noStrike">
                <a:solidFill>
                  <a:srgbClr val="FFFFFF"/>
                </a:solidFill>
                <a:highlight>
                  <a:srgbClr val="000000">
                    <a:alpha val="0"/>
                  </a:srgbClr>
                </a:highlight>
                <a:latin typeface="Gill Sans MT"/>
              </a:rPr>
              <a:t>Des questions ?  </a:t>
            </a:r>
          </a:p>
        </p:txBody>
      </p:sp>
    </p:spTree>
    <p:extLst>
      <p:ext uri="{BB962C8B-B14F-4D97-AF65-F5344CB8AC3E}">
        <p14:creationId xmlns:p14="http://schemas.microsoft.com/office/powerpoint/2010/main" val="443734268"/>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477"/>
        <p:cNvGrpSpPr/>
        <p:nvPr/>
      </p:nvGrpSpPr>
      <p:grpSpPr>
        <a:xfrm>
          <a:off x="0" y="0"/>
          <a:ext cx="0" cy="0"/>
        </a:xfrm>
      </p:grpSpPr>
      <p:sp>
        <p:nvSpPr>
          <p:cNvPr id="478" name="Shape 478"/>
          <p:cNvSpPr txBox="1">
            <a:spLocks noGrp="1"/>
          </p:cNvSpPr>
          <p:nvPr>
            <p:ph type="title"/>
          </p:nvPr>
        </p:nvSpPr>
        <p:spPr>
          <a:xfrm>
            <a:off x="576072" y="530352"/>
            <a:ext cx="8001000" cy="914400"/>
          </a:xfrm>
          <a:prstGeom prst="rect">
            <a:avLst/>
          </a:prstGeom>
        </p:spPr>
        <p:txBody>
          <a:bodyPr lIns="91425" tIns="91425" rIns="91425" bIns="91425" anchor="t" anchorCtr="0">
            <a:noAutofit/>
          </a:bodyPr>
          <a:lstStyle/>
          <a:p>
            <a:pPr lvl="0" rtl="0">
              <a:lnSpc>
                <a:spcPct val="100000"/>
              </a:lnSpc>
              <a:spcBef>
                <a:spcPct val="0"/>
              </a:spcBef>
              <a:buNone/>
            </a:pPr>
            <a:r>
              <a:rPr lang="fr" sz="3600" b="0" i="0" u="none" strike="noStrike">
                <a:highlight>
                  <a:srgbClr val="000000">
                    <a:alpha val="0"/>
                  </a:srgbClr>
                </a:highlight>
                <a:latin typeface="Gill Sans MT"/>
              </a:rPr>
              <a:t>Le pourquoi de la GC pour la santé mondiale</a:t>
            </a:r>
          </a:p>
        </p:txBody>
      </p:sp>
      <p:sp>
        <p:nvSpPr>
          <p:cNvPr id="480" name="Shape 480"/>
          <p:cNvSpPr txBox="1">
            <a:spLocks noGrp="1"/>
          </p:cNvSpPr>
          <p:nvPr>
            <p:ph type="sldNum" sz="quarter" idx="12"/>
          </p:nvPr>
        </p:nvSpPr>
        <p:spPr>
          <a:prstGeom prst="rect">
            <a:avLst/>
          </a:prstGeom>
        </p:spPr>
        <p:txBody>
          <a:bodyPr lIns="91425" tIns="45700" rIns="91425" bIns="45700" anchor="ctr" anchorCtr="0">
            <a:noAutofit/>
          </a:bodyPr>
          <a:lstStyle/>
          <a:p>
            <a:pPr lvl="0" rtl="0">
              <a:spcBef>
                <a:spcPct val="0"/>
              </a:spcBef>
              <a:buClr>
                <a:srgbClr val="000000"/>
              </a:buClr>
              <a:buSzPct val="25000"/>
              <a:buFont typeface="Arial"/>
              <a:buNone/>
            </a:pPr>
            <a:r>
              <a:rPr lang="fr" sz="1200" b="0" i="0" u="none" strike="noStrike">
                <a:highlight>
                  <a:srgbClr val="000000">
                    <a:alpha val="0"/>
                  </a:srgbClr>
                </a:highlight>
                <a:latin typeface="Calibri"/>
              </a:rPr>
              <a:t>3</a:t>
            </a:r>
            <a:endParaRPr lang="en-US"/>
          </a:p>
        </p:txBody>
      </p:sp>
      <p:sp>
        <p:nvSpPr>
          <p:cNvPr id="7" name="Content Placeholder 5"/>
          <p:cNvSpPr txBox="1"/>
          <p:nvPr/>
        </p:nvSpPr>
        <p:spPr>
          <a:xfrm>
            <a:off x="594360" y="1536192"/>
            <a:ext cx="7920990" cy="37607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10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10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10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ctr" rtl="0">
              <a:lnSpc>
                <a:spcPct val="114000"/>
              </a:lnSpc>
              <a:spcBef>
                <a:spcPct val="0"/>
              </a:spcBef>
              <a:buClr>
                <a:srgbClr val="D8D8D8"/>
              </a:buClr>
              <a:buSzPct val="25000"/>
              <a:buNone/>
            </a:pPr>
            <a:r>
              <a:rPr lang="fr" sz="2400" b="0" i="0" u="none" strike="noStrike">
                <a:solidFill>
                  <a:srgbClr val="007EA5"/>
                </a:solidFill>
                <a:highlight>
                  <a:srgbClr val="000000">
                    <a:alpha val="0"/>
                  </a:srgbClr>
                </a:highlight>
                <a:latin typeface="Gill Sans MT"/>
                <a:ea typeface="Gill Sans MT" charset="0"/>
                <a:cs typeface="Gill Sans MT" charset="0"/>
                <a:sym typeface="Calibri"/>
              </a:rPr>
              <a:t>« ...donner accès à des informations sanitaires fiables aux travailleurs de la santé dans les pays en développement est potentiellement la stratégie la plus rentable et la plus réalisable pour une amélioration durable des soins de santé. »</a:t>
            </a:r>
          </a:p>
          <a:p>
            <a:pPr marL="342900" lvl="0" indent="-342900" algn="ctr">
              <a:lnSpc>
                <a:spcPct val="114000"/>
              </a:lnSpc>
              <a:spcBef>
                <a:spcPts val="640"/>
              </a:spcBef>
              <a:buClr>
                <a:srgbClr val="D8D8D8"/>
              </a:buClr>
              <a:buSzPct val="25000"/>
              <a:buNone/>
            </a:pPr>
            <a:r>
              <a:rPr lang="en-US">
                <a:solidFill>
                  <a:srgbClr val="007EA5"/>
                </a:solidFill>
                <a:latin typeface="Gill Sans MT" charset="0"/>
                <a:ea typeface="Gill Sans MT" charset="0"/>
                <a:cs typeface="Gill Sans MT" charset="0"/>
                <a:sym typeface="Calibri" panose="020f0502020204030204"/>
              </a:rPr>
              <a:t>                           </a:t>
            </a:r>
          </a:p>
          <a:p>
            <a:pPr marL="342900" lvl="0" indent="-342900" algn="ctr" rtl="0">
              <a:lnSpc>
                <a:spcPct val="114000"/>
              </a:lnSpc>
              <a:spcBef>
                <a:spcPts val="640"/>
              </a:spcBef>
              <a:buClr>
                <a:srgbClr val="D8D8D8"/>
              </a:buClr>
              <a:buSzPct val="25000"/>
              <a:buNone/>
            </a:pPr>
            <a:r>
              <a:rPr lang="fr" sz="2400" b="0" i="0" u="none" strike="noStrike">
                <a:solidFill>
                  <a:srgbClr val="007EA5"/>
                </a:solidFill>
                <a:highlight>
                  <a:srgbClr val="000000">
                    <a:alpha val="0"/>
                  </a:srgbClr>
                </a:highlight>
                <a:latin typeface="Gill Sans MT"/>
                <a:ea typeface="Gill Sans MT" charset="0"/>
                <a:cs typeface="Gill Sans MT" charset="0"/>
                <a:sym typeface="Calibri"/>
              </a:rPr>
              <a:t> Pakenham-Walsh et al., </a:t>
            </a:r>
            <a:r>
              <a:rPr lang="fr" sz="2400" b="0" i="1" u="none" strike="noStrike">
                <a:solidFill>
                  <a:srgbClr val="007EA5"/>
                </a:solidFill>
                <a:highlight>
                  <a:srgbClr val="000000">
                    <a:alpha val="0"/>
                  </a:srgbClr>
                </a:highlight>
                <a:latin typeface="Gill Sans MT"/>
                <a:ea typeface="Gill Sans MT" charset="0"/>
                <a:cs typeface="Gill Sans MT" charset="0"/>
                <a:sym typeface="Calibri"/>
              </a:rPr>
              <a:t>BMJ</a:t>
            </a:r>
            <a:r>
              <a:rPr lang="fr" sz="2400" b="0" i="0" u="none" strike="noStrike">
                <a:solidFill>
                  <a:srgbClr val="007EA5"/>
                </a:solidFill>
                <a:highlight>
                  <a:srgbClr val="000000">
                    <a:alpha val="0"/>
                  </a:srgbClr>
                </a:highlight>
                <a:latin typeface="Gill Sans MT"/>
                <a:ea typeface="Gill Sans MT" charset="0"/>
                <a:cs typeface="Gill Sans MT" charset="0"/>
                <a:sym typeface="Calibri"/>
              </a:rPr>
              <a:t>, 1997</a:t>
            </a:r>
          </a:p>
          <a:p>
            <a:pPr marL="0" indent="0">
              <a:buNone/>
            </a:pPr>
            <a:endParaRPr lang="en-US">
              <a:latin typeface="Gill Sans MT"/>
              <a:ea typeface="Gill Sans MT" charset="0"/>
              <a:cs typeface="Gill Sans MT" charset="0"/>
            </a:endParaRPr>
          </a:p>
        </p:txBody>
      </p:sp>
    </p:spTree>
    <p:extLst>
      <p:ext uri="{BB962C8B-B14F-4D97-AF65-F5344CB8AC3E}">
        <p14:creationId xmlns:p14="http://schemas.microsoft.com/office/powerpoint/2010/main" val="2293600381"/>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487"/>
        <p:cNvGrpSpPr/>
        <p:nvPr/>
      </p:nvGrpSpPr>
      <p:grpSpPr>
        <a:xfrm>
          <a:off x="0" y="0"/>
          <a:ext cx="0" cy="0"/>
        </a:xfrm>
      </p:grpSpPr>
      <p:sp>
        <p:nvSpPr>
          <p:cNvPr id="488" name="Shape 488"/>
          <p:cNvSpPr txBox="1">
            <a:spLocks noGrp="1"/>
          </p:cNvSpPr>
          <p:nvPr>
            <p:ph type="title"/>
          </p:nvPr>
        </p:nvSpPr>
        <p:spPr>
          <a:xfrm>
            <a:off x="576072" y="530352"/>
            <a:ext cx="8001000" cy="914400"/>
          </a:xfrm>
          <a:prstGeom prst="rect">
            <a:avLst/>
          </a:prstGeom>
        </p:spPr>
        <p:txBody>
          <a:bodyPr lIns="91425" tIns="91425" rIns="91425" bIns="91425" anchor="t" anchorCtr="0">
            <a:noAutofit/>
          </a:bodyPr>
          <a:lstStyle/>
          <a:p>
            <a:pPr lvl="0" rtl="0">
              <a:lnSpc>
                <a:spcPct val="100000"/>
              </a:lnSpc>
              <a:spcBef>
                <a:spcPct val="0"/>
              </a:spcBef>
              <a:buNone/>
            </a:pPr>
            <a:r>
              <a:rPr lang="fr" sz="3600" b="0" i="0" u="none" strike="noStrike">
                <a:highlight>
                  <a:srgbClr val="000000">
                    <a:alpha val="0"/>
                  </a:srgbClr>
                </a:highlight>
                <a:latin typeface="Gill Sans"/>
                <a:cs typeface="Gill Sans"/>
              </a:rPr>
              <a:t>Le pourquoi de la GC pour la santé mondiale</a:t>
            </a:r>
          </a:p>
        </p:txBody>
      </p:sp>
      <p:sp>
        <p:nvSpPr>
          <p:cNvPr id="489" name="Shape 489"/>
          <p:cNvSpPr txBox="1">
            <a:spLocks noGrp="1"/>
          </p:cNvSpPr>
          <p:nvPr>
            <p:ph sz="half" idx="1"/>
          </p:nvPr>
        </p:nvSpPr>
        <p:spPr>
          <a:xfrm>
            <a:off x="594360" y="1536192"/>
            <a:ext cx="3886200" cy="4234516"/>
          </a:xfrm>
          <a:prstGeom prst="rect">
            <a:avLst/>
          </a:prstGeom>
        </p:spPr>
        <p:txBody>
          <a:bodyPr lIns="91425" tIns="91425" rIns="91425" bIns="91425" anchor="t" anchorCtr="0">
            <a:noAutofit/>
          </a:bodyPr>
          <a:lstStyle/>
          <a:p>
            <a:pPr marL="0" lvl="0" indent="0" rtl="0">
              <a:lnSpc>
                <a:spcPct val="114000"/>
              </a:lnSpc>
              <a:spcBef>
                <a:spcPct val="0"/>
              </a:spcBef>
              <a:buClr>
                <a:srgbClr val="002F6C"/>
              </a:buClr>
              <a:buNone/>
            </a:pPr>
            <a:r>
              <a:rPr lang="fr" sz="2400" b="1" i="0" u="none" strike="noStrike">
                <a:highlight>
                  <a:srgbClr val="000000">
                    <a:alpha val="0"/>
                  </a:srgbClr>
                </a:highlight>
                <a:latin typeface="Gill Sans MT"/>
                <a:ea typeface="Gill Sans MT" charset="0"/>
                <a:cs typeface="Gill Sans MT" charset="0"/>
              </a:rPr>
              <a:t>Chaque jour, des dizaines de milliers d'enfants, de femmes et d'hommes meurent inutilement </a:t>
            </a:r>
            <a:r>
              <a:rPr lang="fr" sz="2400" b="0" i="0" u="none" strike="noStrike">
                <a:highlight>
                  <a:srgbClr val="000000">
                    <a:alpha val="0"/>
                  </a:srgbClr>
                </a:highlight>
                <a:latin typeface="Gill Sans MT"/>
                <a:ea typeface="Gill Sans MT" charset="0"/>
                <a:cs typeface="Gill Sans MT" charset="0"/>
              </a:rPr>
              <a:t>faute d'interventions simples et peu coûteuses - des interventions qui sont souvent déjà disponibles localement. </a:t>
            </a:r>
          </a:p>
        </p:txBody>
      </p:sp>
      <p:sp>
        <p:nvSpPr>
          <p:cNvPr id="491" name="Shape 491"/>
          <p:cNvSpPr txBox="1">
            <a:spLocks noGrp="1"/>
          </p:cNvSpPr>
          <p:nvPr>
            <p:ph type="sldNum" sz="quarter" idx="12"/>
          </p:nvPr>
        </p:nvSpPr>
        <p:spPr>
          <a:prstGeom prst="rect">
            <a:avLst/>
          </a:prstGeom>
        </p:spPr>
        <p:txBody>
          <a:bodyPr lIns="91425" tIns="45700" rIns="91425" bIns="45700" anchor="ctr" anchorCtr="0">
            <a:noAutofit/>
          </a:bodyPr>
          <a:lstStyle/>
          <a:p>
            <a:pPr lvl="0" rtl="0">
              <a:spcBef>
                <a:spcPct val="0"/>
              </a:spcBef>
              <a:buClr>
                <a:srgbClr val="000000"/>
              </a:buClr>
              <a:buSzPct val="25000"/>
              <a:buFont typeface="Arial"/>
              <a:buNone/>
            </a:pPr>
            <a:r>
              <a:rPr lang="fr" sz="1200" b="0" i="0" u="none" strike="noStrike">
                <a:highlight>
                  <a:srgbClr val="000000">
                    <a:alpha val="0"/>
                  </a:srgbClr>
                </a:highlight>
                <a:latin typeface="Calibri"/>
              </a:rPr>
              <a:t>4</a:t>
            </a:r>
            <a:endParaRPr lang="en-US"/>
          </a:p>
        </p:txBody>
      </p:sp>
      <p:pic>
        <p:nvPicPr>
          <p:cNvPr id="493" name="Shape 493"/>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4897024" y="1194337"/>
            <a:ext cx="3107494" cy="4607663"/>
          </a:xfrm>
          <a:prstGeom prst="rect">
            <a:avLst/>
          </a:prstGeom>
          <a:noFill/>
          <a:ln>
            <a:noFill/>
          </a:ln>
        </p:spPr>
      </p:pic>
    </p:spTree>
    <p:extLst>
      <p:ext uri="{BB962C8B-B14F-4D97-AF65-F5344CB8AC3E}">
        <p14:creationId xmlns:p14="http://schemas.microsoft.com/office/powerpoint/2010/main" val="1306586216"/>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542"/>
        <p:cNvGrpSpPr/>
        <p:nvPr/>
      </p:nvGrpSpPr>
      <p:grpSpPr>
        <a:xfrm>
          <a:off x="0" y="0"/>
          <a:ext cx="0" cy="0"/>
        </a:xfrm>
      </p:grpSpPr>
      <p:sp>
        <p:nvSpPr>
          <p:cNvPr id="543" name="Shape 543"/>
          <p:cNvSpPr txBox="1">
            <a:spLocks noGrp="1"/>
          </p:cNvSpPr>
          <p:nvPr>
            <p:ph type="title"/>
          </p:nvPr>
        </p:nvSpPr>
        <p:spPr>
          <a:xfrm>
            <a:off x="576072" y="530352"/>
            <a:ext cx="8001000" cy="914400"/>
          </a:xfrm>
          <a:prstGeom prst="rect">
            <a:avLst/>
          </a:prstGeom>
        </p:spPr>
        <p:txBody>
          <a:bodyPr lIns="91425" tIns="91425" rIns="91425" bIns="91425" anchor="t" anchorCtr="0">
            <a:noAutofit/>
          </a:bodyPr>
          <a:lstStyle/>
          <a:p>
            <a:pPr lvl="0" rtl="0">
              <a:lnSpc>
                <a:spcPct val="100000"/>
              </a:lnSpc>
              <a:spcBef>
                <a:spcPct val="0"/>
              </a:spcBef>
              <a:buNone/>
            </a:pPr>
            <a:r>
              <a:rPr lang="fr" sz="3600" b="0" i="0" u="none" strike="noStrike">
                <a:highlight>
                  <a:srgbClr val="000000">
                    <a:alpha val="0"/>
                  </a:srgbClr>
                </a:highlight>
                <a:latin typeface="Gill Sans MT"/>
              </a:rPr>
              <a:t>Le pourquoi de la GC pour la santé mondiale</a:t>
            </a:r>
          </a:p>
        </p:txBody>
      </p:sp>
      <p:sp>
        <p:nvSpPr>
          <p:cNvPr id="544" name="Shape 544"/>
          <p:cNvSpPr txBox="1">
            <a:spLocks noGrp="1"/>
          </p:cNvSpPr>
          <p:nvPr>
            <p:ph sz="half" idx="1"/>
          </p:nvPr>
        </p:nvSpPr>
        <p:spPr>
          <a:xfrm>
            <a:off x="594360" y="1536192"/>
            <a:ext cx="4427806" cy="4234516"/>
          </a:xfrm>
          <a:prstGeom prst="rect">
            <a:avLst/>
          </a:prstGeom>
        </p:spPr>
        <p:txBody>
          <a:bodyPr lIns="91425" tIns="91425" rIns="91425" bIns="91425" anchor="t" anchorCtr="0">
            <a:noAutofit/>
          </a:bodyPr>
          <a:lstStyle/>
          <a:p>
            <a:pPr marL="0" lvl="0" indent="0" rtl="0">
              <a:lnSpc>
                <a:spcPct val="114000"/>
              </a:lnSpc>
              <a:spcBef>
                <a:spcPct val="0"/>
              </a:spcBef>
              <a:buClr>
                <a:srgbClr val="002F6C"/>
              </a:buClr>
              <a:buNone/>
            </a:pPr>
            <a:r>
              <a:rPr lang="fr" sz="2400" b="1" i="0" u="none" strike="noStrike">
                <a:highlight>
                  <a:srgbClr val="000000">
                    <a:alpha val="0"/>
                  </a:srgbClr>
                </a:highlight>
                <a:latin typeface="Gill Sans MT"/>
                <a:ea typeface="Gill Sans MT" charset="0"/>
                <a:cs typeface="Gill Sans MT" charset="0"/>
              </a:rPr>
              <a:t>7 femmes sur 10 accouchant dans des établissements de santé en Afrique et en Asie du Sud ont été mal prises en charge</a:t>
            </a:r>
            <a:r>
              <a:rPr lang="fr" sz="2400" b="0" i="0" u="none" strike="noStrike">
                <a:highlight>
                  <a:srgbClr val="000000">
                    <a:alpha val="0"/>
                  </a:srgbClr>
                </a:highlight>
                <a:latin typeface="Gill Sans MT"/>
                <a:ea typeface="Gill Sans MT" charset="0"/>
                <a:cs typeface="Gill Sans MT" charset="0"/>
              </a:rPr>
              <a:t> pendant la troisième phase du travail, ce qui les a prédisposées à l'hémorragie du post-partum (HPP). La HPP tue plus de 300 jeunes femmes chaque jour dans le monde en développement. </a:t>
            </a:r>
          </a:p>
        </p:txBody>
      </p:sp>
      <p:sp>
        <p:nvSpPr>
          <p:cNvPr id="545" name="Shape 545"/>
          <p:cNvSpPr>
            <a:spLocks noGrp="1"/>
          </p:cNvSpPr>
          <p:nvPr>
            <p:ph sz="half" idx="2"/>
          </p:nvPr>
        </p:nvSpPr>
        <p:spPr>
          <a:prstGeom prst="rect">
            <a:avLst/>
          </a:prstGeom>
        </p:spPr>
        <p:txBody>
          <a:bodyPr lIns="91425" tIns="91425" rIns="91425" bIns="91425" anchor="t" anchorCtr="0">
            <a:noAutofit/>
          </a:bodyPr>
          <a:lstStyle/>
          <a:p>
            <a:pPr lvl="0" rtl="0">
              <a:spcBef>
                <a:spcPct val="0"/>
              </a:spcBef>
              <a:buNone/>
            </a:pPr>
            <a:r>
              <a:rPr lang="en-US"/>
              <a:t>     </a:t>
            </a:r>
          </a:p>
        </p:txBody>
      </p:sp>
      <p:sp>
        <p:nvSpPr>
          <p:cNvPr id="546" name="Shape 546"/>
          <p:cNvSpPr txBox="1">
            <a:spLocks noGrp="1"/>
          </p:cNvSpPr>
          <p:nvPr>
            <p:ph type="sldNum" sz="quarter" idx="12"/>
          </p:nvPr>
        </p:nvSpPr>
        <p:spPr>
          <a:prstGeom prst="rect">
            <a:avLst/>
          </a:prstGeom>
        </p:spPr>
        <p:txBody>
          <a:bodyPr lIns="91425" tIns="45700" rIns="91425" bIns="45700" anchor="ctr" anchorCtr="0">
            <a:noAutofit/>
          </a:bodyPr>
          <a:lstStyle/>
          <a:p>
            <a:pPr lvl="0" rtl="0">
              <a:spcBef>
                <a:spcPct val="0"/>
              </a:spcBef>
              <a:buClr>
                <a:srgbClr val="000000"/>
              </a:buClr>
              <a:buSzPct val="25000"/>
              <a:buFont typeface="Arial"/>
              <a:buNone/>
            </a:pPr>
            <a:r>
              <a:rPr lang="fr" sz="1200" b="0" i="0" u="none" strike="noStrike">
                <a:highlight>
                  <a:srgbClr val="000000">
                    <a:alpha val="0"/>
                  </a:srgbClr>
                </a:highlight>
                <a:latin typeface="Calibri"/>
              </a:rPr>
              <a:t>5</a:t>
            </a:r>
            <a:endParaRPr lang="en-US"/>
          </a:p>
        </p:txBody>
      </p:sp>
      <p:pic>
        <p:nvPicPr>
          <p:cNvPr id="548" name="Shape 548"/>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5458265" y="1526532"/>
            <a:ext cx="2954215" cy="4327046"/>
          </a:xfrm>
          <a:prstGeom prst="rect">
            <a:avLst/>
          </a:prstGeom>
          <a:noFill/>
          <a:ln>
            <a:noFill/>
          </a:ln>
        </p:spPr>
      </p:pic>
    </p:spTree>
    <p:extLst>
      <p:ext uri="{BB962C8B-B14F-4D97-AF65-F5344CB8AC3E}">
        <p14:creationId xmlns:p14="http://schemas.microsoft.com/office/powerpoint/2010/main" val="4284116325"/>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76072" y="530352"/>
            <a:ext cx="8001000" cy="914400"/>
          </a:xfrm>
        </p:spPr>
        <p:txBody>
          <a:bodyPr anchor="t">
            <a:noAutofit/>
          </a:bodyPr>
          <a:lstStyle/>
          <a:p>
            <a:pPr rtl="0">
              <a:lnSpc>
                <a:spcPct val="100000"/>
              </a:lnSpc>
            </a:pPr>
            <a:r>
              <a:rPr lang="fr" sz="3600" b="0" i="0" u="none" strike="noStrike">
                <a:highlight>
                  <a:srgbClr val="000000">
                    <a:alpha val="0"/>
                  </a:srgbClr>
                </a:highlight>
                <a:latin typeface="Gill Sans MT"/>
              </a:rPr>
              <a:t>Le pourquoi de la GC pour la santé mondiale</a:t>
            </a:r>
          </a:p>
        </p:txBody>
      </p:sp>
      <p:sp>
        <p:nvSpPr>
          <p:cNvPr id="3" name="Content Placeholder 2"/>
          <p:cNvSpPr>
            <a:spLocks noGrp="1"/>
          </p:cNvSpPr>
          <p:nvPr>
            <p:ph sz="half" idx="1"/>
          </p:nvPr>
        </p:nvSpPr>
        <p:spPr>
          <a:xfrm>
            <a:off x="594359" y="1536192"/>
            <a:ext cx="3654083" cy="4351338"/>
          </a:xfrm>
        </p:spPr>
        <p:txBody>
          <a:bodyPr>
            <a:noAutofit/>
          </a:bodyPr>
          <a:lstStyle/>
          <a:p>
            <a:pPr marL="0" indent="0" rtl="0">
              <a:lnSpc>
                <a:spcPct val="114000"/>
              </a:lnSpc>
              <a:spcBef>
                <a:spcPct val="0"/>
              </a:spcBef>
              <a:buNone/>
            </a:pPr>
            <a:r>
              <a:rPr lang="fr" sz="2400" b="0" i="0" u="none" strike="noStrike">
                <a:highlight>
                  <a:srgbClr val="000000">
                    <a:alpha val="0"/>
                  </a:srgbClr>
                </a:highlight>
                <a:latin typeface="Gill Sans MT"/>
                <a:ea typeface="Gill Sans MT" charset="0"/>
                <a:cs typeface="Gill Sans MT" charset="0"/>
              </a:rPr>
              <a:t>Les adolescents se voient systématiquement refuser les contraceptifs réversibles à longue durée d'action, malgré les recommandations de l'OMS selon lesquelles ils sont </a:t>
            </a:r>
            <a:r>
              <a:rPr lang="fr" sz="2400" b="1" i="0" u="none" strike="noStrike">
                <a:highlight>
                  <a:srgbClr val="000000">
                    <a:alpha val="0"/>
                  </a:srgbClr>
                </a:highlight>
                <a:latin typeface="Gill Sans MT"/>
                <a:ea typeface="Gill Sans MT" charset="0"/>
                <a:cs typeface="Gill Sans MT" charset="0"/>
              </a:rPr>
              <a:t>sûrs et devraient être les options de première ligne pour les jeunes à la recherche d'une contraception</a:t>
            </a:r>
            <a:r>
              <a:rPr lang="fr" sz="2400" b="0" i="0" u="none" strike="noStrike">
                <a:highlight>
                  <a:srgbClr val="000000">
                    <a:alpha val="0"/>
                  </a:srgbClr>
                </a:highlight>
                <a:latin typeface="Gill Sans MT"/>
                <a:ea typeface="Gill Sans MT" charset="0"/>
                <a:cs typeface="Gill Sans MT"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8442" y="1536191"/>
            <a:ext cx="4495508" cy="3506493"/>
          </a:xfrm>
          <a:prstGeom prst="rect">
            <a:avLst/>
          </a:prstGeom>
        </p:spPr>
      </p:pic>
      <p:sp>
        <p:nvSpPr>
          <p:cNvPr id="6" name="TextBox 5"/>
          <p:cNvSpPr txBox="1"/>
          <p:nvPr/>
        </p:nvSpPr>
        <p:spPr>
          <a:xfrm>
            <a:off x="4153192" y="5086350"/>
            <a:ext cx="4895558" cy="369332"/>
          </a:xfrm>
          <a:prstGeom prst="rect">
            <a:avLst/>
          </a:prstGeom>
          <a:noFill/>
        </p:spPr>
        <p:txBody>
          <a:bodyPr wrap="square" rtlCol="0">
            <a:noAutofit/>
          </a:bodyPr>
          <a:lstStyle/>
          <a:p>
            <a:pPr rtl="0"/>
            <a:r>
              <a:rPr lang="fr" sz="1800" b="0" i="0" u="none" strike="noStrike">
                <a:highlight>
                  <a:srgbClr val="000000">
                    <a:alpha val="0"/>
                  </a:srgbClr>
                </a:highlight>
                <a:latin typeface="Calibri"/>
                <a:sym typeface="Symbol"/>
              </a:rPr>
              <a:t> 2015 Arturo Sanabria, avec l'aimable autorisation de Photoshare.</a:t>
            </a:r>
            <a:endParaRPr lang="en-US"/>
          </a:p>
        </p:txBody>
      </p:sp>
    </p:spTree>
    <p:extLst>
      <p:ext uri="{BB962C8B-B14F-4D97-AF65-F5344CB8AC3E}">
        <p14:creationId xmlns:p14="http://schemas.microsoft.com/office/powerpoint/2010/main" val="1724344775"/>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Title 6"/>
          <p:cNvSpPr>
            <a:spLocks noGrp="1"/>
          </p:cNvSpPr>
          <p:nvPr>
            <p:ph type="title"/>
          </p:nvPr>
        </p:nvSpPr>
        <p:spPr>
          <a:xfrm>
            <a:off x="576072" y="530352"/>
            <a:ext cx="8001000" cy="914400"/>
          </a:xfrm>
        </p:spPr>
        <p:txBody>
          <a:bodyPr anchor="t">
            <a:noAutofit/>
          </a:bodyPr>
          <a:lstStyle/>
          <a:p>
            <a:pPr rtl="0">
              <a:lnSpc>
                <a:spcPct val="100000"/>
              </a:lnSpc>
            </a:pPr>
            <a:r>
              <a:rPr lang="fr" sz="3600" b="0" i="0" u="none" strike="noStrike">
                <a:highlight>
                  <a:srgbClr val="000000">
                    <a:alpha val="0"/>
                  </a:srgbClr>
                </a:highlight>
                <a:latin typeface="Gill Sans MT"/>
              </a:rPr>
              <a:t>Questions de réflexion</a:t>
            </a:r>
          </a:p>
        </p:txBody>
      </p:sp>
      <p:sp>
        <p:nvSpPr>
          <p:cNvPr id="8" name="Content Placeholder 7"/>
          <p:cNvSpPr>
            <a:spLocks noGrp="1"/>
          </p:cNvSpPr>
          <p:nvPr>
            <p:ph idx="1"/>
          </p:nvPr>
        </p:nvSpPr>
        <p:spPr>
          <a:xfrm>
            <a:off x="594360" y="1536192"/>
            <a:ext cx="7886700" cy="4207622"/>
          </a:xfrm>
        </p:spPr>
        <p:txBody>
          <a:bodyPr>
            <a:noAutofit/>
          </a:bodyPr>
          <a:lstStyle/>
          <a:p>
            <a:pPr marL="457200" indent="-384048" rtl="0">
              <a:lnSpc>
                <a:spcPct val="114000"/>
              </a:lnSpc>
              <a:spcBef>
                <a:spcPct val="0"/>
              </a:spcBef>
              <a:spcAft>
                <a:spcPts val="400"/>
              </a:spcAft>
              <a:buSzPct val="125000"/>
            </a:pPr>
            <a:r>
              <a:rPr lang="fr" sz="2400" b="0" i="0" u="none" strike="noStrike">
                <a:highlight>
                  <a:srgbClr val="000000">
                    <a:alpha val="0"/>
                  </a:srgbClr>
                </a:highlight>
                <a:latin typeface="Gill Sans MT"/>
                <a:ea typeface="Gill Sans MT" charset="0"/>
                <a:cs typeface="Gill Sans MT" charset="0"/>
              </a:rPr>
              <a:t>Si l'on considère les résultats sanitaires d'intérêt de votre programme, quels sont les défis en matière d'information et de connaissances auxquels sont confrontés les différents niveaux du système de santé ?</a:t>
            </a:r>
          </a:p>
          <a:p>
            <a:pPr marL="457200" indent="-384048" rtl="0">
              <a:lnSpc>
                <a:spcPct val="114000"/>
              </a:lnSpc>
              <a:spcBef>
                <a:spcPct val="0"/>
              </a:spcBef>
              <a:spcAft>
                <a:spcPts val="400"/>
              </a:spcAft>
              <a:buSzPct val="125000"/>
            </a:pPr>
            <a:r>
              <a:rPr lang="fr" sz="2400" b="0" i="0" u="none" strike="noStrike">
                <a:highlight>
                  <a:srgbClr val="000000">
                    <a:alpha val="0"/>
                  </a:srgbClr>
                </a:highlight>
                <a:latin typeface="Gill Sans MT"/>
                <a:ea typeface="Gill Sans MT" charset="0"/>
                <a:cs typeface="Gill Sans MT" charset="0"/>
              </a:rPr>
              <a:t>En particulier :</a:t>
            </a:r>
          </a:p>
          <a:p>
            <a:pPr marL="914400" lvl="1" indent="-384048" rtl="0">
              <a:lnSpc>
                <a:spcPct val="114000"/>
              </a:lnSpc>
              <a:spcBef>
                <a:spcPct val="0"/>
              </a:spcBef>
              <a:spcAft>
                <a:spcPts val="400"/>
              </a:spcAft>
              <a:buFont typeface="Courier New" charset="0"/>
              <a:buChar char="o"/>
            </a:pPr>
            <a:r>
              <a:rPr lang="fr" sz="2200" b="0" i="0" u="none" strike="noStrike">
                <a:highlight>
                  <a:srgbClr val="000000">
                    <a:alpha val="0"/>
                  </a:srgbClr>
                </a:highlight>
                <a:latin typeface="Gill Sans MT"/>
                <a:ea typeface="Gill Sans MT" charset="0"/>
                <a:cs typeface="Gill Sans MT" charset="0"/>
              </a:rPr>
              <a:t>Quelles sont les lacunes en matière d'information et de connaissances auxquelles sont confrontés les décideurs ?</a:t>
            </a:r>
          </a:p>
          <a:p>
            <a:pPr marL="914400" lvl="1" indent="-384048" rtl="0">
              <a:lnSpc>
                <a:spcPct val="114000"/>
              </a:lnSpc>
              <a:spcBef>
                <a:spcPct val="0"/>
              </a:spcBef>
              <a:spcAft>
                <a:spcPts val="400"/>
              </a:spcAft>
              <a:buFont typeface="Courier New" charset="0"/>
              <a:buChar char="o"/>
            </a:pPr>
            <a:r>
              <a:rPr lang="fr" sz="2200" b="0" i="0" u="none" strike="noStrike">
                <a:highlight>
                  <a:srgbClr val="000000">
                    <a:alpha val="0"/>
                  </a:srgbClr>
                </a:highlight>
                <a:latin typeface="Gill Sans MT"/>
                <a:ea typeface="Gill Sans MT" charset="0"/>
                <a:cs typeface="Gill Sans MT" charset="0"/>
              </a:rPr>
              <a:t>Par les prestataires de soins de santé ?</a:t>
            </a:r>
          </a:p>
          <a:p>
            <a:pPr marL="914400" lvl="1" indent="-384048" rtl="0">
              <a:lnSpc>
                <a:spcPct val="114000"/>
              </a:lnSpc>
              <a:spcBef>
                <a:spcPct val="0"/>
              </a:spcBef>
              <a:spcAft>
                <a:spcPts val="400"/>
              </a:spcAft>
              <a:buFont typeface="Courier New" charset="0"/>
              <a:buChar char="o"/>
            </a:pPr>
            <a:r>
              <a:rPr lang="fr" sz="2200" b="0" i="0" u="none" strike="noStrike">
                <a:highlight>
                  <a:srgbClr val="000000">
                    <a:alpha val="0"/>
                  </a:srgbClr>
                </a:highlight>
                <a:latin typeface="Gill Sans MT"/>
                <a:ea typeface="Gill Sans MT" charset="0"/>
                <a:cs typeface="Gill Sans MT" charset="0"/>
              </a:rPr>
              <a:t>Par les clients ?</a:t>
            </a:r>
          </a:p>
          <a:p>
            <a:pPr marL="457200" indent="-384048" rtl="0">
              <a:lnSpc>
                <a:spcPct val="114000"/>
              </a:lnSpc>
              <a:spcBef>
                <a:spcPct val="0"/>
              </a:spcBef>
              <a:spcAft>
                <a:spcPts val="400"/>
              </a:spcAft>
              <a:buSzPct val="125000"/>
            </a:pPr>
            <a:r>
              <a:rPr lang="fr" sz="2400" b="0" i="0" u="none" strike="noStrike">
                <a:highlight>
                  <a:srgbClr val="000000">
                    <a:alpha val="0"/>
                  </a:srgbClr>
                </a:highlight>
                <a:latin typeface="Gill Sans MT"/>
                <a:ea typeface="Gill Sans MT" charset="0"/>
                <a:cs typeface="Gill Sans MT" charset="0"/>
              </a:rPr>
              <a:t>De quelles informations et connaissances avez-vous besoin pour accomplir votre travail efficacement ?</a:t>
            </a:r>
          </a:p>
        </p:txBody>
      </p:sp>
    </p:spTree>
    <p:extLst>
      <p:ext uri="{BB962C8B-B14F-4D97-AF65-F5344CB8AC3E}">
        <p14:creationId xmlns:p14="http://schemas.microsoft.com/office/powerpoint/2010/main" val="690123385"/>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Shape 571"/>
        <p:cNvGrpSpPr/>
        <p:nvPr/>
      </p:nvGrpSpPr>
      <p:grpSpPr>
        <a:xfrm>
          <a:off x="0" y="0"/>
          <a:ext cx="0" cy="0"/>
        </a:xfrm>
      </p:grpSpPr>
      <p:sp>
        <p:nvSpPr>
          <p:cNvPr id="572" name="Shape 572"/>
          <p:cNvSpPr txBox="1">
            <a:spLocks noGrp="1"/>
          </p:cNvSpPr>
          <p:nvPr>
            <p:ph type="title"/>
          </p:nvPr>
        </p:nvSpPr>
        <p:spPr>
          <a:xfrm>
            <a:off x="576072" y="530352"/>
            <a:ext cx="8586371" cy="887941"/>
          </a:xfrm>
          <a:prstGeom prst="rect">
            <a:avLst/>
          </a:prstGeom>
        </p:spPr>
        <p:txBody>
          <a:bodyPr lIns="91425" tIns="91425" rIns="91425" bIns="91425" anchor="t" anchorCtr="0">
            <a:noAutofit/>
          </a:bodyPr>
          <a:lstStyle/>
          <a:p>
            <a:pPr lvl="0" rtl="0">
              <a:lnSpc>
                <a:spcPct val="100000"/>
              </a:lnSpc>
              <a:spcBef>
                <a:spcPct val="0"/>
              </a:spcBef>
              <a:buNone/>
            </a:pPr>
            <a:r>
              <a:rPr lang="fr" sz="3600" b="0" i="0" u="none" strike="noStrike">
                <a:highlight>
                  <a:srgbClr val="000000">
                    <a:alpha val="0"/>
                  </a:srgbClr>
                </a:highlight>
                <a:latin typeface="Gill Sans MT"/>
              </a:rPr>
              <a:t>Le rôle de la GC dans la santé mondiale</a:t>
            </a:r>
          </a:p>
        </p:txBody>
      </p:sp>
      <p:sp>
        <p:nvSpPr>
          <p:cNvPr id="573" name="Shape 573"/>
          <p:cNvSpPr>
            <a:spLocks noGrp="1"/>
          </p:cNvSpPr>
          <p:nvPr>
            <p:ph idx="1"/>
          </p:nvPr>
        </p:nvSpPr>
        <p:spPr>
          <a:prstGeom prst="rect">
            <a:avLst/>
          </a:prstGeom>
        </p:spPr>
        <p:txBody>
          <a:bodyPr lIns="91425" tIns="91425" rIns="91425" bIns="91425" anchor="t" anchorCtr="0">
            <a:noAutofit/>
          </a:bodyPr>
          <a:lstStyle/>
          <a:p>
            <a:pPr lvl="0" rtl="0">
              <a:spcBef>
                <a:spcPct val="0"/>
              </a:spcBef>
              <a:buNone/>
            </a:pPr>
            <a:r>
              <a:rPr lang="en-US"/>
              <a:t>     </a:t>
            </a:r>
          </a:p>
        </p:txBody>
      </p:sp>
      <p:sp>
        <p:nvSpPr>
          <p:cNvPr id="574" name="Shape 574"/>
          <p:cNvSpPr txBox="1">
            <a:spLocks noGrp="1"/>
          </p:cNvSpPr>
          <p:nvPr>
            <p:ph type="sldNum" sz="quarter" idx="12"/>
          </p:nvPr>
        </p:nvSpPr>
        <p:spPr>
          <a:prstGeom prst="rect">
            <a:avLst/>
          </a:prstGeom>
        </p:spPr>
        <p:txBody>
          <a:bodyPr lIns="91425" tIns="45700" rIns="91425" bIns="45700" anchor="ctr" anchorCtr="0">
            <a:noAutofit/>
          </a:bodyPr>
          <a:lstStyle/>
          <a:p>
            <a:pPr lvl="0" rtl="0">
              <a:spcBef>
                <a:spcPct val="0"/>
              </a:spcBef>
              <a:buClr>
                <a:srgbClr val="000000"/>
              </a:buClr>
              <a:buSzPct val="25000"/>
              <a:buFont typeface="Arial"/>
              <a:buNone/>
            </a:pPr>
            <a:r>
              <a:rPr lang="fr" sz="1200" b="0" i="0" u="none" strike="noStrike">
                <a:highlight>
                  <a:srgbClr val="000000">
                    <a:alpha val="0"/>
                  </a:srgbClr>
                </a:highlight>
                <a:latin typeface="Calibri"/>
              </a:rPr>
              <a:t>8</a:t>
            </a:r>
            <a:endParaRPr lang="en-US"/>
          </a:p>
        </p:txBody>
      </p:sp>
      <p:sp>
        <p:nvSpPr>
          <p:cNvPr id="7" name="Content Placeholder 2"/>
          <p:cNvSpPr txBox="1"/>
          <p:nvPr/>
        </p:nvSpPr>
        <p:spPr>
          <a:xfrm>
            <a:off x="594361" y="1536193"/>
            <a:ext cx="8001000" cy="25575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10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10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10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14000"/>
              </a:lnSpc>
              <a:spcBef>
                <a:spcPct val="0"/>
              </a:spcBef>
              <a:spcAft>
                <a:spcPts val="600"/>
              </a:spcAft>
              <a:buNone/>
            </a:pPr>
            <a:r>
              <a:rPr lang="fr" sz="2400" b="0" i="0" u="none" strike="noStrike">
                <a:solidFill>
                  <a:srgbClr val="007EA5"/>
                </a:solidFill>
                <a:highlight>
                  <a:srgbClr val="000000">
                    <a:alpha val="0"/>
                  </a:srgbClr>
                </a:highlight>
                <a:latin typeface="Gill Sans MT"/>
                <a:ea typeface="Gill Sans MT" charset="0"/>
                <a:cs typeface="Gill Sans MT" charset="0"/>
              </a:rPr>
              <a:t>La question essentielle :</a:t>
            </a:r>
          </a:p>
          <a:p>
            <a:pPr marL="0" indent="0" rtl="0">
              <a:lnSpc>
                <a:spcPct val="114000"/>
              </a:lnSpc>
              <a:spcBef>
                <a:spcPct val="0"/>
              </a:spcBef>
              <a:buNone/>
            </a:pPr>
            <a:r>
              <a:rPr lang="fr" sz="2000" b="0" i="1" u="none" strike="noStrike">
                <a:solidFill>
                  <a:srgbClr val="007EA5"/>
                </a:solidFill>
                <a:highlight>
                  <a:srgbClr val="000000">
                    <a:alpha val="0"/>
                  </a:srgbClr>
                </a:highlight>
                <a:latin typeface="Gill Sans MT"/>
                <a:ea typeface="Gill Sans MT" charset="0"/>
                <a:cs typeface="Gill Sans MT" charset="0"/>
              </a:rPr>
              <a:t>Pour atteindre nos objectifs, chacun dispose-t-il des connaissances nécessaires pour faire son travail correctement et efficacement ?</a:t>
            </a:r>
          </a:p>
          <a:p>
            <a:pPr marL="0" indent="0" rtl="0">
              <a:lnSpc>
                <a:spcPct val="114000"/>
              </a:lnSpc>
              <a:spcBef>
                <a:spcPct val="0"/>
              </a:spcBef>
              <a:buFont typeface="Arial" panose="020b0604020202020204" pitchFamily="34" charset="0"/>
              <a:buNone/>
            </a:pPr>
            <a:r>
              <a:rPr lang="fr" sz="2000" b="0" i="0" u="none" strike="noStrike">
                <a:solidFill>
                  <a:srgbClr val="007EA5"/>
                </a:solidFill>
                <a:highlight>
                  <a:srgbClr val="000000">
                    <a:alpha val="0"/>
                  </a:srgbClr>
                </a:highlight>
                <a:latin typeface="Gill Sans MT"/>
                <a:ea typeface="Gill Sans MT" charset="0"/>
                <a:cs typeface="Gill Sans MT" charset="0"/>
              </a:rPr>
              <a:t>				...Si non, comment pouvons-nous remédier à cette situation ?</a:t>
            </a:r>
          </a:p>
          <a:p>
            <a:endParaRPr lang="en-US" b="1">
              <a:latin typeface="Gill Sans MT"/>
              <a:ea typeface="Gill Sans MT" charset="0"/>
              <a:cs typeface="Gill Sans MT"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9652" y="3204003"/>
            <a:ext cx="7600950" cy="2829243"/>
          </a:xfrm>
          <a:prstGeom prst="rect">
            <a:avLst/>
          </a:prstGeom>
        </p:spPr>
      </p:pic>
    </p:spTree>
    <p:extLst>
      <p:ext uri="{BB962C8B-B14F-4D97-AF65-F5344CB8AC3E}">
        <p14:creationId xmlns:p14="http://schemas.microsoft.com/office/powerpoint/2010/main" val="1183114832"/>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Content Placeholder 4"/>
          <p:cNvSpPr>
            <a:spLocks noGrp="1"/>
          </p:cNvSpPr>
          <p:nvPr>
            <p:ph idx="1"/>
          </p:nvPr>
        </p:nvSpPr>
        <p:spPr>
          <a:xfrm>
            <a:off x="594360" y="1536192"/>
            <a:ext cx="7886700" cy="4207622"/>
          </a:xfrm>
        </p:spPr>
        <p:txBody>
          <a:bodyPr>
            <a:noAutofit/>
          </a:bodyPr>
          <a:lstStyle/>
          <a:p>
            <a:pPr marL="457200" indent="-384048" rtl="0">
              <a:lnSpc>
                <a:spcPct val="114000"/>
              </a:lnSpc>
              <a:spcBef>
                <a:spcPct val="0"/>
              </a:spcBef>
              <a:spcAft>
                <a:spcPts val="400"/>
              </a:spcAft>
              <a:buSzTx/>
              <a:buFont typeface="+mj-lt"/>
              <a:buAutoNum type="alphaLcParenR"/>
            </a:pPr>
            <a:r>
              <a:rPr lang="fr" sz="2400" b="0" i="0" u="none" strike="noStrike">
                <a:highlight>
                  <a:srgbClr val="000000">
                    <a:alpha val="0"/>
                  </a:srgbClr>
                </a:highlight>
                <a:latin typeface="Gill Sans MT"/>
                <a:ea typeface="Gill Sans MT" charset="0"/>
                <a:cs typeface="Gill Sans MT" charset="0"/>
              </a:rPr>
              <a:t>Un exercice vague et intellectuel qui ne s'applique pas à tout le monde.</a:t>
            </a:r>
          </a:p>
          <a:p>
            <a:pPr marL="457200" indent="-384048" rtl="0">
              <a:lnSpc>
                <a:spcPct val="114000"/>
              </a:lnSpc>
              <a:spcBef>
                <a:spcPct val="0"/>
              </a:spcBef>
              <a:spcAft>
                <a:spcPts val="400"/>
              </a:spcAft>
              <a:buSzTx/>
              <a:buFont typeface="+mj-lt"/>
              <a:buAutoNum type="alphaLcParenR"/>
            </a:pPr>
            <a:r>
              <a:rPr lang="fr" sz="2400" b="0" i="0" u="none" strike="noStrike">
                <a:highlight>
                  <a:srgbClr val="000000">
                    <a:alpha val="0"/>
                  </a:srgbClr>
                </a:highlight>
                <a:latin typeface="Gill Sans MT"/>
                <a:ea typeface="Gill Sans MT" charset="0"/>
                <a:cs typeface="Gill Sans MT" charset="0"/>
              </a:rPr>
              <a:t>L'art de créer des sites Web et des bases de données.</a:t>
            </a:r>
          </a:p>
          <a:p>
            <a:pPr marL="457200" indent="-384048" rtl="0">
              <a:lnSpc>
                <a:spcPct val="114000"/>
              </a:lnSpc>
              <a:spcBef>
                <a:spcPct val="0"/>
              </a:spcBef>
              <a:spcAft>
                <a:spcPts val="400"/>
              </a:spcAft>
              <a:buSzTx/>
              <a:buFont typeface="+mj-lt"/>
              <a:buAutoNum type="alphaLcParenR"/>
            </a:pPr>
            <a:r>
              <a:rPr lang="fr" sz="2400" b="0" i="0" u="none" strike="noStrike">
                <a:highlight>
                  <a:srgbClr val="000000">
                    <a:alpha val="0"/>
                  </a:srgbClr>
                </a:highlight>
                <a:latin typeface="Gill Sans MT"/>
                <a:ea typeface="Gill Sans MT" charset="0"/>
                <a:cs typeface="Gill Sans MT" charset="0"/>
              </a:rPr>
              <a:t>Une solution technologique à un problème organisationnel.</a:t>
            </a:r>
          </a:p>
          <a:p>
            <a:pPr marL="457200" indent="-384048" rtl="0">
              <a:lnSpc>
                <a:spcPct val="114000"/>
              </a:lnSpc>
              <a:spcBef>
                <a:spcPct val="0"/>
              </a:spcBef>
              <a:spcAft>
                <a:spcPts val="400"/>
              </a:spcAft>
              <a:buSzTx/>
              <a:buFont typeface="+mj-lt"/>
              <a:buAutoNum type="alphaLcParenR"/>
            </a:pPr>
            <a:r>
              <a:rPr lang="fr" sz="2400" b="0" i="0" u="none" strike="noStrike">
                <a:highlight>
                  <a:srgbClr val="000000">
                    <a:alpha val="0"/>
                  </a:srgbClr>
                </a:highlight>
                <a:latin typeface="Gill Sans MT"/>
                <a:ea typeface="Gill Sans MT" charset="0"/>
                <a:cs typeface="Gill Sans MT" charset="0"/>
              </a:rPr>
              <a:t>Quelque chose que certaines personnes de votre organisation font - principalement les informaticiens ou les bibliothécaires - qui n'est pas applicable à mon travail.</a:t>
            </a:r>
          </a:p>
          <a:p>
            <a:pPr marL="457200" indent="-384048" rtl="0">
              <a:lnSpc>
                <a:spcPct val="114000"/>
              </a:lnSpc>
              <a:spcBef>
                <a:spcPct val="0"/>
              </a:spcBef>
              <a:spcAft>
                <a:spcPts val="400"/>
              </a:spcAft>
              <a:buSzTx/>
              <a:buFont typeface="+mj-lt"/>
              <a:buAutoNum type="alphaLcParenR"/>
            </a:pPr>
            <a:r>
              <a:rPr lang="fr" sz="2400" b="0" i="0" u="none" strike="noStrike">
                <a:highlight>
                  <a:srgbClr val="000000">
                    <a:alpha val="0"/>
                  </a:srgbClr>
                </a:highlight>
                <a:latin typeface="Gill Sans MT"/>
                <a:ea typeface="Gill Sans MT" charset="0"/>
                <a:cs typeface="Gill Sans MT" charset="0"/>
              </a:rPr>
              <a:t>Aucun des éléments susmentionnés</a:t>
            </a:r>
          </a:p>
        </p:txBody>
      </p:sp>
      <p:sp>
        <p:nvSpPr>
          <p:cNvPr id="4" name="Title 3"/>
          <p:cNvSpPr>
            <a:spLocks noGrp="1"/>
          </p:cNvSpPr>
          <p:nvPr>
            <p:ph type="title"/>
          </p:nvPr>
        </p:nvSpPr>
        <p:spPr>
          <a:xfrm>
            <a:off x="576072" y="530352"/>
            <a:ext cx="8001000" cy="914400"/>
          </a:xfrm>
        </p:spPr>
        <p:txBody>
          <a:bodyPr anchor="t">
            <a:noAutofit/>
          </a:bodyPr>
          <a:lstStyle/>
          <a:p>
            <a:pPr rtl="0">
              <a:lnSpc>
                <a:spcPct val="100000"/>
              </a:lnSpc>
            </a:pPr>
            <a:r>
              <a:rPr lang="fr" sz="3600" b="0" i="0" u="none" strike="noStrike">
                <a:highlight>
                  <a:srgbClr val="000000">
                    <a:alpha val="0"/>
                  </a:srgbClr>
                </a:highlight>
                <a:latin typeface="Gill Sans MT"/>
              </a:rPr>
              <a:t>Qu'est-ce que la gestion de connaissances ?</a:t>
            </a:r>
          </a:p>
        </p:txBody>
      </p:sp>
    </p:spTree>
    <p:extLst>
      <p:ext uri="{BB962C8B-B14F-4D97-AF65-F5344CB8AC3E}">
        <p14:creationId xmlns:p14="http://schemas.microsoft.com/office/powerpoint/2010/main" val="4158530259"/>
      </p:ext>
    </p:extLst>
  </p:cSld>
  <p:clrMapOvr>
    <a:masterClrMapping/>
  </p:clrMapOvr>
  <p:transition/>
  <p:timing/>
</p:sld>
</file>

<file path=ppt/tags/tag1.xml><?xml version="1.0" encoding="utf-8"?>
<p:tagLst xmlns:p="http://schemas.openxmlformats.org/presentationml/2006/main">
  <p:tag name="AS_NET" val="3.1.12"/>
  <p:tag name="AS_OS" val="Unix 5.4.95.42"/>
  <p:tag name="AS_RELEASE_DATE" val="2020.03.14"/>
  <p:tag name="AS_TITLE" val="Aspose.Slides for .NET Standard 2.0"/>
  <p:tag name="AS_VERSION" val="20.3"/>
</p:tagLst>
</file>

<file path=ppt/theme/theme1.xml><?xml version="1.0" encoding="utf-8"?>
<a:theme xmlns:r="http://schemas.openxmlformats.org/officeDocument/2006/relationships"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On-screen Show (4:3)</PresentationFormat>
  <Paragraphs>98</Paragraphs>
  <Slides>25</Slides>
  <Notes>23</Notes>
  <TotalTime>3883</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25</vt:i4>
      </vt:variant>
    </vt:vector>
  </HeadingPairs>
  <TitlesOfParts>
    <vt:vector baseType="lpstr" size="40">
      <vt:lpstr>Arial</vt:lpstr>
      <vt:lpstr>Calibri Light</vt:lpstr>
      <vt:lpstr>Calibri</vt:lpstr>
      <vt:lpstr>Gill Sans MT</vt:lpstr>
      <vt:lpstr>Courier New</vt:lpstr>
      <vt:lpstr>Cabin</vt:lpstr>
      <vt:lpstr>ＭＳ Ｐゴシック</vt:lpstr>
      <vt:lpstr>helvetica</vt:lpstr>
      <vt:lpstr>Gill Sans</vt:lpstr>
      <vt:lpstr>Symbol</vt:lpstr>
      <vt:lpstr>Helvetica Neue</vt:lpstr>
      <vt:lpstr>Verdana</vt:lpstr>
      <vt:lpstr>MS PGothic</vt:lpstr>
      <vt:lpstr>Times</vt:lpstr>
      <vt:lpstr>Office Theme</vt:lpstr>
      <vt:lpstr>Gestion des connaissances (GC) : pourquoi, quoi et comment ? </vt:lpstr>
      <vt:lpstr>Objectif du module</vt:lpstr>
      <vt:lpstr>Le pourquoi de la GC pour la santé mondiale</vt:lpstr>
      <vt:lpstr>Le pourquoi de la GC pour la santé mondiale</vt:lpstr>
      <vt:lpstr>Le pourquoi de la GC pour la santé mondiale</vt:lpstr>
      <vt:lpstr>Le pourquoi de la GC pour la santé mondiale</vt:lpstr>
      <vt:lpstr>Questions de réflexion</vt:lpstr>
      <vt:lpstr>Le rôle de la GC dans la santé mondiale</vt:lpstr>
      <vt:lpstr>Qu'est-ce que la gestion de connaissances ?</vt:lpstr>
      <vt:lpstr>Qu'est-ce que la gestion de connaissances ?</vt:lpstr>
      <vt:lpstr>Données, informations et connaissances</vt:lpstr>
      <vt:lpstr>Données</vt:lpstr>
      <vt:lpstr>Informations</vt:lpstr>
      <vt:lpstr>Connaissances</vt:lpstr>
      <vt:lpstr>PowerPoint Presentation</vt:lpstr>
      <vt:lpstr>Connaissances individuelles et collectives</vt:lpstr>
      <vt:lpstr>Définition de la gestion des connaissances</vt:lpstr>
      <vt:lpstr>Une définition de la GC</vt:lpstr>
      <vt:lpstr>Une définition simple de la gestion des connaissances est...</vt:lpstr>
      <vt:lpstr>Composants de gestion des connaissances</vt:lpstr>
      <vt:lpstr>Concepts transversaux</vt:lpstr>
      <vt:lpstr>La gestion des connaissances est-elle une nouveauté ?</vt:lpstr>
      <vt:lpstr>Questions de réflexion</vt:lpstr>
      <vt:lpstr>Le comment de la GC pour la santé mondiale</vt:lpstr>
      <vt:lpstr>Des questions ?  </vt:lpstr>
    </vt:vector>
  </TitlesOfParts>
  <LinksUpToDate>0</LinksUpToDate>
  <SharedDoc>0</SharedDoc>
  <HyperlinksChanged>0</HyperlinksChanged>
  <Application>Aspose.Slides for .NET</Application>
  <AppVersion>20.0300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Mark Beisser</dc:creator>
  <cp:lastModifiedBy>Sean Stewart</cp:lastModifiedBy>
  <cp:revision>69</cp:revision>
  <cp:lastPrinted>2017-05-02T12:41:40.000</cp:lastPrinted>
  <dcterms:created xsi:type="dcterms:W3CDTF">2017-04-07T16:58:38Z</dcterms:created>
  <dcterms:modified xsi:type="dcterms:W3CDTF">2021-08-08T07:10:24Z</dcterms:modified>
</cp:coreProperties>
</file>