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0.3-->
<p:presentation xmlns:r="http://schemas.openxmlformats.org/officeDocument/2006/relationships" xmlns:a="http://schemas.openxmlformats.org/drawingml/2006/main" xmlns:p="http://schemas.openxmlformats.org/presentationml/2006/main" saveSubsetFonts="1" autoCompressPictures="0">
  <p:sldMasterIdLst>
    <p:sldMasterId id="2147483660" r:id="rId1"/>
  </p:sldMasterIdLst>
  <p:notesMasterIdLst>
    <p:notesMasterId r:id="rId2"/>
  </p:notesMasterIdLst>
  <p:sldIdLst>
    <p:sldId id="256" r:id="rId3"/>
    <p:sldId id="258" r:id="rId4"/>
    <p:sldId id="260" r:id="rId5"/>
    <p:sldId id="259" r:id="rId6"/>
    <p:sldId id="274" r:id="rId7"/>
    <p:sldId id="264" r:id="rId8"/>
    <p:sldId id="262" r:id="rId9"/>
    <p:sldId id="272" r:id="rId10"/>
    <p:sldId id="273" r:id="rId11"/>
    <p:sldId id="265" r:id="rId12"/>
    <p:sldId id="268" r:id="rId13"/>
    <p:sldId id="269" r:id="rId14"/>
    <p:sldId id="270" r:id="rId15"/>
    <p:sldId id="271" r:id="rId16"/>
  </p:sldIdLst>
  <p:sldSz cx="9144000" cy="6858000" type="screen4x3"/>
  <p:notesSz cx="6881813" cy="92964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86" autoAdjust="0"/>
    <p:restoredTop sz="93842" autoAdjust="0"/>
  </p:normalViewPr>
  <p:slideViewPr>
    <p:cSldViewPr snapToGrid="0" snapToObjects="1">
      <p:cViewPr varScale="1">
        <p:scale>
          <a:sx n="67" d="100"/>
          <a:sy n="67" d="100"/>
        </p:scale>
        <p:origin x="1312" y="56"/>
      </p:cViewPr>
      <p:guideLst>
        <p:guide orient="horz" pos="2160"/>
        <p:guide pos="2880"/>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tags" Target="tags/tag1.xml" /><Relationship Id="rId18" Type="http://schemas.openxmlformats.org/officeDocument/2006/relationships/presProps" Target="presProps.xml" /><Relationship Id="rId19" Type="http://schemas.openxmlformats.org/officeDocument/2006/relationships/viewProps" Target="viewProps.xml" /><Relationship Id="rId2" Type="http://schemas.openxmlformats.org/officeDocument/2006/relationships/notesMaster" Target="notesMasters/notesMaster1.xml" /><Relationship Id="rId20" Type="http://schemas.openxmlformats.org/officeDocument/2006/relationships/theme" Target="theme/theme1.xml" /><Relationship Id="rId21" Type="http://schemas.microsoft.com/office/2016/11/relationships/changesInfo" Target="changesInfos/changesInfo1.xml" /><Relationship Id="rId22" Type="http://schemas.openxmlformats.org/officeDocument/2006/relationships/tableStyles" Target="tableStyles.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Stewart" userId="07670420a1da6ec3" providerId="LiveId" clId="{33863EFB-81F0-4460-9E15-702C21F5A445}"/>
    <pc:docChg chg="undo custSel modSld modMainMaster">
      <pc:chgData name="Sean Stewart" userId="07670420a1da6ec3" providerId="LiveId" clId="{33863EFB-81F0-4460-9E15-702C21F5A445}" dt="2020-09-24T18:40:12.332" v="19" actId="255"/>
      <pc:docMkLst>
        <pc:docMk/>
      </pc:docMkLst>
      <pc:sldChg chg="modSp mod">
        <pc:chgData name="Sean Stewart" userId="07670420a1da6ec3" providerId="LiveId" clId="{33863EFB-81F0-4460-9E15-702C21F5A445}" dt="2020-09-24T18:38:45.331" v="11" actId="1076"/>
        <pc:sldMkLst>
          <pc:docMk/>
          <pc:sldMk cId="3013316361" sldId="265"/>
        </pc:sldMkLst>
        <pc:spChg chg="mod">
          <ac:chgData name="Sean Stewart" userId="07670420a1da6ec3" providerId="LiveId" clId="{33863EFB-81F0-4460-9E15-702C21F5A445}" dt="2020-09-24T18:38:45.331" v="11" actId="1076"/>
          <ac:spMkLst>
            <pc:docMk/>
            <pc:sldMk cId="3013316361" sldId="265"/>
            <ac:spMk id="8" creationId="{AD7B8ABA-5E66-4055-830F-416D9936D870}"/>
          </ac:spMkLst>
        </pc:spChg>
        <pc:graphicFrameChg chg="mod">
          <ac:chgData name="Sean Stewart" userId="07670420a1da6ec3" providerId="LiveId" clId="{33863EFB-81F0-4460-9E15-702C21F5A445}" dt="2020-09-24T18:38:39.932" v="10" actId="1076"/>
          <ac:graphicFrameMkLst>
            <pc:docMk/>
            <pc:sldMk cId="3013316361" sldId="265"/>
            <ac:graphicFrameMk id="6" creationId="{00000000-0000-0000-0000-000000000000}"/>
          </ac:graphicFrameMkLst>
        </pc:graphicFrameChg>
        <pc:picChg chg="mod">
          <ac:chgData name="Sean Stewart" userId="07670420a1da6ec3" providerId="LiveId" clId="{33863EFB-81F0-4460-9E15-702C21F5A445}" dt="2020-09-24T18:38:22.006" v="9" actId="1076"/>
          <ac:picMkLst>
            <pc:docMk/>
            <pc:sldMk cId="3013316361" sldId="265"/>
            <ac:picMk id="1029" creationId="{00000000-0000-0000-0000-000000000000}"/>
          </ac:picMkLst>
        </pc:picChg>
      </pc:sldChg>
      <pc:sldChg chg="modSp mod">
        <pc:chgData name="Sean Stewart" userId="07670420a1da6ec3" providerId="LiveId" clId="{33863EFB-81F0-4460-9E15-702C21F5A445}" dt="2020-09-24T18:40:12.332" v="19" actId="255"/>
        <pc:sldMkLst>
          <pc:docMk/>
          <pc:sldMk cId="3808162304" sldId="268"/>
        </pc:sldMkLst>
        <pc:spChg chg="mod">
          <ac:chgData name="Sean Stewart" userId="07670420a1da6ec3" providerId="LiveId" clId="{33863EFB-81F0-4460-9E15-702C21F5A445}" dt="2020-09-24T18:40:12.332" v="19" actId="255"/>
          <ac:spMkLst>
            <pc:docMk/>
            <pc:sldMk cId="3808162304" sldId="268"/>
            <ac:spMk id="8" creationId="{AD7B8ABA-5E66-4055-830F-416D9936D870}"/>
          </ac:spMkLst>
        </pc:spChg>
        <pc:graphicFrameChg chg="mod">
          <ac:chgData name="Sean Stewart" userId="07670420a1da6ec3" providerId="LiveId" clId="{33863EFB-81F0-4460-9E15-702C21F5A445}" dt="2020-09-24T18:39:27.107" v="16" actId="1076"/>
          <ac:graphicFrameMkLst>
            <pc:docMk/>
            <pc:sldMk cId="3808162304" sldId="268"/>
            <ac:graphicFrameMk id="6" creationId="{00000000-0000-0000-0000-000000000000}"/>
          </ac:graphicFrameMkLst>
        </pc:graphicFrameChg>
        <pc:picChg chg="mod">
          <ac:chgData name="Sean Stewart" userId="07670420a1da6ec3" providerId="LiveId" clId="{33863EFB-81F0-4460-9E15-702C21F5A445}" dt="2020-09-24T18:39:16.797" v="15" actId="1076"/>
          <ac:picMkLst>
            <pc:docMk/>
            <pc:sldMk cId="3808162304" sldId="268"/>
            <ac:picMk id="9" creationId="{00000000-0000-0000-0000-000000000000}"/>
          </ac:picMkLst>
        </pc:picChg>
        <pc:picChg chg="mod">
          <ac:chgData name="Sean Stewart" userId="07670420a1da6ec3" providerId="LiveId" clId="{33863EFB-81F0-4460-9E15-702C21F5A445}" dt="2020-09-24T18:39:37.837" v="18" actId="1076"/>
          <ac:picMkLst>
            <pc:docMk/>
            <pc:sldMk cId="3808162304" sldId="268"/>
            <ac:picMk id="2050" creationId="{00000000-0000-0000-0000-000000000000}"/>
          </ac:picMkLst>
        </pc:picChg>
      </pc:sldChg>
      <pc:sldMasterChg chg="modSp mod">
        <pc:chgData name="Sean Stewart" userId="07670420a1da6ec3" providerId="LiveId" clId="{33863EFB-81F0-4460-9E15-702C21F5A445}" dt="2020-09-24T18:37:13.988" v="7" actId="14100"/>
        <pc:sldMasterMkLst>
          <pc:docMk/>
          <pc:sldMasterMk cId="106876316" sldId="2147483660"/>
        </pc:sldMasterMkLst>
        <pc:spChg chg="mod">
          <ac:chgData name="Sean Stewart" userId="07670420a1da6ec3" providerId="LiveId" clId="{33863EFB-81F0-4460-9E15-702C21F5A445}" dt="2020-09-24T18:37:13.988" v="7" actId="14100"/>
          <ac:spMkLst>
            <pc:docMk/>
            <pc:sldMasterMk cId="106876316" sldId="2147483660"/>
            <ac:spMk id="3" creationId="{00000000-0000-0000-0000-000000000000}"/>
          </ac:spMkLst>
        </pc:spChg>
        <pc:spChg chg="mod">
          <ac:chgData name="Sean Stewart" userId="07670420a1da6ec3" providerId="LiveId" clId="{33863EFB-81F0-4460-9E15-702C21F5A445}" dt="2020-09-24T18:37:06.084" v="6" actId="1076"/>
          <ac:spMkLst>
            <pc:docMk/>
            <pc:sldMasterMk cId="106876316" sldId="2147483660"/>
            <ac:spMk id="11" creationId="{00000000-0000-0000-0000-000000000000}"/>
          </ac:spMkLst>
        </pc:spChg>
      </pc:sldMasterChg>
    </pc:docChg>
  </pc:docChgLst>
  <pc:docChgLst>
    <pc:chgData name="Sean Stewart" userId="07670420a1da6ec3" providerId="LiveId" clId="{35AE99A4-732B-4C58-9F79-BC0B6428BF6C}"/>
    <pc:docChg chg="modSld">
      <pc:chgData name="Sean Stewart" userId="07670420a1da6ec3" providerId="LiveId" clId="{35AE99A4-732B-4C58-9F79-BC0B6428BF6C}" dt="2021-07-30T19:40:07.042" v="1" actId="14100"/>
      <pc:docMkLst>
        <pc:docMk/>
      </pc:docMkLst>
      <pc:sldChg chg="modSp mod">
        <pc:chgData name="Sean Stewart" userId="07670420a1da6ec3" providerId="LiveId" clId="{35AE99A4-732B-4C58-9F79-BC0B6428BF6C}" dt="2021-07-30T19:40:07.042" v="1" actId="14100"/>
        <pc:sldMkLst>
          <pc:docMk/>
          <pc:sldMk cId="3808162304" sldId="268"/>
        </pc:sldMkLst>
        <pc:spChg chg="mod">
          <ac:chgData name="Sean Stewart" userId="07670420a1da6ec3" providerId="LiveId" clId="{35AE99A4-732B-4C58-9F79-BC0B6428BF6C}" dt="2021-07-30T19:40:07.042" v="1" actId="14100"/>
          <ac:spMkLst>
            <pc:docMk/>
            <pc:sldMk cId="3808162304" sldId="268"/>
            <ac:spMk id="11" creationId="{AD7B8ABA-5E66-4055-830F-416D9936D870}"/>
          </ac:spMkLst>
        </pc:spChg>
      </pc:sldChg>
    </pc:docChg>
  </pc:docChgLst>
</pc:chgInfo>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936DFBEA-3447-493E-BF2C-508A69978942}" type="datetimeFigureOut">
              <a:rPr lang="en-US" smtClean="0"/>
              <a:t>7/30/2021</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FB7E8859-EEBC-4CD0-80D2-34445A4C6F34}" type="slidenum">
              <a:rPr lang="en-US" smtClean="0"/>
              <a:t>‹#›</a:t>
            </a:fld>
            <a:endParaRPr lang="en-US"/>
          </a:p>
        </p:txBody>
      </p:sp>
    </p:spTree>
    <p:extLst>
      <p:ext uri="{BB962C8B-B14F-4D97-AF65-F5344CB8AC3E}">
        <p14:creationId xmlns:p14="http://schemas.microsoft.com/office/powerpoint/2010/main" val="3226360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Aujourd'hui, je vais vous décrire le raisonnement qui sous-tend la création de contenu visuel. Je vous donnerai des exemples de ce que j'entends par « contenu visuel » et des cas où le contenu visuel est une bonne approche pour communiquer des informations. Je mettrai en évidence certaines considérations importantes pour le développement de contenu visuel et fournirai des processus étape par étape que vous pourrez utiliser pour créer du contenu visuel au sein de votre propre personnel à un coût relativement faible ou gratuit pour votre projet. Cependant, sachant que tous les projets ou organisations ne disposent pas nécessairement des compétences en matière de contenu visuel ou du temps nécessaire pour développer leur propre contenu, les processus et considérations étape par étape sont des aspects importants à prendre en compte, même lorsque l'on travaille avec un entrepreneur ou une société de conception.</a:t>
            </a:r>
            <a:endParaRPr lang="en-US"/>
          </a:p>
        </p:txBody>
      </p:sp>
      <p:sp>
        <p:nvSpPr>
          <p:cNvPr id="4" name="Slide Number Placeholder 3"/>
          <p:cNvSpPr>
            <a:spLocks noGrp="1"/>
          </p:cNvSpPr>
          <p:nvPr>
            <p:ph type="sldNum" sz="quarter" idx="10"/>
          </p:nvPr>
        </p:nvSpPr>
        <p:spPr/>
        <p:txBody>
          <a:bodyPr/>
          <a:lstStyle/>
          <a:p>
            <a:fld id="{FB7E8859-EEBC-4CD0-80D2-34445A4C6F34}" type="slidenum">
              <a:rPr lang="en-US" smtClean="0"/>
              <a:t>2</a:t>
            </a:fld>
            <a:endParaRPr lang="en-US"/>
          </a:p>
        </p:txBody>
      </p:sp>
    </p:spTree>
    <p:extLst>
      <p:ext uri="{BB962C8B-B14F-4D97-AF65-F5344CB8AC3E}">
        <p14:creationId xmlns:p14="http://schemas.microsoft.com/office/powerpoint/2010/main" val="313954845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Piktochart est un programme en ligne qui vous permet de créer facilement de superbes infographies, des dépliants, des affiches, des présentations, des calendriers et tout autre produit graphique, sans aucune expérience en matière de conception - juste un œil pour la conception. La version gratuite de ce programme vous permet de créer autant de visuels que vous le souhaitez mais présente quelques limitations - moins de modèles préformés parmi lesquels choisir, un filigrane Piktochart, et si vous téléchargez, vous ne pouvez le faire qu'en fichiers PNG ou JPG - la version payante permet l'ajout d'un PDF dans un fichier d'impression de haute qualité. La version payante pour les organismes sans but lucratif est très bon marché et fournit 600 modèles préformés. </a:t>
            </a:r>
          </a:p>
          <a:p>
            <a:endParaRPr lang="en-US" baseline="0"/>
          </a:p>
          <a:p>
            <a:pPr rtl="0"/>
            <a:r>
              <a:rPr lang="fr" sz="1200" b="0" i="0" u="none" strike="noStrike" baseline="0">
                <a:highlight>
                  <a:srgbClr val="000000">
                    <a:alpha val="0"/>
                  </a:srgbClr>
                </a:highlight>
                <a:latin typeface="Calibri"/>
              </a:rPr>
              <a:t>Les deux versions du programme vous permettent de télécharger vos propres logos, icônes, photographies (en plus de la bibliothèque de graphiques incluse dans le programme lui-même). Les deux versions vous permettent d'intégrer une infographie sur votre site web, ce qui offre une expérience interactive au spectateur. Vous pouvez également télécharger et imprimer vos créations Piktochart si vous les partagez dans un format hors ligne - cependant, la nature interactive de l'infographie sera perdue hors ligne.</a:t>
            </a:r>
          </a:p>
          <a:p>
            <a:endParaRPr lang="en-US" baseline="0"/>
          </a:p>
          <a:p>
            <a:pPr rtl="0"/>
            <a:r>
              <a:rPr lang="fr" sz="1200" b="0" i="0" u="none" strike="noStrike" baseline="0">
                <a:highlight>
                  <a:srgbClr val="000000">
                    <a:alpha val="0"/>
                  </a:srgbClr>
                </a:highlight>
                <a:latin typeface="Calibri"/>
              </a:rPr>
              <a:t>Voici un exemple d'infographie longue (divisée en deux images différentes) créée par le projet K4Health pour expliquer graphiquement ce que signifie une approche totale du marché pour la planification familiale.</a:t>
            </a:r>
            <a:endParaRPr lang="en-US"/>
          </a:p>
        </p:txBody>
      </p:sp>
      <p:sp>
        <p:nvSpPr>
          <p:cNvPr id="4" name="Slide Number Placeholder 3"/>
          <p:cNvSpPr>
            <a:spLocks noGrp="1"/>
          </p:cNvSpPr>
          <p:nvPr>
            <p:ph type="sldNum" sz="quarter" idx="10"/>
          </p:nvPr>
        </p:nvSpPr>
        <p:spPr/>
        <p:txBody>
          <a:bodyPr/>
          <a:lstStyle/>
          <a:p>
            <a:fld id="{FB7E8859-EEBC-4CD0-80D2-34445A4C6F34}" type="slidenum">
              <a:rPr lang="en-US" smtClean="0"/>
              <a:t>11</a:t>
            </a:fld>
            <a:endParaRPr lang="en-US"/>
          </a:p>
        </p:txBody>
      </p:sp>
    </p:spTree>
    <p:extLst>
      <p:ext uri="{BB962C8B-B14F-4D97-AF65-F5344CB8AC3E}">
        <p14:creationId xmlns:p14="http://schemas.microsoft.com/office/powerpoint/2010/main" val="86401372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Canva est un site Web de conception graphique gratuit, qui simplifie la conception graphique grâce à un format de type « glisser-déposer ». Cet outil donne accès à plus d'un million de photographies, de graphiques et de polices de caractères, mais permet également aux utilisateurs de télécharger leurs propres logos, icônes et photographies pour personnaliser leurs créations. Cet outil peut être utilisé pour créer un grand nombre de produits, notamment des infographies, des documents d'études de cas, des graphiques pour les médias sociaux, des cartes postales, etc. </a:t>
            </a:r>
          </a:p>
          <a:p>
            <a:endParaRPr lang="en-US" baseline="0"/>
          </a:p>
          <a:p>
            <a:pPr rtl="0"/>
            <a:r>
              <a:rPr lang="fr" sz="1200" b="0" i="0" u="none" strike="noStrike" baseline="0">
                <a:highlight>
                  <a:srgbClr val="000000">
                    <a:alpha val="0"/>
                  </a:srgbClr>
                </a:highlight>
                <a:latin typeface="Calibri"/>
              </a:rPr>
              <a:t>Vos créations dans ce programme peuvent être facilement partagées via les médias sociaux et intégrées à votre site Web. Il est idéal pour les projets d'impression car il fournit des fichiers PDF haute résolution avec des marges d'impression déjà incluses.</a:t>
            </a:r>
          </a:p>
          <a:p>
            <a:endParaRPr lang="en-US" baseline="0"/>
          </a:p>
          <a:p>
            <a:pPr rtl="0"/>
            <a:r>
              <a:rPr lang="fr" sz="1200" b="0" i="0" u="none" strike="noStrike" baseline="0">
                <a:highlight>
                  <a:srgbClr val="000000">
                    <a:alpha val="0"/>
                  </a:srgbClr>
                </a:highlight>
                <a:latin typeface="Calibri"/>
              </a:rPr>
              <a:t>Il s'agit d'un exemple de produit créé dans Canva par un membre du personnel de K4Health non formé à la conception graphique pour partager les résultats et les données d'un programme de manière visuelle.</a:t>
            </a:r>
            <a:endParaRPr lang="en-US"/>
          </a:p>
        </p:txBody>
      </p:sp>
      <p:sp>
        <p:nvSpPr>
          <p:cNvPr id="4" name="Slide Number Placeholder 3"/>
          <p:cNvSpPr>
            <a:spLocks noGrp="1"/>
          </p:cNvSpPr>
          <p:nvPr>
            <p:ph type="sldNum" sz="quarter" idx="10"/>
          </p:nvPr>
        </p:nvSpPr>
        <p:spPr/>
        <p:txBody>
          <a:bodyPr/>
          <a:lstStyle/>
          <a:p>
            <a:fld id="{FB7E8859-EEBC-4CD0-80D2-34445A4C6F34}" type="slidenum">
              <a:rPr lang="en-US" smtClean="0"/>
              <a:t>12</a:t>
            </a:fld>
            <a:endParaRPr lang="en-US"/>
          </a:p>
        </p:txBody>
      </p:sp>
    </p:spTree>
    <p:extLst>
      <p:ext uri="{BB962C8B-B14F-4D97-AF65-F5344CB8AC3E}">
        <p14:creationId xmlns:p14="http://schemas.microsoft.com/office/powerpoint/2010/main" val="305024183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Adobe Spark est une suite d'applications de narration disponible en ligne qui permet aux utilisateurs de créer de superbes pages Web et des vidéos qui peuvent être intégrées ou partagées sur leur site Web. Il s'agit d'un programme gratuit qui vous permet de télécharger vos propres fichiers - photos, logos, graphiques.</a:t>
            </a:r>
          </a:p>
          <a:p>
            <a:endParaRPr lang="en-US" baseline="0"/>
          </a:p>
          <a:p>
            <a:pPr rtl="0"/>
            <a:r>
              <a:rPr lang="fr" sz="1200" b="0" i="0" u="none" strike="noStrike" baseline="0">
                <a:highlight>
                  <a:srgbClr val="000000">
                    <a:alpha val="0"/>
                  </a:srgbClr>
                </a:highlight>
                <a:latin typeface="Calibri"/>
              </a:rPr>
              <a:t>Le programme constitue une excellente plateforme pour les essais photographiques - il offre plusieurs façons d'afficher vos photos et propose un ensemble d'options pour le formatage de votre texte. Le programme peut également créer des vidéos simples et courtes à partir de photos ou de séquences que vous possédez d'un événement ou d'un voyage.</a:t>
            </a:r>
          </a:p>
          <a:p>
            <a:endParaRPr lang="en-US" baseline="0"/>
          </a:p>
          <a:p>
            <a:pPr rtl="0"/>
            <a:r>
              <a:rPr lang="fr" sz="1200" b="0" i="0" u="none" strike="noStrike" baseline="0">
                <a:highlight>
                  <a:srgbClr val="000000">
                    <a:alpha val="0"/>
                  </a:srgbClr>
                </a:highlight>
                <a:latin typeface="Calibri"/>
              </a:rPr>
              <a:t>Le premier exemple est un reportage photo créé pour montrer et expliquer visuellement un événement d'échange de connaissances organisé dans les Caraïbes dans le cadre du partenariat PANCAP-K4Health.</a:t>
            </a:r>
          </a:p>
          <a:p>
            <a:endParaRPr lang="en-US" baseline="0"/>
          </a:p>
          <a:p>
            <a:pPr rtl="0"/>
            <a:r>
              <a:rPr lang="fr" sz="1200" b="0" i="0" u="none" strike="noStrike" baseline="0">
                <a:highlight>
                  <a:srgbClr val="000000">
                    <a:alpha val="0"/>
                  </a:srgbClr>
                </a:highlight>
                <a:latin typeface="Calibri"/>
              </a:rPr>
              <a:t>Le deuxième exemple est une courte vidéo utilisant des images qu'un membre du personnel de K4Health a prises lors d'un voyage aux Philippines. Le texte superposé décrit simplement l'histoire de ce qu'une femme ferait pour recevoir des services de planification familiale dans son pays.</a:t>
            </a:r>
            <a:endParaRPr lang="en-US"/>
          </a:p>
        </p:txBody>
      </p:sp>
      <p:sp>
        <p:nvSpPr>
          <p:cNvPr id="4" name="Slide Number Placeholder 3"/>
          <p:cNvSpPr>
            <a:spLocks noGrp="1"/>
          </p:cNvSpPr>
          <p:nvPr>
            <p:ph type="sldNum" sz="quarter" idx="10"/>
          </p:nvPr>
        </p:nvSpPr>
        <p:spPr/>
        <p:txBody>
          <a:bodyPr/>
          <a:lstStyle/>
          <a:p>
            <a:fld id="{FB7E8859-EEBC-4CD0-80D2-34445A4C6F34}" type="slidenum">
              <a:rPr lang="en-US" smtClean="0"/>
              <a:t>13</a:t>
            </a:fld>
            <a:endParaRPr lang="en-US"/>
          </a:p>
        </p:txBody>
      </p:sp>
    </p:spTree>
    <p:extLst>
      <p:ext uri="{BB962C8B-B14F-4D97-AF65-F5344CB8AC3E}">
        <p14:creationId xmlns:p14="http://schemas.microsoft.com/office/powerpoint/2010/main" val="345488051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Il existe d'autres outils utiles à prendre en compte lors de la création de contenu visuel.</a:t>
            </a:r>
          </a:p>
          <a:p>
            <a:endParaRPr lang="en-US" baseline="0"/>
          </a:p>
          <a:p>
            <a:pPr rtl="0"/>
            <a:r>
              <a:rPr lang="fr" sz="1200" b="0" i="0" u="none" strike="noStrike" baseline="0">
                <a:highlight>
                  <a:srgbClr val="000000">
                    <a:alpha val="0"/>
                  </a:srgbClr>
                </a:highlight>
                <a:latin typeface="Calibri"/>
              </a:rPr>
              <a:t>Le projet Noun est un site Web qui offre un espace de recherche et de sélection parmi plus d'un million d'icônes libres de droits. Les icônes simples en noir et blanc peuvent être téléchargées gratuitement, à condition de mentionner le nom de l'artiste. Ce site Web fournit une multitude d'icônes liées à la santé (en plus d'autres sujets et secteurs) qui peuvent être utilisées dans les programmes que je viens de couvrir, car ces outils ne disposent pas toujours de l'imagerie et des icônes que vous recherchez.</a:t>
            </a:r>
          </a:p>
          <a:p>
            <a:endParaRPr lang="en-US" baseline="0"/>
          </a:p>
          <a:p>
            <a:pPr rtl="0"/>
            <a:r>
              <a:rPr lang="fr" sz="1200" b="0" i="0" u="none" strike="noStrike" baseline="0">
                <a:highlight>
                  <a:srgbClr val="000000">
                    <a:alpha val="0"/>
                  </a:srgbClr>
                </a:highlight>
                <a:latin typeface="Calibri"/>
              </a:rPr>
              <a:t>Audacity est un logiciel gratuit très utile, disponible en téléchargement, pour éditer des clips audio. Si vous avez narré un fichier audio et que vous devez modifier ou supprimer une ou plusieurs parties, vous pouvez le faire en utilisant Audacity. Vous pouvez également disposer d'un fichier audio provenant d'une interview que vous avez réalisée et que vous souhaitez utiliser pour un projet. Dans ce cas, vous pouvez supprimer toutes les autres parties de l'interview qui ne vous intéressent pas, et utiliser le fichier édité.</a:t>
            </a:r>
            <a:endParaRPr lang="en-US"/>
          </a:p>
        </p:txBody>
      </p:sp>
      <p:sp>
        <p:nvSpPr>
          <p:cNvPr id="4" name="Slide Number Placeholder 3"/>
          <p:cNvSpPr>
            <a:spLocks noGrp="1"/>
          </p:cNvSpPr>
          <p:nvPr>
            <p:ph type="sldNum" sz="quarter" idx="10"/>
          </p:nvPr>
        </p:nvSpPr>
        <p:spPr/>
        <p:txBody>
          <a:bodyPr/>
          <a:lstStyle/>
          <a:p>
            <a:fld id="{FB7E8859-EEBC-4CD0-80D2-34445A4C6F34}" type="slidenum">
              <a:rPr lang="en-US" smtClean="0"/>
              <a:t>14</a:t>
            </a:fld>
            <a:endParaRPr lang="en-US"/>
          </a:p>
        </p:txBody>
      </p:sp>
    </p:spTree>
    <p:extLst>
      <p:ext uri="{BB962C8B-B14F-4D97-AF65-F5344CB8AC3E}">
        <p14:creationId xmlns:p14="http://schemas.microsoft.com/office/powerpoint/2010/main" val="348625492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La communication d'informations par le biais de repères visuels peut permettre une meilleure compréhension des informations, notamment par les apprenants plus visuels.</a:t>
            </a:r>
            <a:endParaRPr lang="en-US"/>
          </a:p>
        </p:txBody>
      </p:sp>
      <p:sp>
        <p:nvSpPr>
          <p:cNvPr id="4" name="Slide Number Placeholder 3"/>
          <p:cNvSpPr>
            <a:spLocks noGrp="1"/>
          </p:cNvSpPr>
          <p:nvPr>
            <p:ph type="sldNum" sz="quarter" idx="10"/>
          </p:nvPr>
        </p:nvSpPr>
        <p:spPr/>
        <p:txBody>
          <a:bodyPr/>
          <a:lstStyle/>
          <a:p>
            <a:fld id="{FB7E8859-EEBC-4CD0-80D2-34445A4C6F34}" type="slidenum">
              <a:rPr lang="en-US" smtClean="0"/>
              <a:t>3</a:t>
            </a:fld>
            <a:endParaRPr lang="en-US"/>
          </a:p>
        </p:txBody>
      </p:sp>
    </p:spTree>
    <p:extLst>
      <p:ext uri="{BB962C8B-B14F-4D97-AF65-F5344CB8AC3E}">
        <p14:creationId xmlns:p14="http://schemas.microsoft.com/office/powerpoint/2010/main" val="315238657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Ces exemples ne sont pas exhaustifs, mais ils donnent un aperçu des types de contenu visuel que l'on peut créer à l'aide des outils et des programmes qui seront présentés plus loin dans cette présentation.</a:t>
            </a:r>
            <a:endParaRPr lang="en-US"/>
          </a:p>
        </p:txBody>
      </p:sp>
      <p:sp>
        <p:nvSpPr>
          <p:cNvPr id="4" name="Slide Number Placeholder 3"/>
          <p:cNvSpPr>
            <a:spLocks noGrp="1"/>
          </p:cNvSpPr>
          <p:nvPr>
            <p:ph type="sldNum" sz="quarter" idx="10"/>
          </p:nvPr>
        </p:nvSpPr>
        <p:spPr/>
        <p:txBody>
          <a:bodyPr/>
          <a:lstStyle/>
          <a:p>
            <a:fld id="{FB7E8859-EEBC-4CD0-80D2-34445A4C6F34}" type="slidenum">
              <a:rPr lang="en-US" smtClean="0"/>
              <a:t>4</a:t>
            </a:fld>
            <a:endParaRPr lang="en-US"/>
          </a:p>
        </p:txBody>
      </p:sp>
    </p:spTree>
    <p:extLst>
      <p:ext uri="{BB962C8B-B14F-4D97-AF65-F5344CB8AC3E}">
        <p14:creationId xmlns:p14="http://schemas.microsoft.com/office/powerpoint/2010/main" val="72533933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Le contenu visuel peut être un excellent moyen de présenter un événement qui a eu lieu, en particulier si vous avez pu prendre des photos de l'événement qui renforcent visuellement l'explication écrite.</a:t>
            </a:r>
          </a:p>
          <a:p>
            <a:pPr rtl="0"/>
            <a:r>
              <a:rPr lang="fr" sz="1200" b="0" i="0" u="none" strike="noStrike" baseline="0">
                <a:highlight>
                  <a:srgbClr val="000000">
                    <a:alpha val="0"/>
                  </a:srgbClr>
                </a:highlight>
                <a:latin typeface="Calibri"/>
              </a:rPr>
              <a:t>Le contenu visuel est également une voie utile pour simplifier des informations plus complexes, qu'il s'agisse de concepts ou de données, dans un format convivial et facile à comprendre. </a:t>
            </a:r>
          </a:p>
          <a:p>
            <a:pPr rtl="0"/>
            <a:r>
              <a:rPr lang="fr" sz="1200" b="0" i="0" u="none" strike="noStrike" baseline="0">
                <a:highlight>
                  <a:srgbClr val="000000">
                    <a:alpha val="0"/>
                  </a:srgbClr>
                </a:highlight>
                <a:latin typeface="Calibri"/>
              </a:rPr>
              <a:t>Le contenu visuel peut également être un format utile pour la narration afin d'illustrer ce qui s'est passé et pourquoi c'était important.</a:t>
            </a:r>
            <a:endParaRPr lang="en-US"/>
          </a:p>
        </p:txBody>
      </p:sp>
      <p:sp>
        <p:nvSpPr>
          <p:cNvPr id="4" name="Slide Number Placeholder 3"/>
          <p:cNvSpPr>
            <a:spLocks noGrp="1"/>
          </p:cNvSpPr>
          <p:nvPr>
            <p:ph type="sldNum" sz="quarter" idx="10"/>
          </p:nvPr>
        </p:nvSpPr>
        <p:spPr/>
        <p:txBody>
          <a:bodyPr/>
          <a:lstStyle/>
          <a:p>
            <a:fld id="{FB7E8859-EEBC-4CD0-80D2-34445A4C6F34}" type="slidenum">
              <a:rPr lang="en-US" smtClean="0"/>
              <a:t>5</a:t>
            </a:fld>
            <a:endParaRPr lang="en-US"/>
          </a:p>
        </p:txBody>
      </p:sp>
    </p:spTree>
    <p:extLst>
      <p:ext uri="{BB962C8B-B14F-4D97-AF65-F5344CB8AC3E}">
        <p14:creationId xmlns:p14="http://schemas.microsoft.com/office/powerpoint/2010/main" val="394562346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Public : Réfléchir au public cible est une première étape importante de toute production, visuelle ou non. Réfléchir :</a:t>
            </a:r>
          </a:p>
          <a:p>
            <a:pPr marL="171450" indent="-171450" rtl="0">
              <a:buFont typeface="Arial" panose="020b0604020202020204" pitchFamily="34" charset="0"/>
              <a:buChar char="•"/>
            </a:pPr>
            <a:r>
              <a:rPr lang="fr" sz="1200" b="0" i="0" u="none" strike="noStrike" baseline="0">
                <a:highlight>
                  <a:srgbClr val="000000">
                    <a:alpha val="0"/>
                  </a:srgbClr>
                </a:highlight>
                <a:latin typeface="Calibri"/>
              </a:rPr>
              <a:t>Comment peut-on les atteindre avec ces informations ?</a:t>
            </a:r>
          </a:p>
          <a:p>
            <a:pPr marL="171450" indent="-171450" rtl="0">
              <a:buFont typeface="Arial" panose="020b0604020202020204" pitchFamily="34" charset="0"/>
              <a:buChar char="•"/>
            </a:pPr>
            <a:r>
              <a:rPr lang="fr" sz="1200" b="0" i="0" u="none" strike="noStrike" baseline="0">
                <a:highlight>
                  <a:srgbClr val="000000">
                    <a:alpha val="0"/>
                  </a:srgbClr>
                </a:highlight>
                <a:latin typeface="Calibri"/>
              </a:rPr>
              <a:t>Le sujet du contenu visuel leur est-il déjà familier ou s'agit-il d'une information nouvelle ?</a:t>
            </a:r>
          </a:p>
          <a:p>
            <a:pPr marL="171450" indent="-171450" rtl="0">
              <a:buFont typeface="Arial" panose="020b0604020202020204" pitchFamily="34" charset="0"/>
              <a:buChar char="•"/>
            </a:pPr>
            <a:r>
              <a:rPr lang="fr" sz="1200" b="0" i="0" u="none" strike="noStrike" baseline="0">
                <a:highlight>
                  <a:srgbClr val="000000">
                    <a:alpha val="0"/>
                  </a:srgbClr>
                </a:highlight>
                <a:latin typeface="Calibri"/>
              </a:rPr>
              <a:t>Comment sont-ils les plus aptes à apprendre ? En regardant une vidéo ? Vous faites référence à un outil ou à un graphique ?</a:t>
            </a:r>
          </a:p>
          <a:p>
            <a:pPr marL="171450" indent="-171450" rtl="0">
              <a:buFont typeface="Arial" panose="020b0604020202020204" pitchFamily="34" charset="0"/>
              <a:buChar char="•"/>
            </a:pPr>
            <a:r>
              <a:rPr lang="fr" sz="1200" b="0" i="0" u="none" strike="noStrike" baseline="0">
                <a:highlight>
                  <a:srgbClr val="000000">
                    <a:alpha val="0"/>
                  </a:srgbClr>
                </a:highlight>
                <a:latin typeface="Calibri"/>
              </a:rPr>
              <a:t>Barrières linguistiques, sensibilités culturelles éventuelles, niveaux de compréhension de la lecture, etc.</a:t>
            </a:r>
            <a:endParaRPr lang="en-US" baseline="0"/>
          </a:p>
          <a:p>
            <a:pPr marL="171450" indent="-171450">
              <a:buFont typeface="Arial" panose="020b0604020202020204" pitchFamily="34" charset="0"/>
              <a:buChar char="•"/>
            </a:pPr>
            <a:endParaRPr lang="en-US" baseline="0"/>
          </a:p>
          <a:p>
            <a:pPr marL="0" indent="0" rtl="0">
              <a:buFont typeface="Arial" panose="020b0604020202020204" pitchFamily="34" charset="0"/>
              <a:buNone/>
            </a:pPr>
            <a:r>
              <a:rPr lang="fr" sz="1200" b="0" i="0" u="none" strike="noStrike">
                <a:highlight>
                  <a:srgbClr val="000000">
                    <a:alpha val="0"/>
                  </a:srgbClr>
                </a:highlight>
                <a:latin typeface="Calibri"/>
              </a:rPr>
              <a:t>Le message et les objectifs sont liés au public. Le message doit être adapté à votre public - devez-vous utiliser un langage très simple ou votre public est-il déjà familiarisé avec la terminologie relative à ce concept ? Il faut également réfléchir à ce que vous voulez que le public cible fasse de ces nouvelles informations - les mettre en pratique, les partager avec d'autres ?</a:t>
            </a:r>
          </a:p>
          <a:p>
            <a:pPr marL="0" indent="0">
              <a:buFont typeface="Arial" panose="020b0604020202020204" pitchFamily="34" charset="0"/>
              <a:buNone/>
            </a:pPr>
            <a:endParaRPr lang="en-US" baseline="0"/>
          </a:p>
          <a:p>
            <a:pPr marL="0" indent="0" rtl="0">
              <a:buFont typeface="Arial" panose="020b0604020202020204" pitchFamily="34" charset="0"/>
              <a:buNone/>
            </a:pPr>
            <a:r>
              <a:rPr lang="fr" sz="1200" b="0" i="0" u="none" strike="noStrike" baseline="0">
                <a:highlight>
                  <a:srgbClr val="000000">
                    <a:alpha val="0"/>
                  </a:srgbClr>
                </a:highlight>
                <a:latin typeface="Calibri"/>
              </a:rPr>
              <a:t>Le type de contenu visuel que vous produisez dépendra également des éléments de contenu que vous avez déjà en votre possession. Avez-vous de belles photos ? Avez-vous des données que vous aimeriez partager ? Avez-vous un fichier audio d'une interview qui serait un bon complément à un sujet ?</a:t>
            </a:r>
          </a:p>
          <a:p>
            <a:pPr marL="0" indent="0">
              <a:buFont typeface="Arial" panose="020b0604020202020204" pitchFamily="34" charset="0"/>
              <a:buNone/>
            </a:pPr>
            <a:endParaRPr lang="en-US" baseline="0"/>
          </a:p>
          <a:p>
            <a:pPr marL="0" indent="0" rtl="0">
              <a:buFont typeface="Arial" panose="020b0604020202020204" pitchFamily="34" charset="0"/>
              <a:buNone/>
            </a:pPr>
            <a:r>
              <a:rPr lang="fr" sz="1200" b="0" i="0" u="none" strike="noStrike" baseline="0">
                <a:highlight>
                  <a:srgbClr val="000000">
                    <a:alpha val="0"/>
                  </a:srgbClr>
                </a:highlight>
                <a:latin typeface="Calibri"/>
              </a:rPr>
              <a:t>Pour en revenir à votre public, comment pensez-vous l'atteindre et par quels canaux allez-vous le faire connaître ? Si votre public cible n'a qu'un accès limité ou nul à l'internet, le contenu visuel peut être mieux adapté à un format imprimé. Si votre public est principalement disponible sur son téléphone portable, le partage d'un élément visuel adapté aux téléphones portables via WhatsApp pourrait être la meilleure solution.</a:t>
            </a:r>
          </a:p>
          <a:p>
            <a:pPr marL="0" indent="0">
              <a:buFont typeface="Arial" panose="020b0604020202020204" pitchFamily="34" charset="0"/>
              <a:buNone/>
            </a:pPr>
            <a:endParaRPr lang="en-US" baseline="0"/>
          </a:p>
          <a:p>
            <a:pPr marL="0" indent="0" rtl="0">
              <a:buFont typeface="Arial" panose="020b0604020202020204" pitchFamily="34" charset="0"/>
              <a:buNone/>
            </a:pPr>
            <a:r>
              <a:rPr lang="fr" sz="1200" b="0" i="0" u="none" strike="noStrike" baseline="0">
                <a:highlight>
                  <a:srgbClr val="000000">
                    <a:alpha val="0"/>
                  </a:srgbClr>
                </a:highlight>
                <a:latin typeface="Calibri"/>
              </a:rPr>
              <a:t>Enfin, il est essentiel de réfléchir au temps et aux ressources dont disposent votre projet ou votre collègue pour travailler sur un élément de contenu visuel. Une vidéo demande généralement plus de personnel et de temps qu'une infographie - pas toujours, mais généralement. Cependant, une vidéo peut avoir plus d'impact, si le message est bon, qu'un graphique. Avez-vous accès à un bon photographe ou avez-vous la possibilité d'en engager un avec vos ressources ? Si c'est le cas, les photographies racontent une grande histoire visuelle.</a:t>
            </a:r>
            <a:endParaRPr lang="en-US"/>
          </a:p>
        </p:txBody>
      </p:sp>
      <p:sp>
        <p:nvSpPr>
          <p:cNvPr id="4" name="Slide Number Placeholder 3"/>
          <p:cNvSpPr>
            <a:spLocks noGrp="1"/>
          </p:cNvSpPr>
          <p:nvPr>
            <p:ph type="sldNum" sz="quarter" idx="10"/>
          </p:nvPr>
        </p:nvSpPr>
        <p:spPr/>
        <p:txBody>
          <a:bodyPr/>
          <a:lstStyle/>
          <a:p>
            <a:fld id="{FB7E8859-EEBC-4CD0-80D2-34445A4C6F34}" type="slidenum">
              <a:rPr lang="en-US" smtClean="0"/>
              <a:t>6</a:t>
            </a:fld>
            <a:endParaRPr lang="en-US"/>
          </a:p>
        </p:txBody>
      </p:sp>
    </p:spTree>
    <p:extLst>
      <p:ext uri="{BB962C8B-B14F-4D97-AF65-F5344CB8AC3E}">
        <p14:creationId xmlns:p14="http://schemas.microsoft.com/office/powerpoint/2010/main" val="161502609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AutoNum type="arabicPeriod"/>
            </a:pPr>
            <a:r>
              <a:rPr lang="fr" sz="1200" b="0" i="0" u="none" strike="noStrike">
                <a:highlight>
                  <a:srgbClr val="000000">
                    <a:alpha val="0"/>
                  </a:srgbClr>
                </a:highlight>
                <a:latin typeface="Calibri"/>
              </a:rPr>
              <a:t>Comme je l'ai déjà évoqué, définir votre public et l'objectif de votre vidéo est une première étape importante.</a:t>
            </a:r>
          </a:p>
          <a:p>
            <a:pPr marL="228600" indent="-228600" rtl="0">
              <a:buAutoNum type="arabicPeriod"/>
            </a:pPr>
            <a:r>
              <a:rPr lang="fr" sz="1200" b="0" i="0" u="none" strike="noStrike" baseline="0">
                <a:highlight>
                  <a:srgbClr val="000000">
                    <a:alpha val="0"/>
                  </a:srgbClr>
                </a:highlight>
                <a:latin typeface="Calibri"/>
              </a:rPr>
              <a:t>Formez une équipe composée d'un ou plusieurs scénaristes, de réviseurs internes, d'une personne chargée de produire la vidéo, d'une personne chargée de la narration de la vidéo, et il est également bon d'avoir une équipe de personnes extérieures à votre projet immédiat pour servir de réviseurs externes tout au long du processus vidéo.</a:t>
            </a:r>
          </a:p>
          <a:p>
            <a:pPr marL="228600" indent="-228600" rtl="0">
              <a:buAutoNum type="arabicPeriod"/>
            </a:pPr>
            <a:r>
              <a:rPr lang="fr" sz="1200" b="0" i="0" u="none" strike="noStrike" baseline="0">
                <a:highlight>
                  <a:srgbClr val="000000">
                    <a:alpha val="0"/>
                  </a:srgbClr>
                </a:highlight>
                <a:latin typeface="Calibri"/>
              </a:rPr>
              <a:t>Le ou les scénaristes travailleront sur le langage - en gardant le script aussi simple que possible, sans jargon, et bref - environ 3 - 3,5 minutes est le maximum idéal pour la durée de la vidéo. Si plusieurs personnes travaillent sur le scénario, Google Docs est un excellent outil de collaboration. Il est bon de faire réviser le scénario par d'autres membres immédiats du projet, puis par une révision technique externe, et de préférence avec certains membres de votre public cible et une perspective de terrain. Avant de passer à l'étape suivante, incorporez les commentaires valables dans votre script.</a:t>
            </a:r>
          </a:p>
          <a:p>
            <a:pPr marL="228600" indent="-228600" rtl="0">
              <a:buAutoNum type="arabicPeriod"/>
            </a:pPr>
            <a:r>
              <a:rPr lang="fr" sz="1200" b="0" i="0" u="none" strike="noStrike" baseline="0">
                <a:highlight>
                  <a:srgbClr val="000000">
                    <a:alpha val="0"/>
                  </a:srgbClr>
                </a:highlight>
                <a:latin typeface="Calibri"/>
              </a:rPr>
              <a:t>L'étape suivante consiste à créer la vidéo ou à travailler avec une société de production vidéo sur une première version. La narration peut aussi être faite à cette étape. Lorsque vous faites une narration, trouvez un endroit calme, éteignez toutes les notifications sur votre ordinateur et votre téléphone, et mettez la main sur un microphone. Vous pouvez enregistrer à l'aide d'une application d'enregistrement vocal sur votre téléphone portable avec le microphone branché sur le téléphone. Téléchargez ensuite votre fichier enregistré dans le programme vidéo et chronométrez l'animation en conséquence.</a:t>
            </a:r>
          </a:p>
          <a:p>
            <a:pPr marL="228600" indent="-228600" rtl="0">
              <a:buAutoNum type="arabicPeriod"/>
            </a:pPr>
            <a:r>
              <a:rPr lang="fr" sz="1200" b="0" i="0" u="none" strike="noStrike" baseline="0">
                <a:highlight>
                  <a:srgbClr val="000000">
                    <a:alpha val="0"/>
                  </a:srgbClr>
                </a:highlight>
                <a:latin typeface="Calibri"/>
              </a:rPr>
              <a:t>La première version doit ensuite être partagée avec votre équipe de projet interne pour une première série de commentaires. Le producteur vidéo apportera les modifications nécessaires pour une deuxième version. Lorsque tous les membres de l'équipe sont satisfaits de la vidéo, partagez-la à nouveau avec vos réviseurs externes pour une nouvelle série de commentaires et de modifications. Dans la section Crédits de notre vidéo, assurez-vous de nommer toutes les personnes impliquées dans le processus - cela permet à chacun de sentir que son temps a été précieux pour ce produit et crée une adhésion pour qu'ils le partagent plus largement au sein de leur communauté et de leurs canaux.</a:t>
            </a:r>
          </a:p>
          <a:p>
            <a:pPr marL="228600" indent="-228600" rtl="0">
              <a:buAutoNum type="arabicPeriod"/>
            </a:pPr>
            <a:r>
              <a:rPr lang="fr" sz="1200" b="0" i="0" u="none" strike="noStrike" baseline="0">
                <a:highlight>
                  <a:srgbClr val="000000">
                    <a:alpha val="0"/>
                  </a:srgbClr>
                </a:highlight>
                <a:latin typeface="Calibri"/>
              </a:rPr>
              <a:t>Enfin, téléchargez et publiez votre vidéo sur une plateforme telle que YouTube. Il est judicieux de réfléchir à la manière dont vous allez promouvoir cette vidéo et aux canaux par lesquels elle doit être partagée pour qu'elle soit vue par beaucoup et par votre public cible.</a:t>
            </a:r>
          </a:p>
          <a:p>
            <a:pPr marL="228600" indent="-228600">
              <a:buAutoNum type="arabicPeriod"/>
            </a:pPr>
            <a:endParaRPr lang="en-US" baseline="0"/>
          </a:p>
        </p:txBody>
      </p:sp>
      <p:sp>
        <p:nvSpPr>
          <p:cNvPr id="4" name="Slide Number Placeholder 3"/>
          <p:cNvSpPr>
            <a:spLocks noGrp="1"/>
          </p:cNvSpPr>
          <p:nvPr>
            <p:ph type="sldNum" sz="quarter" idx="10"/>
          </p:nvPr>
        </p:nvSpPr>
        <p:spPr/>
        <p:txBody>
          <a:bodyPr/>
          <a:lstStyle/>
          <a:p>
            <a:fld id="{FB7E8859-EEBC-4CD0-80D2-34445A4C6F34}" type="slidenum">
              <a:rPr lang="en-US" smtClean="0"/>
              <a:t>7</a:t>
            </a:fld>
            <a:endParaRPr lang="en-US"/>
          </a:p>
        </p:txBody>
      </p:sp>
    </p:spTree>
    <p:extLst>
      <p:ext uri="{BB962C8B-B14F-4D97-AF65-F5344CB8AC3E}">
        <p14:creationId xmlns:p14="http://schemas.microsoft.com/office/powerpoint/2010/main" val="338437735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AutoNum type="arabicPeriod"/>
            </a:pPr>
            <a:r>
              <a:rPr lang="fr" sz="1200" b="0" i="0" u="none" strike="noStrike">
                <a:highlight>
                  <a:srgbClr val="000000">
                    <a:alpha val="0"/>
                  </a:srgbClr>
                </a:highlight>
                <a:latin typeface="Calibri"/>
              </a:rPr>
              <a:t>Là encore, définir votre public et l'objectif de votre infographie est une première étape importante.</a:t>
            </a:r>
          </a:p>
          <a:p>
            <a:pPr marL="228600" indent="-228600" rtl="0">
              <a:buAutoNum type="arabicPeriod"/>
            </a:pPr>
            <a:r>
              <a:rPr lang="fr" sz="1200" b="0" i="0" u="none" strike="noStrike" baseline="0">
                <a:highlight>
                  <a:srgbClr val="000000">
                    <a:alpha val="0"/>
                  </a:srgbClr>
                </a:highlight>
                <a:latin typeface="Calibri"/>
              </a:rPr>
              <a:t>Formez une équipe d'un créateur/concepteur d'infographie - si vous utilisez l'un des programmes qui seront mentionnés plus loin dans cette présentation, vous n'êtes pas obligé d'avoir une expérience formelle de la conception graphique, mais il est important d'avoir quelqu'un qui a un œil créatif et une attention aux détails. Il est également important que cette personne connaisse la vision et l'image de marque du projet. Il devrait également y avoir des réviseurs du contenu, tant du point de vue de la conception que de la rédaction.</a:t>
            </a:r>
          </a:p>
          <a:p>
            <a:pPr marL="228600" indent="-228600" rtl="0">
              <a:buAutoNum type="arabicPeriod"/>
            </a:pPr>
            <a:r>
              <a:rPr lang="fr" sz="1200" b="0" i="0" u="none" strike="noStrike" baseline="0">
                <a:highlight>
                  <a:srgbClr val="000000">
                    <a:alpha val="0"/>
                  </a:srgbClr>
                </a:highlight>
                <a:latin typeface="Calibri"/>
              </a:rPr>
              <a:t>Rassemblez ensuite tous les éléments de contenu et les informations nécessaires à la création de l'infographie, qu'il s'agisse de données, d'icônes, de logos ou de textes.</a:t>
            </a:r>
          </a:p>
          <a:p>
            <a:pPr marL="228600" indent="-228600" rtl="0">
              <a:buAutoNum type="arabicPeriod"/>
            </a:pPr>
            <a:r>
              <a:rPr lang="fr" sz="1200" b="0" i="0" u="none" strike="noStrike" baseline="0">
                <a:highlight>
                  <a:srgbClr val="000000">
                    <a:alpha val="0"/>
                  </a:srgbClr>
                </a:highlight>
                <a:latin typeface="Calibri"/>
              </a:rPr>
              <a:t>L'étape suivante consiste à créer l'infographie ou à travailler avec un graphiste si vous choisissez cette voie, sur une première version. </a:t>
            </a:r>
          </a:p>
          <a:p>
            <a:pPr marL="228600" indent="-228600" rtl="0">
              <a:buAutoNum type="arabicPeriod"/>
            </a:pPr>
            <a:r>
              <a:rPr lang="fr" sz="1200" b="0" i="0" u="none" strike="noStrike" baseline="0">
                <a:highlight>
                  <a:srgbClr val="000000">
                    <a:alpha val="0"/>
                  </a:srgbClr>
                </a:highlight>
                <a:latin typeface="Calibri"/>
              </a:rPr>
              <a:t>La première version doit ensuite être partagée avec votre équipe de projet interne pour une première série de commentaires. Le créateur/concepteur apportera les modifications nécessaires pour une deuxième version. Lorsque tous les membres de l'équipe sont satisfaits de l'infographie, partagez-la avec les réviseurs/partenaires externes concernés pour une nouvelle série de commentaires et de modifications. </a:t>
            </a:r>
          </a:p>
          <a:p>
            <a:pPr marL="228600" indent="-228600" rtl="0">
              <a:buAutoNum type="arabicPeriod"/>
            </a:pPr>
            <a:r>
              <a:rPr lang="fr" sz="1200" b="0" i="0" u="none" strike="noStrike" baseline="0">
                <a:highlight>
                  <a:srgbClr val="000000">
                    <a:alpha val="0"/>
                  </a:srgbClr>
                </a:highlight>
                <a:latin typeface="Calibri"/>
              </a:rPr>
              <a:t>Enfin, partagez votre infographie via les plateformes et canaux pertinents. Il est judicieux de réfléchir à la manière dont vous allez promouvoir cette infographie et aux canaux par lesquels elle doit être partagée pour qu'elle soit vue par beaucoup et par votre public cible.</a:t>
            </a:r>
          </a:p>
          <a:p>
            <a:pPr marL="228600" indent="-228600">
              <a:buAutoNum type="arabicPeriod"/>
            </a:pPr>
            <a:endParaRPr lang="en-US" baseline="0"/>
          </a:p>
          <a:p>
            <a:endParaRPr lang="en-US"/>
          </a:p>
        </p:txBody>
      </p:sp>
      <p:sp>
        <p:nvSpPr>
          <p:cNvPr id="4" name="Slide Number Placeholder 3"/>
          <p:cNvSpPr>
            <a:spLocks noGrp="1"/>
          </p:cNvSpPr>
          <p:nvPr>
            <p:ph type="sldNum" sz="quarter" idx="10"/>
          </p:nvPr>
        </p:nvSpPr>
        <p:spPr/>
        <p:txBody>
          <a:bodyPr/>
          <a:lstStyle/>
          <a:p>
            <a:fld id="{FB7E8859-EEBC-4CD0-80D2-34445A4C6F34}" type="slidenum">
              <a:rPr lang="en-US" smtClean="0"/>
              <a:t>8</a:t>
            </a:fld>
            <a:endParaRPr lang="en-US"/>
          </a:p>
        </p:txBody>
      </p:sp>
    </p:spTree>
    <p:extLst>
      <p:ext uri="{BB962C8B-B14F-4D97-AF65-F5344CB8AC3E}">
        <p14:creationId xmlns:p14="http://schemas.microsoft.com/office/powerpoint/2010/main" val="207027209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AutoNum type="arabicPeriod"/>
            </a:pPr>
            <a:r>
              <a:rPr lang="fr" sz="1200" b="0" i="0" u="none" strike="noStrike">
                <a:highlight>
                  <a:srgbClr val="000000">
                    <a:alpha val="0"/>
                  </a:srgbClr>
                </a:highlight>
                <a:latin typeface="Calibri"/>
              </a:rPr>
              <a:t>S'il est important de documenter un événement par des photos, assurez-vous d'être prêt à le faire avant l'événement. Engagez un photographe professionnel si vous en avez les moyens ou demandez à un membre du personnel d'apporter un appareil photo professionnel, si quelqu'un ou le projet en possède un. Il est important de capturer l'esprit et la joie de l'événement. Il faut évidemment éviter, dans la mesure du possible, de prendre des photos de personnes assises à une table et regardant leur ordinateur.</a:t>
            </a:r>
            <a:endParaRPr lang="en-US"/>
          </a:p>
          <a:p>
            <a:pPr marL="228600" indent="-228600" rtl="0">
              <a:buAutoNum type="arabicPeriod"/>
            </a:pPr>
            <a:r>
              <a:rPr lang="fr" sz="1200" b="0" i="0" u="none" strike="noStrike">
                <a:highlight>
                  <a:srgbClr val="000000">
                    <a:alpha val="0"/>
                  </a:srgbClr>
                </a:highlight>
                <a:latin typeface="Calibri"/>
              </a:rPr>
              <a:t>Le langage qui accompagne l'essai photographique lui-même doit être considéré en fonction de votre public et de votre objectif.</a:t>
            </a:r>
          </a:p>
          <a:p>
            <a:pPr marL="228600" indent="-228600" rtl="0">
              <a:buAutoNum type="arabicPeriod"/>
            </a:pPr>
            <a:r>
              <a:rPr lang="fr" sz="1200" b="0" i="0" u="none" strike="noStrike" baseline="0">
                <a:highlight>
                  <a:srgbClr val="000000">
                    <a:alpha val="0"/>
                  </a:srgbClr>
                </a:highlight>
                <a:latin typeface="Calibri"/>
              </a:rPr>
              <a:t>Créez le reportage photo dans un programme sélectionné, en partageant une bonne solution plus loin dans cette présentation. Il est important de garder à l'esprit toutes les sensibilités liées au partage ou à l'affichage des photographies. Il est également essentiel de mentionner le nom du photographe dans votre reportage photo.</a:t>
            </a:r>
          </a:p>
          <a:p>
            <a:pPr marL="228600" indent="-228600" rtl="0">
              <a:buAutoNum type="arabicPeriod"/>
            </a:pPr>
            <a:r>
              <a:rPr lang="fr" sz="1200" b="0" i="0" u="none" strike="noStrike" baseline="0">
                <a:highlight>
                  <a:srgbClr val="000000">
                    <a:alpha val="0"/>
                  </a:srgbClr>
                </a:highlight>
                <a:latin typeface="Calibri"/>
              </a:rPr>
              <a:t>Partagez la version préliminaire de votre essai photographique avec une équipe de révision interne et affinez-la en fonction des commentaires.</a:t>
            </a:r>
          </a:p>
          <a:p>
            <a:pPr marL="228600" indent="-228600" rtl="0">
              <a:buAutoNum type="arabicPeriod"/>
            </a:pPr>
            <a:r>
              <a:rPr lang="fr" sz="1200" b="0" i="0" u="none" strike="noStrike" baseline="0">
                <a:highlight>
                  <a:srgbClr val="000000">
                    <a:alpha val="0"/>
                  </a:srgbClr>
                </a:highlight>
                <a:latin typeface="Calibri"/>
              </a:rPr>
              <a:t>Enfin, partagez votre essai photographique sur les plateformes et canaux pertinents. Il est judicieux de réfléchir à la manière dont vous allez promouvoir cette photographie et aux canaux par lesquels elle doit être partagée pour qu'elle soit vue par beaucoup et par votre public cible.</a:t>
            </a:r>
          </a:p>
          <a:p>
            <a:endParaRPr lang="en-US"/>
          </a:p>
        </p:txBody>
      </p:sp>
      <p:sp>
        <p:nvSpPr>
          <p:cNvPr id="4" name="Slide Number Placeholder 3"/>
          <p:cNvSpPr>
            <a:spLocks noGrp="1"/>
          </p:cNvSpPr>
          <p:nvPr>
            <p:ph type="sldNum" sz="quarter" idx="10"/>
          </p:nvPr>
        </p:nvSpPr>
        <p:spPr/>
        <p:txBody>
          <a:bodyPr/>
          <a:lstStyle/>
          <a:p>
            <a:fld id="{FB7E8859-EEBC-4CD0-80D2-34445A4C6F34}" type="slidenum">
              <a:rPr lang="en-US" smtClean="0"/>
              <a:t>9</a:t>
            </a:fld>
            <a:endParaRPr lang="en-US"/>
          </a:p>
        </p:txBody>
      </p:sp>
    </p:spTree>
    <p:extLst>
      <p:ext uri="{BB962C8B-B14F-4D97-AF65-F5344CB8AC3E}">
        <p14:creationId xmlns:p14="http://schemas.microsoft.com/office/powerpoint/2010/main" val="6531469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Vyond, précédemment connu sous le nom de GoAnimate, est une plateforme de création de vidéos animées basée sur un navigateur et sur le cloud. Il est conçu pour permettre aux personnes n'ayant aucune expérience de l'animation de créer rapidement et facilement des vidéos animées. Il permet de créer plusieurs styles de vidéos - d'un style animé en couleur à un style tableau blanc noir et blanc en passant par un style infographique - ou de combiner les trois styles en une seule vidéo. Vous pouvez personnaliser les vidéos en téléchargeant vos propres graphiques, icônes, photos et logos. Vous disposez également d'une bibliothèque complète d'icônes à sélectionner dans le programme. Intégrez votre fichier audio narré et ajoutez de belles pistes musicales que vous pouvez utiliser gratuitement dans le programme. </a:t>
            </a:r>
          </a:p>
          <a:p>
            <a:endParaRPr lang="en-US" baseline="0"/>
          </a:p>
          <a:p>
            <a:pPr rtl="0"/>
            <a:r>
              <a:rPr lang="fr" sz="1200" b="0" i="0" u="none" strike="noStrike" baseline="0">
                <a:highlight>
                  <a:srgbClr val="000000">
                    <a:alpha val="0"/>
                  </a:srgbClr>
                </a:highlight>
                <a:latin typeface="Calibri"/>
              </a:rPr>
              <a:t>Voici un exemple de vidéo animée en couleur créée à Vyond par le projet K4Health qui illustre l'importance de la planification familiale en termes de bénéfices économiques.</a:t>
            </a:r>
            <a:endParaRPr lang="en-US"/>
          </a:p>
        </p:txBody>
      </p:sp>
      <p:sp>
        <p:nvSpPr>
          <p:cNvPr id="4" name="Slide Number Placeholder 3"/>
          <p:cNvSpPr>
            <a:spLocks noGrp="1"/>
          </p:cNvSpPr>
          <p:nvPr>
            <p:ph type="sldNum" sz="quarter" idx="10"/>
          </p:nvPr>
        </p:nvSpPr>
        <p:spPr/>
        <p:txBody>
          <a:bodyPr/>
          <a:lstStyle/>
          <a:p>
            <a:fld id="{FB7E8859-EEBC-4CD0-80D2-34445A4C6F34}" type="slidenum">
              <a:rPr lang="en-US" smtClean="0"/>
              <a:t>10</a:t>
            </a:fld>
            <a:endParaRPr lang="en-US"/>
          </a:p>
        </p:txBody>
      </p:sp>
    </p:spTree>
    <p:extLst>
      <p:ext uri="{BB962C8B-B14F-4D97-AF65-F5344CB8AC3E}">
        <p14:creationId xmlns:p14="http://schemas.microsoft.com/office/powerpoint/2010/main" val="2765126641"/>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685800" y="1122363"/>
            <a:ext cx="7772400" cy="2387600"/>
          </a:xfrm>
        </p:spPr>
        <p:txBody>
          <a:bodyPr anchor="b"/>
          <a:lstStyle>
            <a:lvl1pPr algn="ctr">
              <a:defRPr sz="6000">
                <a:solidFill>
                  <a:srgbClr val="007EA5"/>
                </a:solidFill>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C668FCF9-A24B-FA41-8F99-CB904FA2263F}"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a:xfrm>
            <a:off x="628650" y="1825625"/>
            <a:ext cx="7886700" cy="420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Slide Number Placeholder 5"/>
          <p:cNvSpPr>
            <a:spLocks noGrp="1"/>
          </p:cNvSpPr>
          <p:nvPr>
            <p:ph type="sldNum" sz="quarter" idx="12"/>
          </p:nvPr>
        </p:nvSpPr>
        <p:spPr>
          <a:xfrm>
            <a:off x="6457950" y="6347386"/>
            <a:ext cx="2057400" cy="365125"/>
          </a:xfrm>
        </p:spPr>
        <p:txBody>
          <a:bodyPr/>
          <a:lstStyle/>
          <a:p>
            <a:fld id="{C668FCF9-A24B-FA41-8F99-CB904FA2263F}"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C668FCF9-A24B-FA41-8F99-CB904FA2263F}"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825625"/>
            <a:ext cx="3886200" cy="4234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4629150" y="1825625"/>
            <a:ext cx="3886200" cy="4234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Slide Number Placeholder 6"/>
          <p:cNvSpPr>
            <a:spLocks noGrp="1"/>
          </p:cNvSpPr>
          <p:nvPr>
            <p:ph type="sldNum" sz="quarter" idx="12"/>
          </p:nvPr>
        </p:nvSpPr>
        <p:spPr/>
        <p:txBody>
          <a:bodyPr/>
          <a:lstStyle/>
          <a:p>
            <a:fld id="{C668FCF9-A24B-FA41-8F99-CB904FA2263F}"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C668FCF9-A24B-FA41-8F99-CB904FA2263F}"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image" Target="../media/image1.png" /><Relationship Id="rId7"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6"/>
            <a:ext cx="7886700" cy="40782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8FCF9-A24B-FA41-8F99-CB904FA2263F}" type="slidenum">
              <a:rPr lang="en-US" smtClean="0"/>
              <a:t>‹#›</a:t>
            </a:fld>
            <a:endParaRPr lang="en-US"/>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37167" y="6028567"/>
            <a:ext cx="2748572" cy="648038"/>
          </a:xfrm>
          <a:prstGeom prst="rect">
            <a:avLst/>
          </a:prstGeom>
        </p:spPr>
      </p:pic>
      <p:sp>
        <p:nvSpPr>
          <p:cNvPr id="11" name="Rectangle 10"/>
          <p:cNvSpPr/>
          <p:nvPr userDrawn="1"/>
        </p:nvSpPr>
        <p:spPr>
          <a:xfrm>
            <a:off x="537884" y="5903893"/>
            <a:ext cx="5697896" cy="954107"/>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800" b="0" i="1" u="none" strike="noStrike" kern="1200" cap="none" spc="0" normalizeH="0" baseline="0" noProof="0">
                <a:ln>
                  <a:noFill/>
                </a:ln>
                <a:solidFill>
                  <a:prstClr val="black"/>
                </a:solidFill>
                <a:effectLst/>
                <a:uLnTx/>
                <a:uFillTx/>
                <a:latin typeface="+mj-lt"/>
                <a:ea typeface="+mn-ea"/>
                <a:cs typeface="Arial" panose="020b0604020202020204" pitchFamily="34" charset="0"/>
              </a:rPr>
              <a:t>This resource is made possible by the support of the American People through the United States Agency for International Development (USAID) under the Knowledge SUCCESS (Strengthening Use, Capacity, Collaboration, Exchange, Synthesis, and Sharing) Project Cooperative Agreement No. 7200AA19CA00001 with the Johns Hopkins University. Knowledge SUCCESS is supported by USAID’s Bureau for Global Health, Office of Population and Reproductive Health and led by the Johns Hopkins Center for Communication Programs (CCP) in partnership with Amref Health Africa, Busara Center for Behavioral Economics (Busara), and FHI 360. The information provided in this resource are the sole responsibility of Knowledge SUCCESS and does not necessarily reflect the views of USAID, the U.S. Government, or the Johns Hopkins University. The resource may be adapted as needed; the original material can be found on www.kmtraining.org.</a:t>
            </a:r>
            <a:endParaRPr kumimoji="0" lang="en-US" sz="8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Tree>
    <p:extLst>
      <p:ext uri="{BB962C8B-B14F-4D97-AF65-F5344CB8AC3E}">
        <p14:creationId xmlns:p14="http://schemas.microsoft.com/office/powerpoint/2010/main" val="106876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Lst>
  <p:transition/>
  <p:timing/>
  <p:txStyles>
    <p:titleStyle>
      <a:lvl1pPr algn="l" defTabSz="914400" rtl="0" eaLnBrk="1" latinLnBrk="0" hangingPunct="1">
        <a:lnSpc>
          <a:spcPct val="90000"/>
        </a:lnSpc>
        <a:spcBef>
          <a:spcPct val="0"/>
        </a:spcBef>
        <a:buNone/>
        <a:defRPr sz="4400" kern="1200">
          <a:solidFill>
            <a:srgbClr val="007EA5"/>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EA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E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E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EA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EA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hyperlink" Target="http://www.vyond.com/" TargetMode="External" /><Relationship Id="rId4" Type="http://schemas.openxmlformats.org/officeDocument/2006/relationships/image" Target="../media/image3.png" /><Relationship Id="rId5" Type="http://schemas.openxmlformats.org/officeDocument/2006/relationships/hyperlink" Target="https://www.youtube.com/watch?v=ZxXWSeSYYfA" TargetMode="Externa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hyperlink" Target="http://www.piktochart.com/" TargetMode="External" /><Relationship Id="rId4" Type="http://schemas.openxmlformats.org/officeDocument/2006/relationships/hyperlink" Target="https://marketbookshelf.com/wp-content/uploads/2017/05/Total-Market-Approach.pdf" TargetMode="External" /><Relationship Id="rId5" Type="http://schemas.openxmlformats.org/officeDocument/2006/relationships/image" Target="../media/image4.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hyperlink" Target="http://www.canva.com/" TargetMode="External" /><Relationship Id="rId4" Type="http://schemas.openxmlformats.org/officeDocument/2006/relationships/image" Target="../media/image5.png" /><Relationship Id="rId5" Type="http://schemas.openxmlformats.org/officeDocument/2006/relationships/image" Target="../media/image6.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hyperlink" Target="http://spark.adobe.com/" TargetMode="External" /><Relationship Id="rId4" Type="http://schemas.openxmlformats.org/officeDocument/2006/relationships/image" Target="../media/image7.png" /><Relationship Id="rId5" Type="http://schemas.openxmlformats.org/officeDocument/2006/relationships/hyperlink" Target="https://spark.adobe.com/page/fnea5dCf8dGw3/" TargetMode="External" /><Relationship Id="rId6" Type="http://schemas.openxmlformats.org/officeDocument/2006/relationships/image" Target="../media/image8.png" /><Relationship Id="rId7" Type="http://schemas.openxmlformats.org/officeDocument/2006/relationships/hyperlink" Target="https://www.youtube.com/watch?v=xE8zYcCLeEE" TargetMode="Externa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hyperlink" Target="http://thenounproject.com/" TargetMode="External" /><Relationship Id="rId4" Type="http://schemas.openxmlformats.org/officeDocument/2006/relationships/hyperlink" Target="http://www.audacityteam.org/"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2.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Title 6"/>
          <p:cNvSpPr>
            <a:spLocks noGrp="1"/>
          </p:cNvSpPr>
          <p:nvPr>
            <p:ph type="ctrTitle"/>
          </p:nvPr>
        </p:nvSpPr>
        <p:spPr>
          <a:xfrm>
            <a:off x="685800" y="1464108"/>
            <a:ext cx="7772400" cy="1630073"/>
          </a:xfrm>
        </p:spPr>
        <p:txBody>
          <a:bodyPr>
            <a:noAutofit/>
          </a:bodyPr>
          <a:lstStyle/>
          <a:p>
            <a:pPr rtl="0"/>
            <a:r>
              <a:rPr lang="fr" sz="6000" b="0" i="0" u="none" strike="noStrike">
                <a:highlight>
                  <a:srgbClr val="000000">
                    <a:alpha val="0"/>
                  </a:srgbClr>
                </a:highlight>
                <a:latin typeface="Gill Sans MT"/>
              </a:rPr>
              <a:t>Contenu visuel</a:t>
            </a:r>
          </a:p>
        </p:txBody>
      </p:sp>
      <p:sp>
        <p:nvSpPr>
          <p:cNvPr id="8" name="Subtitle 7"/>
          <p:cNvSpPr>
            <a:spLocks noGrp="1"/>
          </p:cNvSpPr>
          <p:nvPr>
            <p:ph type="subTitle" idx="1"/>
          </p:nvPr>
        </p:nvSpPr>
        <p:spPr/>
        <p:txBody>
          <a:bodyPr>
            <a:noAutofit/>
          </a:bodyPr>
          <a:lstStyle/>
          <a:p>
            <a:endParaRPr lang="en-US"/>
          </a:p>
        </p:txBody>
      </p:sp>
    </p:spTree>
    <p:extLst>
      <p:ext uri="{BB962C8B-B14F-4D97-AF65-F5344CB8AC3E}">
        <p14:creationId xmlns:p14="http://schemas.microsoft.com/office/powerpoint/2010/main" val="573196794"/>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itle 4"/>
          <p:cNvSpPr>
            <a:spLocks noGrp="1"/>
          </p:cNvSpPr>
          <p:nvPr>
            <p:ph type="title"/>
          </p:nvPr>
        </p:nvSpPr>
        <p:spPr>
          <a:xfrm>
            <a:off x="231486" y="272764"/>
            <a:ext cx="8515350" cy="1048038"/>
          </a:xfrm>
        </p:spPr>
        <p:txBody>
          <a:bodyPr>
            <a:noAutofit/>
          </a:bodyPr>
          <a:lstStyle/>
          <a:p>
            <a:pPr rtl="0"/>
            <a:r>
              <a:rPr lang="fr" sz="4400" b="0" i="0" u="none" strike="noStrike">
                <a:highlight>
                  <a:srgbClr val="000000">
                    <a:alpha val="0"/>
                  </a:srgbClr>
                </a:highlight>
                <a:latin typeface="Gill Sans MT"/>
              </a:rPr>
              <a:t>Outils d'aide à la création de contenu visuel</a:t>
            </a:r>
          </a:p>
        </p:txBody>
      </p:sp>
      <p:graphicFrame>
        <p:nvGraphicFramePr>
          <p:cNvPr id="6" name="Table 5"/>
          <p:cNvGraphicFramePr>
            <a:graphicFrameLocks noGrp="1"/>
          </p:cNvGraphicFramePr>
          <p:nvPr>
            <p:extLst>
              <p:ext uri="{D42A27DB-BD31-4B8C-83A1-F6EECF244321}">
                <p14:modId xmlns:p14="http://schemas.microsoft.com/office/powerpoint/2010/main" val="3563033576"/>
              </p:ext>
            </p:extLst>
          </p:nvPr>
        </p:nvGraphicFramePr>
        <p:xfrm>
          <a:off x="480868" y="1333878"/>
          <a:ext cx="8118186" cy="1956816"/>
        </p:xfrm>
        <a:graphic>
          <a:graphicData uri="http://schemas.openxmlformats.org/drawingml/2006/table">
            <a:tbl>
              <a:tblPr firstRow="1" firstCol="1" bandRow="1">
                <a:tableStyleId>{5C22544A-7EE6-4342-B048-85BDC9FD1C3A}</a:tableStyleId>
              </a:tblPr>
              <a:tblGrid>
                <a:gridCol w="2077605">
                  <a:extLst>
                    <a:ext uri="{9D8B030D-6E8A-4147-A177-3AD203B41FA5}">
                      <a16:colId xmlns:a16="http://schemas.microsoft.com/office/drawing/2014/main" val="20000"/>
                    </a:ext>
                  </a:extLst>
                </a:gridCol>
                <a:gridCol w="2798073">
                  <a:extLst>
                    <a:ext uri="{9D8B030D-6E8A-4147-A177-3AD203B41FA5}">
                      <a16:colId xmlns:a16="http://schemas.microsoft.com/office/drawing/2014/main" val="20001"/>
                    </a:ext>
                  </a:extLst>
                </a:gridCol>
                <a:gridCol w="3242508">
                  <a:extLst>
                    <a:ext uri="{9D8B030D-6E8A-4147-A177-3AD203B41FA5}">
                      <a16:colId xmlns:a16="http://schemas.microsoft.com/office/drawing/2014/main" val="20002"/>
                    </a:ext>
                  </a:extLst>
                </a:gridCol>
              </a:tblGrid>
              <a:tr h="291683">
                <a:tc>
                  <a:txBody>
                    <a:bodyPr vert="horz" wrap="square">
                      <a:noAutofit/>
                    </a:bodyPr>
                    <a:lstStyle/>
                    <a:p>
                      <a:pPr marL="0" marR="0" rtl="0">
                        <a:lnSpc>
                          <a:spcPct val="107000"/>
                        </a:lnSpc>
                        <a:spcBef>
                          <a:spcPct val="0"/>
                        </a:spcBef>
                        <a:spcAft>
                          <a:spcPct val="0"/>
                        </a:spcAft>
                        <a:tabLst>
                          <a:tab pos="3441700"/>
                        </a:tabLst>
                      </a:pPr>
                      <a:r>
                        <a:rPr lang="fr" sz="2000" b="1" i="0" u="none" strike="noStrike">
                          <a:solidFill>
                            <a:srgbClr val="FFFFFF"/>
                          </a:solidFill>
                          <a:highlight>
                            <a:srgbClr val="000000">
                              <a:alpha val="0"/>
                            </a:srgbClr>
                          </a:highlight>
                          <a:latin typeface="Arial"/>
                          <a:ea typeface="+mn-ea"/>
                          <a:cs typeface="Arial"/>
                        </a:rPr>
                        <a:t>Outil</a:t>
                      </a:r>
                      <a:endParaRPr lang="en-US" sz="2800">
                        <a:solidFill>
                          <a:srgbClr val="595959"/>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7EA5"/>
                    </a:solidFill>
                  </a:tcPr>
                </a:tc>
                <a:tc>
                  <a:txBody>
                    <a:bodyPr vert="horz" wrap="square">
                      <a:noAutofit/>
                    </a:bodyPr>
                    <a:lstStyle/>
                    <a:p>
                      <a:pPr marL="0" marR="0" rtl="0">
                        <a:lnSpc>
                          <a:spcPct val="107000"/>
                        </a:lnSpc>
                        <a:spcBef>
                          <a:spcPct val="0"/>
                        </a:spcBef>
                        <a:spcAft>
                          <a:spcPct val="0"/>
                        </a:spcAft>
                        <a:tabLst>
                          <a:tab pos="3441700"/>
                        </a:tabLst>
                      </a:pPr>
                      <a:r>
                        <a:rPr lang="fr" sz="2000" b="1" i="0" u="none" strike="noStrike">
                          <a:solidFill>
                            <a:srgbClr val="FFFFFF"/>
                          </a:solidFill>
                          <a:highlight>
                            <a:srgbClr val="000000">
                              <a:alpha val="0"/>
                            </a:srgbClr>
                          </a:highlight>
                          <a:latin typeface="Arial"/>
                          <a:ea typeface="+mn-ea"/>
                          <a:cs typeface="Arial"/>
                        </a:rPr>
                        <a:t>Sorties de contenu</a:t>
                      </a:r>
                      <a:endParaRPr lang="en-US" sz="2800">
                        <a:solidFill>
                          <a:srgbClr val="595959"/>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7EA5"/>
                    </a:solidFill>
                  </a:tcPr>
                </a:tc>
                <a:tc>
                  <a:txBody>
                    <a:bodyPr vert="horz" wrap="square">
                      <a:noAutofit/>
                    </a:bodyPr>
                    <a:lstStyle/>
                    <a:p>
                      <a:pPr marL="0" marR="0" rtl="0">
                        <a:lnSpc>
                          <a:spcPct val="107000"/>
                        </a:lnSpc>
                        <a:spcBef>
                          <a:spcPct val="0"/>
                        </a:spcBef>
                        <a:spcAft>
                          <a:spcPct val="0"/>
                        </a:spcAft>
                        <a:tabLst>
                          <a:tab pos="3441700"/>
                        </a:tabLst>
                      </a:pPr>
                      <a:r>
                        <a:rPr lang="fr" sz="2000" b="1" i="0" u="none" strike="noStrike">
                          <a:highlight>
                            <a:srgbClr val="000000">
                              <a:alpha val="0"/>
                            </a:srgbClr>
                          </a:highlight>
                          <a:latin typeface="Arial"/>
                          <a:cs typeface="Arial"/>
                        </a:rPr>
                        <a:t>Informations clés</a:t>
                      </a:r>
                      <a:endParaRPr lang="en-US" sz="2800">
                        <a:solidFill>
                          <a:srgbClr val="595959"/>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7EA5"/>
                    </a:solidFill>
                  </a:tcPr>
                </a:tc>
                <a:extLst>
                  <a:ext uri="{0D108BD9-81ED-4DB2-BD59-A6C34878D82A}">
                    <a16:rowId xmlns:a16="http://schemas.microsoft.com/office/drawing/2014/main" val="10000"/>
                  </a:ext>
                </a:extLst>
              </a:tr>
              <a:tr h="606160">
                <a:tc>
                  <a:txBody>
                    <a:bodyPr vert="horz" wrap="square">
                      <a:noAutofit/>
                    </a:bodyPr>
                    <a:lstStyle/>
                    <a:p>
                      <a:pPr marL="0" marR="0" rtl="0">
                        <a:lnSpc>
                          <a:spcPct val="107000"/>
                        </a:lnSpc>
                        <a:spcBef>
                          <a:spcPct val="0"/>
                        </a:spcBef>
                        <a:spcAft>
                          <a:spcPct val="0"/>
                        </a:spcAft>
                        <a:tabLst>
                          <a:tab pos="3441700"/>
                        </a:tabLst>
                      </a:pPr>
                      <a:r>
                        <a:rPr lang="fr" sz="2000" b="0" i="0" u="none" strike="noStrike">
                          <a:solidFill>
                            <a:srgbClr val="000000"/>
                          </a:solidFill>
                          <a:highlight>
                            <a:srgbClr val="000000">
                              <a:alpha val="0"/>
                            </a:srgbClr>
                          </a:highlight>
                          <a:latin typeface="Arial"/>
                          <a:cs typeface="Arial"/>
                        </a:rPr>
                        <a:t>Vyond (anciennement GoAnimate)</a:t>
                      </a:r>
                    </a:p>
                    <a:p>
                      <a:pPr marL="0" marR="0" rtl="0">
                        <a:lnSpc>
                          <a:spcPct val="107000"/>
                        </a:lnSpc>
                        <a:spcBef>
                          <a:spcPct val="0"/>
                        </a:spcBef>
                        <a:spcAft>
                          <a:spcPct val="0"/>
                        </a:spcAft>
                        <a:tabLst>
                          <a:tab pos="3441700"/>
                        </a:tabLst>
                      </a:pPr>
                      <a:r>
                        <a:rPr lang="fr" sz="1400" b="0" i="0" u="none" strike="noStrike">
                          <a:solidFill>
                            <a:srgbClr val="000000"/>
                          </a:solidFill>
                          <a:highlight>
                            <a:srgbClr val="000000">
                              <a:alpha val="0"/>
                            </a:srgbClr>
                          </a:highlight>
                          <a:latin typeface="Arial"/>
                          <a:ea typeface="Calibri"/>
                          <a:cs typeface="Arial"/>
                          <a:hlinkClick r:id="rId3"/>
                        </a:rPr>
                        <a:t>www.vyond.com</a:t>
                      </a:r>
                      <a:r>
                        <a:rPr lang="fr" sz="1400" b="0" i="0" u="none" strike="noStrike">
                          <a:solidFill>
                            <a:srgbClr val="000000"/>
                          </a:solidFill>
                          <a:highlight>
                            <a:srgbClr val="000000">
                              <a:alpha val="0"/>
                            </a:srgbClr>
                          </a:highlight>
                          <a:latin typeface="Arial"/>
                          <a:ea typeface="Calibri"/>
                          <a:cs typeface="Arial"/>
                        </a:rPr>
                        <a:t> </a:t>
                      </a:r>
                    </a:p>
                  </a:txBody>
                  <a:tcPr marL="68580" marR="68580" marT="0" marB="0">
                    <a:solidFill>
                      <a:schemeClr val="bg2">
                        <a:lumMod val="75000"/>
                      </a:schemeClr>
                    </a:solidFill>
                  </a:tcPr>
                </a:tc>
                <a:tc>
                  <a:txBody>
                    <a:bodyPr vert="horz" wrap="square">
                      <a:noAutofit/>
                    </a:bodyPr>
                    <a:lstStyle/>
                    <a:p>
                      <a:pPr marL="0" marR="0" rtl="0">
                        <a:lnSpc>
                          <a:spcPct val="107000"/>
                        </a:lnSpc>
                        <a:spcBef>
                          <a:spcPct val="0"/>
                        </a:spcBef>
                        <a:spcAft>
                          <a:spcPct val="0"/>
                        </a:spcAft>
                        <a:tabLst>
                          <a:tab pos="3441700"/>
                        </a:tabLst>
                      </a:pPr>
                      <a:r>
                        <a:rPr lang="fr" sz="2000" b="0" i="0" u="none" strike="noStrike">
                          <a:solidFill>
                            <a:srgbClr val="000000"/>
                          </a:solidFill>
                          <a:highlight>
                            <a:srgbClr val="000000">
                              <a:alpha val="0"/>
                            </a:srgbClr>
                          </a:highlight>
                          <a:latin typeface="Arial"/>
                          <a:ea typeface="+mn-ea"/>
                          <a:cs typeface="Arial"/>
                        </a:rPr>
                        <a:t>Types de vidéo : couleur animée, tableau blanc, style infographique</a:t>
                      </a:r>
                      <a:endParaRPr lang="en-US" sz="28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vert="horz" wrap="square">
                      <a:noAutofit/>
                    </a:bodyPr>
                    <a:lstStyle/>
                    <a:p>
                      <a:pPr marL="0" marR="0" rtl="0">
                        <a:lnSpc>
                          <a:spcPct val="107000"/>
                        </a:lnSpc>
                        <a:spcBef>
                          <a:spcPct val="0"/>
                        </a:spcBef>
                        <a:spcAft>
                          <a:spcPct val="0"/>
                        </a:spcAft>
                        <a:tabLst>
                          <a:tab pos="3441700"/>
                        </a:tabLst>
                      </a:pPr>
                      <a:r>
                        <a:rPr lang="fr" sz="2000" b="0" i="0" u="none" strike="noStrike">
                          <a:solidFill>
                            <a:srgbClr val="000000"/>
                          </a:solidFill>
                          <a:highlight>
                            <a:srgbClr val="000000">
                              <a:alpha val="0"/>
                            </a:srgbClr>
                          </a:highlight>
                          <a:latin typeface="Arial"/>
                          <a:ea typeface="+mn-ea"/>
                          <a:cs typeface="Arial"/>
                        </a:rPr>
                        <a:t>Plan essentiel : 299 $/an, plan Premium : 649 $/an</a:t>
                      </a:r>
                    </a:p>
                    <a:p>
                      <a:pPr marL="0" marR="0" rtl="0">
                        <a:lnSpc>
                          <a:spcPct val="107000"/>
                        </a:lnSpc>
                        <a:spcBef>
                          <a:spcPct val="0"/>
                        </a:spcBef>
                        <a:spcAft>
                          <a:spcPct val="0"/>
                        </a:spcAft>
                        <a:tabLst>
                          <a:tab pos="3441700"/>
                        </a:tabLst>
                      </a:pPr>
                      <a:r>
                        <a:rPr lang="fr" sz="2000" b="0" i="0" u="none" strike="noStrike" baseline="0">
                          <a:solidFill>
                            <a:srgbClr val="000000"/>
                          </a:solidFill>
                          <a:highlight>
                            <a:srgbClr val="000000">
                              <a:alpha val="0"/>
                            </a:srgbClr>
                          </a:highlight>
                          <a:latin typeface="Arial"/>
                          <a:ea typeface="+mn-ea"/>
                          <a:cs typeface="Arial"/>
                        </a:rPr>
                        <a:t>Personnalisation grâce aux options de téléchargement - logos, icônes, etc.</a:t>
                      </a:r>
                      <a:endParaRPr lang="en-US" sz="28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extLst>
                  <a:ext uri="{0D108BD9-81ED-4DB2-BD59-A6C34878D82A}">
                    <a16:rowId xmlns:a16="http://schemas.microsoft.com/office/drawing/2014/main" val="10001"/>
                  </a:ext>
                </a:extLst>
              </a:tr>
            </a:tbl>
          </a:graphicData>
        </a:graphic>
      </p:graphicFrame>
      <p:sp>
        <p:nvSpPr>
          <p:cNvPr id="8" name="Content Placeholder 2">
            <a:extLst>
              <a:ext uri="{FF2B5EF4-FFF2-40B4-BE49-F238E27FC236}">
                <a16:creationId xmlns:a16="http://schemas.microsoft.com/office/drawing/2014/main" id="{AD7B8ABA-5E66-4055-830F-416D9936D870}"/>
              </a:ext>
            </a:extLst>
          </p:cNvPr>
          <p:cNvSpPr>
            <a:spLocks noGrp="1"/>
          </p:cNvSpPr>
          <p:nvPr>
            <p:ph idx="1"/>
          </p:nvPr>
        </p:nvSpPr>
        <p:spPr>
          <a:xfrm>
            <a:off x="480868" y="2917188"/>
            <a:ext cx="1735859" cy="483466"/>
          </a:xfrm>
        </p:spPr>
        <p:txBody>
          <a:bodyPr>
            <a:noAutofit/>
          </a:bodyPr>
          <a:lstStyle/>
          <a:p>
            <a:pPr marL="0" indent="0" rtl="0">
              <a:buNone/>
            </a:pPr>
            <a:r>
              <a:rPr lang="fr" sz="2400" b="0" i="0" u="none" strike="noStrike">
                <a:highlight>
                  <a:srgbClr val="000000">
                    <a:alpha val="0"/>
                  </a:srgbClr>
                </a:highlight>
                <a:latin typeface="Arial"/>
              </a:rPr>
              <a:t>Exemple :</a:t>
            </a: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l="1598" t="16487" b="14844"/>
          <a:stretch>
            <a:fillRect/>
          </a:stretch>
        </p:blipFill>
        <p:spPr bwMode="auto">
          <a:xfrm>
            <a:off x="586781" y="3317119"/>
            <a:ext cx="4594819" cy="2565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a:extLst>
              <a:ext uri="{FF2B5EF4-FFF2-40B4-BE49-F238E27FC236}">
                <a16:creationId xmlns:a16="http://schemas.microsoft.com/office/drawing/2014/main" id="{AD7B8ABA-5E66-4055-830F-416D9936D870}"/>
              </a:ext>
            </a:extLst>
          </p:cNvPr>
          <p:cNvSpPr txBox="1"/>
          <p:nvPr/>
        </p:nvSpPr>
        <p:spPr>
          <a:xfrm>
            <a:off x="5334577" y="3417477"/>
            <a:ext cx="3412259" cy="11822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EA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E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E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EA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EA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fr" sz="2000" b="0" i="0" u="none" strike="noStrike">
                <a:highlight>
                  <a:srgbClr val="000000">
                    <a:alpha val="0"/>
                  </a:srgbClr>
                </a:highlight>
                <a:latin typeface="Arial"/>
                <a:hlinkClick r:id="rId5"/>
              </a:rPr>
              <a:t>https://www.youtube.com/watch?v=2pdLiO5RZus</a:t>
            </a:r>
            <a:endParaRPr lang="en-US" sz="2000"/>
          </a:p>
        </p:txBody>
      </p:sp>
    </p:spTree>
    <p:extLst>
      <p:ext uri="{BB962C8B-B14F-4D97-AF65-F5344CB8AC3E}">
        <p14:creationId xmlns:p14="http://schemas.microsoft.com/office/powerpoint/2010/main" val="3013316361"/>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itle 4"/>
          <p:cNvSpPr>
            <a:spLocks noGrp="1"/>
          </p:cNvSpPr>
          <p:nvPr>
            <p:ph type="title"/>
          </p:nvPr>
        </p:nvSpPr>
        <p:spPr>
          <a:xfrm>
            <a:off x="231486" y="272764"/>
            <a:ext cx="8515350" cy="1048038"/>
          </a:xfrm>
        </p:spPr>
        <p:txBody>
          <a:bodyPr>
            <a:noAutofit/>
          </a:bodyPr>
          <a:lstStyle/>
          <a:p>
            <a:pPr rtl="0"/>
            <a:r>
              <a:rPr lang="fr" sz="4400" b="0" i="0" u="none" strike="noStrike">
                <a:highlight>
                  <a:srgbClr val="000000">
                    <a:alpha val="0"/>
                  </a:srgbClr>
                </a:highlight>
                <a:latin typeface="Gill Sans MT"/>
              </a:rPr>
              <a:t>Outils d'aide à la création de contenu visuel</a:t>
            </a:r>
          </a:p>
        </p:txBody>
      </p:sp>
      <p:graphicFrame>
        <p:nvGraphicFramePr>
          <p:cNvPr id="6" name="Table 5"/>
          <p:cNvGraphicFramePr>
            <a:graphicFrameLocks noGrp="1"/>
          </p:cNvGraphicFramePr>
          <p:nvPr>
            <p:extLst>
              <p:ext uri="{D42A27DB-BD31-4B8C-83A1-F6EECF244321}">
                <p14:modId xmlns:p14="http://schemas.microsoft.com/office/powerpoint/2010/main" val="3634905139"/>
              </p:ext>
            </p:extLst>
          </p:nvPr>
        </p:nvGraphicFramePr>
        <p:xfrm>
          <a:off x="512907" y="1200059"/>
          <a:ext cx="8118186" cy="1956816"/>
        </p:xfrm>
        <a:graphic>
          <a:graphicData uri="http://schemas.openxmlformats.org/drawingml/2006/table">
            <a:tbl>
              <a:tblPr firstRow="1" firstCol="1" bandRow="1">
                <a:tableStyleId>{5C22544A-7EE6-4342-B048-85BDC9FD1C3A}</a:tableStyleId>
              </a:tblPr>
              <a:tblGrid>
                <a:gridCol w="1837459">
                  <a:extLst>
                    <a:ext uri="{9D8B030D-6E8A-4147-A177-3AD203B41FA5}">
                      <a16:colId xmlns:a16="http://schemas.microsoft.com/office/drawing/2014/main" val="20000"/>
                    </a:ext>
                  </a:extLst>
                </a:gridCol>
                <a:gridCol w="2216728">
                  <a:extLst>
                    <a:ext uri="{9D8B030D-6E8A-4147-A177-3AD203B41FA5}">
                      <a16:colId xmlns:a16="http://schemas.microsoft.com/office/drawing/2014/main" val="20001"/>
                    </a:ext>
                  </a:extLst>
                </a:gridCol>
                <a:gridCol w="4063999">
                  <a:extLst>
                    <a:ext uri="{9D8B030D-6E8A-4147-A177-3AD203B41FA5}">
                      <a16:colId xmlns:a16="http://schemas.microsoft.com/office/drawing/2014/main" val="20002"/>
                    </a:ext>
                  </a:extLst>
                </a:gridCol>
              </a:tblGrid>
              <a:tr h="291683">
                <a:tc>
                  <a:txBody>
                    <a:bodyPr vert="horz" wrap="square">
                      <a:noAutofit/>
                    </a:bodyPr>
                    <a:lstStyle/>
                    <a:p>
                      <a:pPr marL="0" marR="0" rtl="0">
                        <a:lnSpc>
                          <a:spcPct val="107000"/>
                        </a:lnSpc>
                        <a:spcBef>
                          <a:spcPct val="0"/>
                        </a:spcBef>
                        <a:spcAft>
                          <a:spcPct val="0"/>
                        </a:spcAft>
                        <a:tabLst>
                          <a:tab pos="3441700"/>
                        </a:tabLst>
                      </a:pPr>
                      <a:r>
                        <a:rPr lang="fr" sz="2000" b="1" i="0" u="none" strike="noStrike">
                          <a:solidFill>
                            <a:srgbClr val="FFFFFF"/>
                          </a:solidFill>
                          <a:highlight>
                            <a:srgbClr val="000000">
                              <a:alpha val="0"/>
                            </a:srgbClr>
                          </a:highlight>
                          <a:latin typeface="Arial"/>
                          <a:ea typeface="+mn-ea"/>
                          <a:cs typeface="Arial"/>
                        </a:rPr>
                        <a:t>Outil</a:t>
                      </a:r>
                      <a:endParaRPr lang="en-US" sz="2800">
                        <a:solidFill>
                          <a:srgbClr val="595959"/>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7EA5"/>
                    </a:solidFill>
                  </a:tcPr>
                </a:tc>
                <a:tc>
                  <a:txBody>
                    <a:bodyPr vert="horz" wrap="square">
                      <a:noAutofit/>
                    </a:bodyPr>
                    <a:lstStyle/>
                    <a:p>
                      <a:pPr marL="0" marR="0" rtl="0">
                        <a:lnSpc>
                          <a:spcPct val="107000"/>
                        </a:lnSpc>
                        <a:spcBef>
                          <a:spcPct val="0"/>
                        </a:spcBef>
                        <a:spcAft>
                          <a:spcPct val="0"/>
                        </a:spcAft>
                        <a:tabLst>
                          <a:tab pos="3441700"/>
                        </a:tabLst>
                      </a:pPr>
                      <a:r>
                        <a:rPr lang="fr" sz="2000" b="1" i="0" u="none" strike="noStrike">
                          <a:solidFill>
                            <a:srgbClr val="FFFFFF"/>
                          </a:solidFill>
                          <a:highlight>
                            <a:srgbClr val="000000">
                              <a:alpha val="0"/>
                            </a:srgbClr>
                          </a:highlight>
                          <a:latin typeface="Arial"/>
                          <a:ea typeface="+mn-ea"/>
                          <a:cs typeface="Arial"/>
                        </a:rPr>
                        <a:t>Sorties de contenu</a:t>
                      </a:r>
                      <a:endParaRPr lang="en-US" sz="2800">
                        <a:solidFill>
                          <a:srgbClr val="595959"/>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7EA5"/>
                    </a:solidFill>
                  </a:tcPr>
                </a:tc>
                <a:tc>
                  <a:txBody>
                    <a:bodyPr vert="horz" wrap="square">
                      <a:noAutofit/>
                    </a:bodyPr>
                    <a:lstStyle/>
                    <a:p>
                      <a:pPr marL="0" marR="0" rtl="0">
                        <a:lnSpc>
                          <a:spcPct val="107000"/>
                        </a:lnSpc>
                        <a:spcBef>
                          <a:spcPct val="0"/>
                        </a:spcBef>
                        <a:spcAft>
                          <a:spcPct val="0"/>
                        </a:spcAft>
                        <a:tabLst>
                          <a:tab pos="3441700"/>
                        </a:tabLst>
                      </a:pPr>
                      <a:r>
                        <a:rPr lang="fr" sz="2000" b="1" i="0" u="none" strike="noStrike">
                          <a:highlight>
                            <a:srgbClr val="000000">
                              <a:alpha val="0"/>
                            </a:srgbClr>
                          </a:highlight>
                          <a:latin typeface="Arial"/>
                          <a:cs typeface="Arial"/>
                        </a:rPr>
                        <a:t>Informations clés</a:t>
                      </a:r>
                      <a:endParaRPr lang="en-US" sz="2800">
                        <a:solidFill>
                          <a:srgbClr val="595959"/>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7EA5"/>
                    </a:solidFill>
                  </a:tcPr>
                </a:tc>
                <a:extLst>
                  <a:ext uri="{0D108BD9-81ED-4DB2-BD59-A6C34878D82A}">
                    <a16:rowId xmlns:a16="http://schemas.microsoft.com/office/drawing/2014/main" val="10000"/>
                  </a:ext>
                </a:extLst>
              </a:tr>
              <a:tr h="606160">
                <a:tc>
                  <a:txBody>
                    <a:bodyPr vert="horz" wrap="square">
                      <a:noAutofit/>
                    </a:bodyPr>
                    <a:lstStyle/>
                    <a:p>
                      <a:pPr marL="0" marR="0" rtl="0">
                        <a:lnSpc>
                          <a:spcPct val="107000"/>
                        </a:lnSpc>
                        <a:spcBef>
                          <a:spcPct val="0"/>
                        </a:spcBef>
                        <a:spcAft>
                          <a:spcPct val="0"/>
                        </a:spcAft>
                        <a:tabLst>
                          <a:tab pos="3441700"/>
                        </a:tabLst>
                      </a:pPr>
                      <a:r>
                        <a:rPr lang="fr" sz="2000" b="0" i="0" u="none" strike="noStrike">
                          <a:solidFill>
                            <a:srgbClr val="000000"/>
                          </a:solidFill>
                          <a:highlight>
                            <a:srgbClr val="000000">
                              <a:alpha val="0"/>
                            </a:srgbClr>
                          </a:highlight>
                          <a:latin typeface="Arial"/>
                          <a:cs typeface="Arial"/>
                        </a:rPr>
                        <a:t>Piktochart</a:t>
                      </a:r>
                      <a:endParaRPr lang="en-US" sz="2000" b="0">
                        <a:solidFill>
                          <a:schemeClr val="tx1"/>
                        </a:solidFill>
                        <a:effectLst/>
                        <a:latin typeface="Arial" panose="020b0604020202020204" pitchFamily="34" charset="0"/>
                        <a:cs typeface="Arial" panose="020b0604020202020204" pitchFamily="34" charset="0"/>
                      </a:endParaRPr>
                    </a:p>
                    <a:p>
                      <a:pPr marL="0" marR="0" rtl="0">
                        <a:lnSpc>
                          <a:spcPct val="107000"/>
                        </a:lnSpc>
                        <a:spcBef>
                          <a:spcPct val="0"/>
                        </a:spcBef>
                        <a:spcAft>
                          <a:spcPct val="0"/>
                        </a:spcAft>
                        <a:tabLst>
                          <a:tab pos="3441700"/>
                        </a:tabLst>
                      </a:pPr>
                      <a:r>
                        <a:rPr lang="fr" sz="1400" b="0" i="0" u="none" strike="noStrike">
                          <a:solidFill>
                            <a:srgbClr val="000000"/>
                          </a:solidFill>
                          <a:highlight>
                            <a:srgbClr val="000000">
                              <a:alpha val="0"/>
                            </a:srgbClr>
                          </a:highlight>
                          <a:latin typeface="Arial"/>
                          <a:ea typeface="Calibri"/>
                          <a:cs typeface="Arial"/>
                          <a:hlinkClick r:id="rId3"/>
                        </a:rPr>
                        <a:t>www.piktochart.com</a:t>
                      </a:r>
                      <a:r>
                        <a:rPr lang="fr" sz="1400" b="0" i="0" u="none" strike="noStrike">
                          <a:solidFill>
                            <a:srgbClr val="000000"/>
                          </a:solidFill>
                          <a:highlight>
                            <a:srgbClr val="000000">
                              <a:alpha val="0"/>
                            </a:srgbClr>
                          </a:highlight>
                          <a:latin typeface="Arial"/>
                          <a:ea typeface="Calibri"/>
                          <a:cs typeface="Arial"/>
                        </a:rPr>
                        <a:t> </a:t>
                      </a:r>
                    </a:p>
                  </a:txBody>
                  <a:tcPr marL="68580" marR="68580" marT="0" marB="0">
                    <a:solidFill>
                      <a:schemeClr val="bg2">
                        <a:lumMod val="75000"/>
                      </a:schemeClr>
                    </a:solidFill>
                  </a:tcPr>
                </a:tc>
                <a:tc>
                  <a:txBody>
                    <a:bodyPr vert="horz" wrap="square">
                      <a:noAutofit/>
                    </a:bodyPr>
                    <a:lstStyle/>
                    <a:p>
                      <a:pPr marL="0" marR="0" rtl="0">
                        <a:lnSpc>
                          <a:spcPct val="107000"/>
                        </a:lnSpc>
                        <a:spcBef>
                          <a:spcPct val="0"/>
                        </a:spcBef>
                        <a:spcAft>
                          <a:spcPct val="0"/>
                        </a:spcAft>
                        <a:tabLst>
                          <a:tab pos="3441700"/>
                        </a:tabLst>
                      </a:pPr>
                      <a:r>
                        <a:rPr lang="fr" sz="2000" b="0" i="0" u="none" strike="noStrike">
                          <a:solidFill>
                            <a:srgbClr val="000000"/>
                          </a:solidFill>
                          <a:highlight>
                            <a:srgbClr val="000000">
                              <a:alpha val="0"/>
                            </a:srgbClr>
                          </a:highlight>
                          <a:latin typeface="Arial"/>
                          <a:cs typeface="Arial"/>
                        </a:rPr>
                        <a:t>Infographies, flexibilité pour réaliser d'autres produits graphiques</a:t>
                      </a:r>
                      <a:endParaRPr lang="en-US" sz="28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vert="horz" wrap="square">
                      <a:noAutofit/>
                    </a:bodyPr>
                    <a:lstStyle/>
                    <a:p>
                      <a:pPr marL="0" marR="0" indent="0" algn="l" defTabSz="914400" rtl="0" eaLnBrk="1" fontAlgn="auto" latinLnBrk="0" hangingPunct="1">
                        <a:lnSpc>
                          <a:spcPct val="107000"/>
                        </a:lnSpc>
                        <a:spcBef>
                          <a:spcPct val="0"/>
                        </a:spcBef>
                        <a:spcAft>
                          <a:spcPct val="0"/>
                        </a:spcAft>
                        <a:buClrTx/>
                        <a:buSzTx/>
                        <a:buFontTx/>
                        <a:buNone/>
                        <a:tabLst>
                          <a:tab pos="3441700"/>
                        </a:tabLst>
                        <a:defRPr/>
                      </a:pPr>
                      <a:r>
                        <a:rPr lang="fr" sz="2000" b="0" i="0" u="none" strike="noStrike">
                          <a:solidFill>
                            <a:srgbClr val="000000"/>
                          </a:solidFill>
                          <a:highlight>
                            <a:srgbClr val="000000">
                              <a:alpha val="0"/>
                            </a:srgbClr>
                          </a:highlight>
                          <a:latin typeface="Arial"/>
                          <a:ea typeface="+mn-ea"/>
                          <a:cs typeface="Arial"/>
                        </a:rPr>
                        <a:t>Option gratuite. Le plan à but non lucratif est de 40 $/an. Fournit de l'interactivité aux infographies intégrées en ligne. Personnalisation grâce aux options de téléchargement.</a:t>
                      </a:r>
                      <a:endParaRPr lang="en-US" sz="28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extLst>
                  <a:ext uri="{0D108BD9-81ED-4DB2-BD59-A6C34878D82A}">
                    <a16:rowId xmlns:a16="http://schemas.microsoft.com/office/drawing/2014/main" val="10001"/>
                  </a:ext>
                </a:extLst>
              </a:tr>
            </a:tbl>
          </a:graphicData>
        </a:graphic>
      </p:graphicFrame>
      <p:sp>
        <p:nvSpPr>
          <p:cNvPr id="8" name="Content Placeholder 2">
            <a:extLst>
              <a:ext uri="{FF2B5EF4-FFF2-40B4-BE49-F238E27FC236}">
                <a16:creationId xmlns:a16="http://schemas.microsoft.com/office/drawing/2014/main" id="{AD7B8ABA-5E66-4055-830F-416D9936D870}"/>
              </a:ext>
            </a:extLst>
          </p:cNvPr>
          <p:cNvSpPr>
            <a:spLocks noGrp="1"/>
          </p:cNvSpPr>
          <p:nvPr>
            <p:ph idx="1"/>
          </p:nvPr>
        </p:nvSpPr>
        <p:spPr>
          <a:xfrm>
            <a:off x="480868" y="2774457"/>
            <a:ext cx="1735859" cy="483466"/>
          </a:xfrm>
        </p:spPr>
        <p:txBody>
          <a:bodyPr>
            <a:noAutofit/>
          </a:bodyPr>
          <a:lstStyle/>
          <a:p>
            <a:pPr marL="0" indent="0" rtl="0">
              <a:buNone/>
            </a:pPr>
            <a:r>
              <a:rPr lang="fr" sz="2400" b="0" i="0" u="none" strike="noStrike">
                <a:highlight>
                  <a:srgbClr val="000000">
                    <a:alpha val="0"/>
                  </a:srgbClr>
                </a:highlight>
                <a:latin typeface="Arial"/>
              </a:rPr>
              <a:t>Exemple :</a:t>
            </a:r>
          </a:p>
        </p:txBody>
      </p:sp>
      <p:sp>
        <p:nvSpPr>
          <p:cNvPr id="11" name="Content Placeholder 2">
            <a:extLst>
              <a:ext uri="{FF2B5EF4-FFF2-40B4-BE49-F238E27FC236}">
                <a16:creationId xmlns:a16="http://schemas.microsoft.com/office/drawing/2014/main" id="{AD7B8ABA-5E66-4055-830F-416D9936D870}"/>
              </a:ext>
            </a:extLst>
          </p:cNvPr>
          <p:cNvSpPr txBox="1"/>
          <p:nvPr/>
        </p:nvSpPr>
        <p:spPr>
          <a:xfrm>
            <a:off x="5611669" y="4886325"/>
            <a:ext cx="2987385" cy="7055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EA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E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E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EA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EA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fr" sz="2000" b="0" i="0" u="none" strike="noStrike">
                <a:highlight>
                  <a:srgbClr val="000000">
                    <a:alpha val="0"/>
                  </a:srgbClr>
                </a:highlight>
                <a:latin typeface="Arial"/>
                <a:hlinkClick r:id="rId4"/>
              </a:rPr>
              <a:t>Infographie sur l'approche globale du marché</a:t>
            </a:r>
            <a:endParaRPr lang="en-US" sz="200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l="35490" t="10606" r="35438" b="49963"/>
          <a:stretch>
            <a:fillRect/>
          </a:stretch>
        </p:blipFill>
        <p:spPr bwMode="auto">
          <a:xfrm>
            <a:off x="589243" y="3180128"/>
            <a:ext cx="2451520" cy="2660050"/>
          </a:xfrm>
          <a:prstGeom prst="rect">
            <a:avLst/>
          </a:prstGeom>
          <a:noFill/>
          <a:ln w="9525">
            <a:solidFill>
              <a:schemeClr val="tx1"/>
            </a:solidFill>
            <a:miter lim="800000"/>
          </a:ln>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l="35490" t="50037" r="35438" b="5863"/>
          <a:stretch>
            <a:fillRect/>
          </a:stretch>
        </p:blipFill>
        <p:spPr bwMode="auto">
          <a:xfrm>
            <a:off x="3040763" y="2865238"/>
            <a:ext cx="2451520" cy="2974940"/>
          </a:xfrm>
          <a:prstGeom prst="rect">
            <a:avLst/>
          </a:prstGeom>
          <a:noFill/>
          <a:ln w="9525">
            <a:solidFill>
              <a:schemeClr val="tx1"/>
            </a:solidFill>
            <a:miter lim="800000"/>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08162304"/>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itle 4"/>
          <p:cNvSpPr>
            <a:spLocks noGrp="1"/>
          </p:cNvSpPr>
          <p:nvPr>
            <p:ph type="title"/>
          </p:nvPr>
        </p:nvSpPr>
        <p:spPr>
          <a:xfrm>
            <a:off x="231486" y="272764"/>
            <a:ext cx="8515350" cy="1048038"/>
          </a:xfrm>
        </p:spPr>
        <p:txBody>
          <a:bodyPr>
            <a:noAutofit/>
          </a:bodyPr>
          <a:lstStyle/>
          <a:p>
            <a:pPr rtl="0"/>
            <a:r>
              <a:rPr lang="fr" sz="4400" b="0" i="0" u="none" strike="noStrike">
                <a:highlight>
                  <a:srgbClr val="000000">
                    <a:alpha val="0"/>
                  </a:srgbClr>
                </a:highlight>
                <a:latin typeface="Gill Sans MT"/>
              </a:rPr>
              <a:t>Outils d'aide à la création de contenu visuel</a:t>
            </a:r>
          </a:p>
        </p:txBody>
      </p:sp>
      <p:graphicFrame>
        <p:nvGraphicFramePr>
          <p:cNvPr id="6" name="Table 5"/>
          <p:cNvGraphicFramePr>
            <a:graphicFrameLocks noGrp="1"/>
          </p:cNvGraphicFramePr>
          <p:nvPr>
            <p:extLst>
              <p:ext uri="{D42A27DB-BD31-4B8C-83A1-F6EECF244321}">
                <p14:modId xmlns:p14="http://schemas.microsoft.com/office/powerpoint/2010/main" val="1880918042"/>
              </p:ext>
            </p:extLst>
          </p:nvPr>
        </p:nvGraphicFramePr>
        <p:xfrm>
          <a:off x="480868" y="1422835"/>
          <a:ext cx="8118186" cy="1956816"/>
        </p:xfrm>
        <a:graphic>
          <a:graphicData uri="http://schemas.openxmlformats.org/drawingml/2006/table">
            <a:tbl>
              <a:tblPr firstRow="1" firstCol="1" bandRow="1">
                <a:tableStyleId>{5C22544A-7EE6-4342-B048-85BDC9FD1C3A}</a:tableStyleId>
              </a:tblPr>
              <a:tblGrid>
                <a:gridCol w="1421823">
                  <a:extLst>
                    <a:ext uri="{9D8B030D-6E8A-4147-A177-3AD203B41FA5}">
                      <a16:colId xmlns:a16="http://schemas.microsoft.com/office/drawing/2014/main" val="20000"/>
                    </a:ext>
                  </a:extLst>
                </a:gridCol>
                <a:gridCol w="3223491">
                  <a:extLst>
                    <a:ext uri="{9D8B030D-6E8A-4147-A177-3AD203B41FA5}">
                      <a16:colId xmlns:a16="http://schemas.microsoft.com/office/drawing/2014/main" val="20001"/>
                    </a:ext>
                  </a:extLst>
                </a:gridCol>
                <a:gridCol w="3472872">
                  <a:extLst>
                    <a:ext uri="{9D8B030D-6E8A-4147-A177-3AD203B41FA5}">
                      <a16:colId xmlns:a16="http://schemas.microsoft.com/office/drawing/2014/main" val="20002"/>
                    </a:ext>
                  </a:extLst>
                </a:gridCol>
              </a:tblGrid>
              <a:tr h="291683">
                <a:tc>
                  <a:txBody>
                    <a:bodyPr vert="horz" wrap="square">
                      <a:noAutofit/>
                    </a:bodyPr>
                    <a:lstStyle/>
                    <a:p>
                      <a:pPr marL="0" marR="0" rtl="0">
                        <a:lnSpc>
                          <a:spcPct val="107000"/>
                        </a:lnSpc>
                        <a:spcBef>
                          <a:spcPct val="0"/>
                        </a:spcBef>
                        <a:spcAft>
                          <a:spcPct val="0"/>
                        </a:spcAft>
                        <a:tabLst>
                          <a:tab pos="3441700"/>
                        </a:tabLst>
                      </a:pPr>
                      <a:r>
                        <a:rPr lang="fr" sz="2000" b="1" i="0" u="none" strike="noStrike">
                          <a:solidFill>
                            <a:srgbClr val="FFFFFF"/>
                          </a:solidFill>
                          <a:highlight>
                            <a:srgbClr val="000000">
                              <a:alpha val="0"/>
                            </a:srgbClr>
                          </a:highlight>
                          <a:latin typeface="Arial"/>
                          <a:ea typeface="+mn-ea"/>
                          <a:cs typeface="Arial"/>
                        </a:rPr>
                        <a:t>Outil</a:t>
                      </a:r>
                      <a:endParaRPr lang="en-US" sz="2800">
                        <a:solidFill>
                          <a:srgbClr val="595959"/>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7EA5"/>
                    </a:solidFill>
                  </a:tcPr>
                </a:tc>
                <a:tc>
                  <a:txBody>
                    <a:bodyPr vert="horz" wrap="square">
                      <a:noAutofit/>
                    </a:bodyPr>
                    <a:lstStyle/>
                    <a:p>
                      <a:pPr marL="0" marR="0" rtl="0">
                        <a:lnSpc>
                          <a:spcPct val="107000"/>
                        </a:lnSpc>
                        <a:spcBef>
                          <a:spcPct val="0"/>
                        </a:spcBef>
                        <a:spcAft>
                          <a:spcPct val="0"/>
                        </a:spcAft>
                        <a:tabLst>
                          <a:tab pos="3441700"/>
                        </a:tabLst>
                      </a:pPr>
                      <a:r>
                        <a:rPr lang="fr" sz="2000" b="1" i="0" u="none" strike="noStrike">
                          <a:solidFill>
                            <a:srgbClr val="FFFFFF"/>
                          </a:solidFill>
                          <a:highlight>
                            <a:srgbClr val="000000">
                              <a:alpha val="0"/>
                            </a:srgbClr>
                          </a:highlight>
                          <a:latin typeface="Arial"/>
                          <a:ea typeface="+mn-ea"/>
                          <a:cs typeface="Arial"/>
                        </a:rPr>
                        <a:t>Sorties de contenu</a:t>
                      </a:r>
                      <a:endParaRPr lang="en-US" sz="2800">
                        <a:solidFill>
                          <a:srgbClr val="595959"/>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7EA5"/>
                    </a:solidFill>
                  </a:tcPr>
                </a:tc>
                <a:tc>
                  <a:txBody>
                    <a:bodyPr vert="horz" wrap="square">
                      <a:noAutofit/>
                    </a:bodyPr>
                    <a:lstStyle/>
                    <a:p>
                      <a:pPr marL="0" marR="0" rtl="0">
                        <a:lnSpc>
                          <a:spcPct val="107000"/>
                        </a:lnSpc>
                        <a:spcBef>
                          <a:spcPct val="0"/>
                        </a:spcBef>
                        <a:spcAft>
                          <a:spcPct val="0"/>
                        </a:spcAft>
                        <a:tabLst>
                          <a:tab pos="3441700"/>
                        </a:tabLst>
                      </a:pPr>
                      <a:r>
                        <a:rPr lang="fr" sz="2000" b="1" i="0" u="none" strike="noStrike">
                          <a:highlight>
                            <a:srgbClr val="000000">
                              <a:alpha val="0"/>
                            </a:srgbClr>
                          </a:highlight>
                          <a:latin typeface="Arial"/>
                          <a:cs typeface="Arial"/>
                        </a:rPr>
                        <a:t>Informations clés</a:t>
                      </a:r>
                      <a:endParaRPr lang="en-US" sz="2800">
                        <a:solidFill>
                          <a:srgbClr val="595959"/>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7EA5"/>
                    </a:solidFill>
                  </a:tcPr>
                </a:tc>
                <a:extLst>
                  <a:ext uri="{0D108BD9-81ED-4DB2-BD59-A6C34878D82A}">
                    <a16:rowId xmlns:a16="http://schemas.microsoft.com/office/drawing/2014/main" val="10000"/>
                  </a:ext>
                </a:extLst>
              </a:tr>
              <a:tr h="606160">
                <a:tc>
                  <a:txBody>
                    <a:bodyPr vert="horz" wrap="square">
                      <a:noAutofit/>
                    </a:bodyPr>
                    <a:lstStyle/>
                    <a:p>
                      <a:pPr marL="0" marR="0" rtl="0">
                        <a:lnSpc>
                          <a:spcPct val="107000"/>
                        </a:lnSpc>
                        <a:spcBef>
                          <a:spcPct val="0"/>
                        </a:spcBef>
                        <a:spcAft>
                          <a:spcPct val="0"/>
                        </a:spcAft>
                        <a:tabLst>
                          <a:tab pos="3441700"/>
                        </a:tabLst>
                      </a:pPr>
                      <a:r>
                        <a:rPr lang="fr" sz="2000" b="0" i="0" u="none" strike="noStrike">
                          <a:solidFill>
                            <a:srgbClr val="000000"/>
                          </a:solidFill>
                          <a:highlight>
                            <a:srgbClr val="000000">
                              <a:alpha val="0"/>
                            </a:srgbClr>
                          </a:highlight>
                          <a:latin typeface="Arial"/>
                          <a:cs typeface="Arial"/>
                        </a:rPr>
                        <a:t>Canva</a:t>
                      </a:r>
                      <a:endParaRPr lang="en-US" sz="2000" b="0">
                        <a:solidFill>
                          <a:schemeClr val="tx1"/>
                        </a:solidFill>
                        <a:effectLst/>
                        <a:latin typeface="Arial" panose="020b0604020202020204" pitchFamily="34" charset="0"/>
                        <a:cs typeface="Arial" panose="020b0604020202020204" pitchFamily="34" charset="0"/>
                      </a:endParaRPr>
                    </a:p>
                    <a:p>
                      <a:pPr marL="0" marR="0" rtl="0">
                        <a:lnSpc>
                          <a:spcPct val="107000"/>
                        </a:lnSpc>
                        <a:spcBef>
                          <a:spcPct val="0"/>
                        </a:spcBef>
                        <a:spcAft>
                          <a:spcPct val="0"/>
                        </a:spcAft>
                        <a:tabLst>
                          <a:tab pos="3441700"/>
                        </a:tabLst>
                      </a:pPr>
                      <a:r>
                        <a:rPr lang="fr" sz="1400" b="0" i="0" u="none" strike="noStrike">
                          <a:solidFill>
                            <a:srgbClr val="000000"/>
                          </a:solidFill>
                          <a:highlight>
                            <a:srgbClr val="000000">
                              <a:alpha val="0"/>
                            </a:srgbClr>
                          </a:highlight>
                          <a:latin typeface="Arial"/>
                          <a:ea typeface="Calibri"/>
                          <a:cs typeface="Arial"/>
                          <a:hlinkClick r:id="rId3"/>
                        </a:rPr>
                        <a:t>www.canva.com</a:t>
                      </a:r>
                      <a:r>
                        <a:rPr lang="fr" sz="2000" b="0" i="0" u="none" strike="noStrike">
                          <a:solidFill>
                            <a:srgbClr val="000000"/>
                          </a:solidFill>
                          <a:highlight>
                            <a:srgbClr val="000000">
                              <a:alpha val="0"/>
                            </a:srgbClr>
                          </a:highlight>
                          <a:latin typeface="Arial"/>
                          <a:ea typeface="Calibri"/>
                          <a:cs typeface="Arial"/>
                        </a:rPr>
                        <a:t> </a:t>
                      </a:r>
                      <a:endParaRPr lang="en-US" sz="28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vert="horz" wrap="square">
                      <a:noAutofit/>
                    </a:bodyPr>
                    <a:lstStyle/>
                    <a:p>
                      <a:pPr marL="0" marR="0" rtl="0">
                        <a:lnSpc>
                          <a:spcPct val="107000"/>
                        </a:lnSpc>
                        <a:spcBef>
                          <a:spcPct val="0"/>
                        </a:spcBef>
                        <a:spcAft>
                          <a:spcPct val="0"/>
                        </a:spcAft>
                        <a:tabLst>
                          <a:tab pos="3441700"/>
                        </a:tabLst>
                      </a:pPr>
                      <a:r>
                        <a:rPr lang="fr" sz="2000" b="0" i="0" u="none" strike="noStrike">
                          <a:solidFill>
                            <a:srgbClr val="000000"/>
                          </a:solidFill>
                          <a:highlight>
                            <a:srgbClr val="000000">
                              <a:alpha val="0"/>
                            </a:srgbClr>
                          </a:highlight>
                          <a:latin typeface="Arial"/>
                          <a:cs typeface="Arial"/>
                        </a:rPr>
                        <a:t>Infographies, documents d'études de cas, graphiques pour les médias sociaux, cartes postales - tout produit graphique</a:t>
                      </a:r>
                      <a:endParaRPr lang="en-US" sz="28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vert="horz" wrap="square">
                      <a:noAutofit/>
                    </a:bodyPr>
                    <a:lstStyle/>
                    <a:p>
                      <a:pPr marL="0" marR="0" rtl="0">
                        <a:lnSpc>
                          <a:spcPct val="107000"/>
                        </a:lnSpc>
                        <a:spcBef>
                          <a:spcPct val="0"/>
                        </a:spcBef>
                        <a:spcAft>
                          <a:spcPct val="0"/>
                        </a:spcAft>
                        <a:tabLst>
                          <a:tab pos="3441700"/>
                        </a:tabLst>
                      </a:pPr>
                      <a:r>
                        <a:rPr lang="fr" sz="2000" b="0" i="0" u="none" strike="noStrike">
                          <a:solidFill>
                            <a:srgbClr val="000000"/>
                          </a:solidFill>
                          <a:highlight>
                            <a:srgbClr val="000000">
                              <a:alpha val="0"/>
                            </a:srgbClr>
                          </a:highlight>
                          <a:latin typeface="Arial"/>
                          <a:cs typeface="Arial"/>
                        </a:rPr>
                        <a:t>Programme gratuit. Fournit des sorties haute résolution pour l'impression avec des marges. Personnaliser grâce aux téléchargements.</a:t>
                      </a:r>
                      <a:endParaRPr lang="en-US" sz="28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extLst>
                  <a:ext uri="{0D108BD9-81ED-4DB2-BD59-A6C34878D82A}">
                    <a16:rowId xmlns:a16="http://schemas.microsoft.com/office/drawing/2014/main" val="10001"/>
                  </a:ext>
                </a:extLst>
              </a:tr>
            </a:tbl>
          </a:graphicData>
        </a:graphic>
      </p:graphicFrame>
      <p:sp>
        <p:nvSpPr>
          <p:cNvPr id="8" name="Content Placeholder 2">
            <a:extLst>
              <a:ext uri="{FF2B5EF4-FFF2-40B4-BE49-F238E27FC236}">
                <a16:creationId xmlns:a16="http://schemas.microsoft.com/office/drawing/2014/main" id="{AD7B8ABA-5E66-4055-830F-416D9936D870}"/>
              </a:ext>
            </a:extLst>
          </p:cNvPr>
          <p:cNvSpPr>
            <a:spLocks noGrp="1"/>
          </p:cNvSpPr>
          <p:nvPr>
            <p:ph idx="1"/>
          </p:nvPr>
        </p:nvSpPr>
        <p:spPr>
          <a:xfrm>
            <a:off x="480868" y="2980195"/>
            <a:ext cx="1735859" cy="483466"/>
          </a:xfrm>
        </p:spPr>
        <p:txBody>
          <a:bodyPr>
            <a:noAutofit/>
          </a:bodyPr>
          <a:lstStyle/>
          <a:p>
            <a:pPr marL="0" indent="0" rtl="0">
              <a:buNone/>
            </a:pPr>
            <a:r>
              <a:rPr lang="fr" sz="2800" b="0" i="0" u="none" strike="noStrike">
                <a:highlight>
                  <a:srgbClr val="000000">
                    <a:alpha val="0"/>
                  </a:srgbClr>
                </a:highlight>
                <a:latin typeface="Arial"/>
              </a:rPr>
              <a:t>Exemple :</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l="20209" t="37712" r="39895" b="25611"/>
          <a:stretch>
            <a:fillRect/>
          </a:stretch>
        </p:blipFill>
        <p:spPr bwMode="auto">
          <a:xfrm>
            <a:off x="4562763" y="3463662"/>
            <a:ext cx="3248548" cy="2300140"/>
          </a:xfrm>
          <a:prstGeom prst="rect">
            <a:avLst/>
          </a:prstGeom>
          <a:noFill/>
          <a:ln w="9525">
            <a:solidFill>
              <a:schemeClr val="tx1"/>
            </a:solidFill>
            <a:miter lim="800000"/>
          </a:ln>
          <a:extLst>
            <a:ext uri="{909E8E84-426E-40DD-AFC4-6F175D3DCCD1}">
              <a14:hiddenFill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l="20286" t="38221" r="39857" b="25773"/>
          <a:stretch>
            <a:fillRect/>
          </a:stretch>
        </p:blipFill>
        <p:spPr bwMode="auto">
          <a:xfrm>
            <a:off x="997878" y="3463661"/>
            <a:ext cx="3305916" cy="2300140"/>
          </a:xfrm>
          <a:prstGeom prst="rect">
            <a:avLst/>
          </a:prstGeom>
          <a:noFill/>
          <a:ln w="9525">
            <a:solidFill>
              <a:schemeClr val="tx1"/>
            </a:solidFill>
            <a:miter lim="800000"/>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40622900"/>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itle 4"/>
          <p:cNvSpPr>
            <a:spLocks noGrp="1"/>
          </p:cNvSpPr>
          <p:nvPr>
            <p:ph type="title"/>
          </p:nvPr>
        </p:nvSpPr>
        <p:spPr>
          <a:xfrm>
            <a:off x="231486" y="272764"/>
            <a:ext cx="8515350" cy="1048038"/>
          </a:xfrm>
        </p:spPr>
        <p:txBody>
          <a:bodyPr>
            <a:noAutofit/>
          </a:bodyPr>
          <a:lstStyle/>
          <a:p>
            <a:pPr rtl="0"/>
            <a:r>
              <a:rPr lang="fr" sz="4400" b="0" i="0" u="none" strike="noStrike">
                <a:highlight>
                  <a:srgbClr val="000000">
                    <a:alpha val="0"/>
                  </a:srgbClr>
                </a:highlight>
                <a:latin typeface="Gill Sans MT"/>
              </a:rPr>
              <a:t>Outils d'aide à la création de contenu visuel</a:t>
            </a:r>
          </a:p>
        </p:txBody>
      </p:sp>
      <p:graphicFrame>
        <p:nvGraphicFramePr>
          <p:cNvPr id="6" name="Table 5"/>
          <p:cNvGraphicFramePr>
            <a:graphicFrameLocks noGrp="1"/>
          </p:cNvGraphicFramePr>
          <p:nvPr>
            <p:extLst>
              <p:ext uri="{D42A27DB-BD31-4B8C-83A1-F6EECF244321}">
                <p14:modId xmlns:p14="http://schemas.microsoft.com/office/powerpoint/2010/main" val="1785775835"/>
              </p:ext>
            </p:extLst>
          </p:nvPr>
        </p:nvGraphicFramePr>
        <p:xfrm>
          <a:off x="480868" y="1422835"/>
          <a:ext cx="8118186" cy="1304544"/>
        </p:xfrm>
        <a:graphic>
          <a:graphicData uri="http://schemas.openxmlformats.org/drawingml/2006/table">
            <a:tbl>
              <a:tblPr firstRow="1" firstCol="1" bandRow="1">
                <a:tableStyleId>{5C22544A-7EE6-4342-B048-85BDC9FD1C3A}</a:tableStyleId>
              </a:tblPr>
              <a:tblGrid>
                <a:gridCol w="1939059">
                  <a:extLst>
                    <a:ext uri="{9D8B030D-6E8A-4147-A177-3AD203B41FA5}">
                      <a16:colId xmlns:a16="http://schemas.microsoft.com/office/drawing/2014/main" val="20000"/>
                    </a:ext>
                  </a:extLst>
                </a:gridCol>
                <a:gridCol w="2936619">
                  <a:extLst>
                    <a:ext uri="{9D8B030D-6E8A-4147-A177-3AD203B41FA5}">
                      <a16:colId xmlns:a16="http://schemas.microsoft.com/office/drawing/2014/main" val="20001"/>
                    </a:ext>
                  </a:extLst>
                </a:gridCol>
                <a:gridCol w="3242508">
                  <a:extLst>
                    <a:ext uri="{9D8B030D-6E8A-4147-A177-3AD203B41FA5}">
                      <a16:colId xmlns:a16="http://schemas.microsoft.com/office/drawing/2014/main" val="20002"/>
                    </a:ext>
                  </a:extLst>
                </a:gridCol>
              </a:tblGrid>
              <a:tr h="291683">
                <a:tc>
                  <a:txBody>
                    <a:bodyPr vert="horz" wrap="square">
                      <a:noAutofit/>
                    </a:bodyPr>
                    <a:lstStyle/>
                    <a:p>
                      <a:pPr marL="0" marR="0" rtl="0">
                        <a:lnSpc>
                          <a:spcPct val="107000"/>
                        </a:lnSpc>
                        <a:spcBef>
                          <a:spcPct val="0"/>
                        </a:spcBef>
                        <a:spcAft>
                          <a:spcPct val="0"/>
                        </a:spcAft>
                        <a:tabLst>
                          <a:tab pos="3441700"/>
                        </a:tabLst>
                      </a:pPr>
                      <a:r>
                        <a:rPr lang="fr" sz="2000" b="1" i="0" u="none" strike="noStrike">
                          <a:solidFill>
                            <a:srgbClr val="FFFFFF"/>
                          </a:solidFill>
                          <a:highlight>
                            <a:srgbClr val="000000">
                              <a:alpha val="0"/>
                            </a:srgbClr>
                          </a:highlight>
                          <a:latin typeface="Arial"/>
                          <a:ea typeface="+mn-ea"/>
                          <a:cs typeface="Arial"/>
                        </a:rPr>
                        <a:t>Outil</a:t>
                      </a:r>
                      <a:endParaRPr lang="en-US" sz="2800">
                        <a:solidFill>
                          <a:srgbClr val="595959"/>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7EA5"/>
                    </a:solidFill>
                  </a:tcPr>
                </a:tc>
                <a:tc>
                  <a:txBody>
                    <a:bodyPr vert="horz" wrap="square">
                      <a:noAutofit/>
                    </a:bodyPr>
                    <a:lstStyle/>
                    <a:p>
                      <a:pPr marL="0" marR="0" rtl="0">
                        <a:lnSpc>
                          <a:spcPct val="107000"/>
                        </a:lnSpc>
                        <a:spcBef>
                          <a:spcPct val="0"/>
                        </a:spcBef>
                        <a:spcAft>
                          <a:spcPct val="0"/>
                        </a:spcAft>
                        <a:tabLst>
                          <a:tab pos="3441700"/>
                        </a:tabLst>
                      </a:pPr>
                      <a:r>
                        <a:rPr lang="fr" sz="2000" b="1" i="0" u="none" strike="noStrike">
                          <a:solidFill>
                            <a:srgbClr val="FFFFFF"/>
                          </a:solidFill>
                          <a:highlight>
                            <a:srgbClr val="000000">
                              <a:alpha val="0"/>
                            </a:srgbClr>
                          </a:highlight>
                          <a:latin typeface="Arial"/>
                          <a:ea typeface="+mn-ea"/>
                          <a:cs typeface="Arial"/>
                        </a:rPr>
                        <a:t>Sorties de contenu</a:t>
                      </a:r>
                      <a:endParaRPr lang="en-US" sz="2800">
                        <a:solidFill>
                          <a:srgbClr val="595959"/>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7EA5"/>
                    </a:solidFill>
                  </a:tcPr>
                </a:tc>
                <a:tc>
                  <a:txBody>
                    <a:bodyPr vert="horz" wrap="square">
                      <a:noAutofit/>
                    </a:bodyPr>
                    <a:lstStyle/>
                    <a:p>
                      <a:pPr marL="0" marR="0" rtl="0">
                        <a:lnSpc>
                          <a:spcPct val="107000"/>
                        </a:lnSpc>
                        <a:spcBef>
                          <a:spcPct val="0"/>
                        </a:spcBef>
                        <a:spcAft>
                          <a:spcPct val="0"/>
                        </a:spcAft>
                        <a:tabLst>
                          <a:tab pos="3441700"/>
                        </a:tabLst>
                      </a:pPr>
                      <a:r>
                        <a:rPr lang="fr" sz="2000" b="1" i="0" u="none" strike="noStrike">
                          <a:highlight>
                            <a:srgbClr val="000000">
                              <a:alpha val="0"/>
                            </a:srgbClr>
                          </a:highlight>
                          <a:latin typeface="Arial"/>
                          <a:cs typeface="Arial"/>
                        </a:rPr>
                        <a:t>Informations clés</a:t>
                      </a:r>
                      <a:endParaRPr lang="en-US" sz="2800">
                        <a:solidFill>
                          <a:srgbClr val="595959"/>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7EA5"/>
                    </a:solidFill>
                  </a:tcPr>
                </a:tc>
                <a:extLst>
                  <a:ext uri="{0D108BD9-81ED-4DB2-BD59-A6C34878D82A}">
                    <a16:rowId xmlns:a16="http://schemas.microsoft.com/office/drawing/2014/main" val="10000"/>
                  </a:ext>
                </a:extLst>
              </a:tr>
              <a:tr h="606160">
                <a:tc>
                  <a:txBody>
                    <a:bodyPr vert="horz" wrap="square">
                      <a:noAutofit/>
                    </a:bodyPr>
                    <a:lstStyle/>
                    <a:p>
                      <a:pPr marL="0" marR="0" rtl="0">
                        <a:lnSpc>
                          <a:spcPct val="107000"/>
                        </a:lnSpc>
                        <a:spcBef>
                          <a:spcPct val="0"/>
                        </a:spcBef>
                        <a:spcAft>
                          <a:spcPct val="0"/>
                        </a:spcAft>
                        <a:tabLst>
                          <a:tab pos="3441700"/>
                        </a:tabLst>
                      </a:pPr>
                      <a:r>
                        <a:rPr lang="fr" sz="2000" b="0" i="0" u="none" strike="noStrike">
                          <a:solidFill>
                            <a:srgbClr val="000000"/>
                          </a:solidFill>
                          <a:highlight>
                            <a:srgbClr val="000000">
                              <a:alpha val="0"/>
                            </a:srgbClr>
                          </a:highlight>
                          <a:latin typeface="Arial"/>
                          <a:cs typeface="Arial"/>
                        </a:rPr>
                        <a:t>Adobe Spark</a:t>
                      </a:r>
                    </a:p>
                    <a:p>
                      <a:pPr marL="0" marR="0" rtl="0">
                        <a:lnSpc>
                          <a:spcPct val="107000"/>
                        </a:lnSpc>
                        <a:spcBef>
                          <a:spcPct val="0"/>
                        </a:spcBef>
                        <a:spcAft>
                          <a:spcPct val="0"/>
                        </a:spcAft>
                        <a:tabLst>
                          <a:tab pos="3441700"/>
                        </a:tabLst>
                      </a:pPr>
                      <a:r>
                        <a:rPr lang="fr" sz="1400" b="0" i="0" u="none" strike="noStrike">
                          <a:solidFill>
                            <a:srgbClr val="000000"/>
                          </a:solidFill>
                          <a:highlight>
                            <a:srgbClr val="000000">
                              <a:alpha val="0"/>
                            </a:srgbClr>
                          </a:highlight>
                          <a:latin typeface="Arial"/>
                          <a:ea typeface="Calibri"/>
                          <a:cs typeface="Arial"/>
                          <a:hlinkClick r:id="rId3"/>
                        </a:rPr>
                        <a:t>http://spark.adobe.com</a:t>
                      </a:r>
                      <a:r>
                        <a:rPr lang="fr" sz="1400" b="0" i="0" u="none" strike="noStrike">
                          <a:solidFill>
                            <a:srgbClr val="000000"/>
                          </a:solidFill>
                          <a:highlight>
                            <a:srgbClr val="000000">
                              <a:alpha val="0"/>
                            </a:srgbClr>
                          </a:highlight>
                          <a:latin typeface="Arial"/>
                          <a:ea typeface="Calibri"/>
                          <a:cs typeface="Arial"/>
                        </a:rPr>
                        <a:t> </a:t>
                      </a:r>
                    </a:p>
                  </a:txBody>
                  <a:tcPr marL="68580" marR="68580" marT="0" marB="0">
                    <a:solidFill>
                      <a:schemeClr val="bg2">
                        <a:lumMod val="75000"/>
                      </a:schemeClr>
                    </a:solidFill>
                  </a:tcPr>
                </a:tc>
                <a:tc>
                  <a:txBody>
                    <a:bodyPr vert="horz" wrap="square">
                      <a:noAutofit/>
                    </a:bodyPr>
                    <a:lstStyle/>
                    <a:p>
                      <a:pPr marL="0" marR="0" rtl="0">
                        <a:lnSpc>
                          <a:spcPct val="107000"/>
                        </a:lnSpc>
                        <a:spcBef>
                          <a:spcPct val="0"/>
                        </a:spcBef>
                        <a:spcAft>
                          <a:spcPct val="0"/>
                        </a:spcAft>
                        <a:tabLst>
                          <a:tab pos="3441700"/>
                        </a:tabLst>
                      </a:pPr>
                      <a:r>
                        <a:rPr lang="fr" sz="2000" b="0" i="0" u="none" strike="noStrike">
                          <a:solidFill>
                            <a:srgbClr val="000000"/>
                          </a:solidFill>
                          <a:highlight>
                            <a:srgbClr val="000000">
                              <a:alpha val="0"/>
                            </a:srgbClr>
                          </a:highlight>
                          <a:latin typeface="Arial"/>
                          <a:ea typeface="+mn-ea"/>
                          <a:cs typeface="Arial"/>
                        </a:rPr>
                        <a:t>Photo-essais, vidéos simples (utilisant des photos et du texte)</a:t>
                      </a:r>
                      <a:endParaRPr lang="en-US" sz="28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vert="horz" wrap="square">
                      <a:noAutofit/>
                    </a:bodyPr>
                    <a:lstStyle/>
                    <a:p>
                      <a:pPr marL="0" marR="0" rtl="0">
                        <a:lnSpc>
                          <a:spcPct val="107000"/>
                        </a:lnSpc>
                        <a:spcBef>
                          <a:spcPct val="0"/>
                        </a:spcBef>
                        <a:spcAft>
                          <a:spcPct val="0"/>
                        </a:spcAft>
                        <a:tabLst>
                          <a:tab pos="3441700"/>
                        </a:tabLst>
                      </a:pPr>
                      <a:r>
                        <a:rPr lang="fr" sz="2000" b="0" i="0" u="none" strike="noStrike">
                          <a:solidFill>
                            <a:srgbClr val="000000"/>
                          </a:solidFill>
                          <a:highlight>
                            <a:srgbClr val="000000">
                              <a:alpha val="0"/>
                            </a:srgbClr>
                          </a:highlight>
                          <a:latin typeface="Arial"/>
                          <a:ea typeface="+mn-ea"/>
                          <a:cs typeface="Arial"/>
                        </a:rPr>
                        <a:t>Programme gratuit. Téléchargez vos photos et mettez-les en valeur.</a:t>
                      </a:r>
                      <a:endParaRPr lang="en-US" sz="28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extLst>
                  <a:ext uri="{0D108BD9-81ED-4DB2-BD59-A6C34878D82A}">
                    <a16:rowId xmlns:a16="http://schemas.microsoft.com/office/drawing/2014/main" val="10001"/>
                  </a:ext>
                </a:extLst>
              </a:tr>
            </a:tbl>
          </a:graphicData>
        </a:graphic>
      </p:graphicFrame>
      <p:sp>
        <p:nvSpPr>
          <p:cNvPr id="8" name="Content Placeholder 2">
            <a:extLst>
              <a:ext uri="{FF2B5EF4-FFF2-40B4-BE49-F238E27FC236}">
                <a16:creationId xmlns:a16="http://schemas.microsoft.com/office/drawing/2014/main" id="{AD7B8ABA-5E66-4055-830F-416D9936D870}"/>
              </a:ext>
            </a:extLst>
          </p:cNvPr>
          <p:cNvSpPr>
            <a:spLocks noGrp="1"/>
          </p:cNvSpPr>
          <p:nvPr>
            <p:ph idx="1"/>
          </p:nvPr>
        </p:nvSpPr>
        <p:spPr>
          <a:xfrm>
            <a:off x="480868" y="2738462"/>
            <a:ext cx="1735859" cy="483466"/>
          </a:xfrm>
        </p:spPr>
        <p:txBody>
          <a:bodyPr>
            <a:noAutofit/>
          </a:bodyPr>
          <a:lstStyle/>
          <a:p>
            <a:pPr marL="0" indent="0" rtl="0">
              <a:buNone/>
            </a:pPr>
            <a:r>
              <a:rPr lang="fr" sz="2800" b="0" i="0" u="none" strike="noStrike">
                <a:highlight>
                  <a:srgbClr val="000000">
                    <a:alpha val="0"/>
                  </a:srgbClr>
                </a:highlight>
                <a:latin typeface="Arial"/>
              </a:rPr>
              <a:t>Exemples :</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l="541" t="12468" r="567" b="21327"/>
          <a:stretch>
            <a:fillRect/>
          </a:stretch>
        </p:blipFill>
        <p:spPr bwMode="auto">
          <a:xfrm>
            <a:off x="480869" y="3221929"/>
            <a:ext cx="4201968" cy="2250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a:extLst>
              <a:ext uri="{FF2B5EF4-FFF2-40B4-BE49-F238E27FC236}">
                <a16:creationId xmlns:a16="http://schemas.microsoft.com/office/drawing/2014/main" id="{AD7B8ABA-5E66-4055-830F-416D9936D870}"/>
              </a:ext>
            </a:extLst>
          </p:cNvPr>
          <p:cNvSpPr txBox="1"/>
          <p:nvPr/>
        </p:nvSpPr>
        <p:spPr>
          <a:xfrm>
            <a:off x="587087" y="5579057"/>
            <a:ext cx="3989532" cy="3786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EA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E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E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EA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EA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fr" sz="1400" b="0" i="0" u="none" strike="noStrike">
                <a:highlight>
                  <a:srgbClr val="000000">
                    <a:alpha val="0"/>
                  </a:srgbClr>
                </a:highlight>
                <a:latin typeface="Arial"/>
                <a:hlinkClick r:id="rId5"/>
              </a:rPr>
              <a:t>https://spark.adobe.com/page/fnea5dCf8dGw3/</a:t>
            </a:r>
            <a:endParaRPr lang="en-US" sz="1400"/>
          </a:p>
        </p:txBody>
      </p:sp>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l="5568" t="52462" r="61107" b="24613"/>
          <a:stretch>
            <a:fillRect/>
          </a:stretch>
        </p:blipFill>
        <p:spPr bwMode="auto">
          <a:xfrm>
            <a:off x="4830618" y="3236434"/>
            <a:ext cx="4062952" cy="223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a:extLst>
              <a:ext uri="{FF2B5EF4-FFF2-40B4-BE49-F238E27FC236}">
                <a16:creationId xmlns:a16="http://schemas.microsoft.com/office/drawing/2014/main" id="{AD7B8ABA-5E66-4055-830F-416D9936D870}"/>
              </a:ext>
            </a:extLst>
          </p:cNvPr>
          <p:cNvSpPr txBox="1"/>
          <p:nvPr/>
        </p:nvSpPr>
        <p:spPr>
          <a:xfrm>
            <a:off x="4996348" y="5578913"/>
            <a:ext cx="4202546" cy="3786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EA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E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E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EA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EA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fr" sz="1400" b="0" i="0" u="none" strike="noStrike">
                <a:highlight>
                  <a:srgbClr val="000000">
                    <a:alpha val="0"/>
                  </a:srgbClr>
                </a:highlight>
                <a:latin typeface="Arial"/>
                <a:hlinkClick r:id="rId7"/>
              </a:rPr>
              <a:t>https://www.youtube.com/watch?v=2pdLiO5RZus</a:t>
            </a:r>
            <a:endParaRPr lang="en-US" sz="1400"/>
          </a:p>
        </p:txBody>
      </p:sp>
    </p:spTree>
    <p:extLst>
      <p:ext uri="{BB962C8B-B14F-4D97-AF65-F5344CB8AC3E}">
        <p14:creationId xmlns:p14="http://schemas.microsoft.com/office/powerpoint/2010/main" val="817219481"/>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itle 4"/>
          <p:cNvSpPr>
            <a:spLocks noGrp="1"/>
          </p:cNvSpPr>
          <p:nvPr>
            <p:ph type="title"/>
          </p:nvPr>
        </p:nvSpPr>
        <p:spPr>
          <a:xfrm>
            <a:off x="231486" y="272764"/>
            <a:ext cx="8515350" cy="1048038"/>
          </a:xfrm>
        </p:spPr>
        <p:txBody>
          <a:bodyPr>
            <a:noAutofit/>
          </a:bodyPr>
          <a:lstStyle/>
          <a:p>
            <a:pPr rtl="0"/>
            <a:r>
              <a:rPr lang="fr" sz="4400" b="0" i="0" u="none" strike="noStrike">
                <a:highlight>
                  <a:srgbClr val="000000">
                    <a:alpha val="0"/>
                  </a:srgbClr>
                </a:highlight>
                <a:latin typeface="Gill Sans MT"/>
              </a:rPr>
              <a:t>Autres ressources clé</a:t>
            </a:r>
          </a:p>
        </p:txBody>
      </p:sp>
      <p:graphicFrame>
        <p:nvGraphicFramePr>
          <p:cNvPr id="6" name="Table 5"/>
          <p:cNvGraphicFramePr>
            <a:graphicFrameLocks noGrp="1"/>
          </p:cNvGraphicFramePr>
          <p:nvPr>
            <p:extLst>
              <p:ext uri="{D42A27DB-BD31-4B8C-83A1-F6EECF244321}">
                <p14:modId xmlns:p14="http://schemas.microsoft.com/office/powerpoint/2010/main" val="42327808"/>
              </p:ext>
            </p:extLst>
          </p:nvPr>
        </p:nvGraphicFramePr>
        <p:xfrm>
          <a:off x="480868" y="1422835"/>
          <a:ext cx="8118186" cy="3261359"/>
        </p:xfrm>
        <a:graphic>
          <a:graphicData uri="http://schemas.openxmlformats.org/drawingml/2006/table">
            <a:tbl>
              <a:tblPr firstRow="1" firstCol="1" bandRow="1">
                <a:tableStyleId>{5C22544A-7EE6-4342-B048-85BDC9FD1C3A}</a:tableStyleId>
              </a:tblPr>
              <a:tblGrid>
                <a:gridCol w="2169968">
                  <a:extLst>
                    <a:ext uri="{9D8B030D-6E8A-4147-A177-3AD203B41FA5}">
                      <a16:colId xmlns:a16="http://schemas.microsoft.com/office/drawing/2014/main" val="20000"/>
                    </a:ext>
                  </a:extLst>
                </a:gridCol>
                <a:gridCol w="5948218">
                  <a:extLst>
                    <a:ext uri="{9D8B030D-6E8A-4147-A177-3AD203B41FA5}">
                      <a16:colId xmlns:a16="http://schemas.microsoft.com/office/drawing/2014/main" val="20001"/>
                    </a:ext>
                  </a:extLst>
                </a:gridCol>
              </a:tblGrid>
              <a:tr h="291683">
                <a:tc>
                  <a:txBody>
                    <a:bodyPr vert="horz" wrap="square">
                      <a:noAutofit/>
                    </a:bodyPr>
                    <a:lstStyle/>
                    <a:p>
                      <a:pPr marL="0" marR="0" rtl="0">
                        <a:lnSpc>
                          <a:spcPct val="107000"/>
                        </a:lnSpc>
                        <a:spcBef>
                          <a:spcPct val="0"/>
                        </a:spcBef>
                        <a:spcAft>
                          <a:spcPct val="0"/>
                        </a:spcAft>
                        <a:tabLst>
                          <a:tab pos="3441700"/>
                        </a:tabLst>
                      </a:pPr>
                      <a:r>
                        <a:rPr lang="fr" sz="2000" b="1" i="0" u="none" strike="noStrike">
                          <a:solidFill>
                            <a:srgbClr val="FFFFFF"/>
                          </a:solidFill>
                          <a:highlight>
                            <a:srgbClr val="000000">
                              <a:alpha val="0"/>
                            </a:srgbClr>
                          </a:highlight>
                          <a:latin typeface="Arial"/>
                          <a:ea typeface="+mn-ea"/>
                          <a:cs typeface="Arial"/>
                        </a:rPr>
                        <a:t>Outil</a:t>
                      </a:r>
                      <a:endParaRPr lang="en-US" sz="2800">
                        <a:solidFill>
                          <a:srgbClr val="595959"/>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7EA5"/>
                    </a:solidFill>
                  </a:tcPr>
                </a:tc>
                <a:tc>
                  <a:txBody>
                    <a:bodyPr vert="horz" wrap="square">
                      <a:noAutofit/>
                    </a:bodyPr>
                    <a:lstStyle/>
                    <a:p>
                      <a:pPr marL="0" marR="0" rtl="0">
                        <a:lnSpc>
                          <a:spcPct val="107000"/>
                        </a:lnSpc>
                        <a:spcBef>
                          <a:spcPct val="0"/>
                        </a:spcBef>
                        <a:spcAft>
                          <a:spcPct val="0"/>
                        </a:spcAft>
                        <a:tabLst>
                          <a:tab pos="3441700"/>
                        </a:tabLst>
                      </a:pPr>
                      <a:r>
                        <a:rPr lang="fr" sz="2000" b="1" i="0" u="none" strike="noStrike">
                          <a:highlight>
                            <a:srgbClr val="000000">
                              <a:alpha val="0"/>
                            </a:srgbClr>
                          </a:highlight>
                          <a:latin typeface="Arial"/>
                          <a:cs typeface="Arial"/>
                        </a:rPr>
                        <a:t>Objectif et informations clés</a:t>
                      </a:r>
                      <a:endParaRPr lang="en-US" sz="2800">
                        <a:solidFill>
                          <a:srgbClr val="595959"/>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7EA5"/>
                    </a:solidFill>
                  </a:tcPr>
                </a:tc>
                <a:extLst>
                  <a:ext uri="{0D108BD9-81ED-4DB2-BD59-A6C34878D82A}">
                    <a16:rowId xmlns:a16="http://schemas.microsoft.com/office/drawing/2014/main" val="10000"/>
                  </a:ext>
                </a:extLst>
              </a:tr>
              <a:tr h="606160">
                <a:tc>
                  <a:txBody>
                    <a:bodyPr vert="horz" wrap="square">
                      <a:noAutofit/>
                    </a:bodyPr>
                    <a:lstStyle/>
                    <a:p>
                      <a:pPr marL="0" marR="0" rtl="0">
                        <a:lnSpc>
                          <a:spcPct val="107000"/>
                        </a:lnSpc>
                        <a:spcBef>
                          <a:spcPct val="0"/>
                        </a:spcBef>
                        <a:spcAft>
                          <a:spcPct val="0"/>
                        </a:spcAft>
                        <a:tabLst>
                          <a:tab pos="3441700"/>
                        </a:tabLst>
                      </a:pPr>
                      <a:r>
                        <a:rPr lang="fr" sz="2000" b="0" i="0" u="none" strike="noStrike">
                          <a:solidFill>
                            <a:srgbClr val="000000"/>
                          </a:solidFill>
                          <a:highlight>
                            <a:srgbClr val="000000">
                              <a:alpha val="0"/>
                            </a:srgbClr>
                          </a:highlight>
                          <a:latin typeface="Arial"/>
                          <a:cs typeface="Arial"/>
                        </a:rPr>
                        <a:t>Le projet Noun </a:t>
                      </a:r>
                    </a:p>
                    <a:p>
                      <a:pPr marL="0" marR="0" rtl="0">
                        <a:lnSpc>
                          <a:spcPct val="107000"/>
                        </a:lnSpc>
                        <a:spcBef>
                          <a:spcPct val="0"/>
                        </a:spcBef>
                        <a:spcAft>
                          <a:spcPct val="0"/>
                        </a:spcAft>
                        <a:tabLst>
                          <a:tab pos="3441700"/>
                        </a:tabLst>
                      </a:pPr>
                      <a:r>
                        <a:rPr lang="fr" sz="1400" b="0" i="0" u="none" strike="noStrike" baseline="0">
                          <a:solidFill>
                            <a:srgbClr val="000000"/>
                          </a:solidFill>
                          <a:highlight>
                            <a:srgbClr val="000000">
                              <a:alpha val="0"/>
                            </a:srgbClr>
                          </a:highlight>
                          <a:latin typeface="Arial"/>
                          <a:ea typeface="Calibri"/>
                          <a:cs typeface="Arial"/>
                          <a:hlinkClick r:id="rId3"/>
                        </a:rPr>
                        <a:t>http://thenounproject.com</a:t>
                      </a:r>
                      <a:r>
                        <a:rPr lang="fr" sz="1400" b="0" i="0" u="none" strike="noStrike" baseline="0">
                          <a:solidFill>
                            <a:srgbClr val="000000"/>
                          </a:solidFill>
                          <a:highlight>
                            <a:srgbClr val="000000">
                              <a:alpha val="0"/>
                            </a:srgbClr>
                          </a:highlight>
                          <a:latin typeface="Arial"/>
                          <a:ea typeface="Calibri"/>
                          <a:cs typeface="Arial"/>
                        </a:rPr>
                        <a:t> </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tc>
                  <a:txBody>
                    <a:bodyPr vert="horz" wrap="square">
                      <a:noAutofit/>
                    </a:bodyPr>
                    <a:lstStyle/>
                    <a:p>
                      <a:pPr marL="0" marR="0" rtl="0">
                        <a:lnSpc>
                          <a:spcPct val="107000"/>
                        </a:lnSpc>
                        <a:spcBef>
                          <a:spcPct val="0"/>
                        </a:spcBef>
                        <a:spcAft>
                          <a:spcPct val="0"/>
                        </a:spcAft>
                        <a:tabLst>
                          <a:tab pos="3441700"/>
                        </a:tabLst>
                      </a:pPr>
                      <a:r>
                        <a:rPr lang="fr" sz="2000" b="0" i="0" u="none" strike="noStrike">
                          <a:solidFill>
                            <a:srgbClr val="000000"/>
                          </a:solidFill>
                          <a:highlight>
                            <a:srgbClr val="000000">
                              <a:alpha val="0"/>
                            </a:srgbClr>
                          </a:highlight>
                          <a:latin typeface="Arial"/>
                          <a:ea typeface="+mn-ea"/>
                          <a:cs typeface="Arial"/>
                        </a:rPr>
                        <a:t>Recherchez et sélectionnez parmi plus d'un million d'icônes libres de droits. Les icônes simples en noir et blanc peuvent être téléchargées gratuitement, avec mention du créateur graphique. De nombreuses icônes liées à la santé qui peuvent être utilisées dans n'importe lequel des outils précédents pour les adapter à votre sujet.</a:t>
                      </a:r>
                      <a:endParaRPr lang="en-US" sz="28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extLst>
                  <a:ext uri="{0D108BD9-81ED-4DB2-BD59-A6C34878D82A}">
                    <a16:rowId xmlns:a16="http://schemas.microsoft.com/office/drawing/2014/main" val="10001"/>
                  </a:ext>
                </a:extLst>
              </a:tr>
              <a:tr h="606160">
                <a:tc>
                  <a:txBody>
                    <a:bodyPr vert="horz" wrap="square">
                      <a:noAutofit/>
                    </a:bodyPr>
                    <a:lstStyle/>
                    <a:p>
                      <a:pPr marL="0" marR="0" rtl="0">
                        <a:lnSpc>
                          <a:spcPct val="107000"/>
                        </a:lnSpc>
                        <a:spcBef>
                          <a:spcPct val="0"/>
                        </a:spcBef>
                        <a:spcAft>
                          <a:spcPct val="0"/>
                        </a:spcAft>
                        <a:tabLst>
                          <a:tab pos="3441700"/>
                        </a:tabLst>
                      </a:pPr>
                      <a:r>
                        <a:rPr lang="fr" sz="2000" b="0" i="0" u="none" strike="noStrike">
                          <a:solidFill>
                            <a:srgbClr val="000000"/>
                          </a:solidFill>
                          <a:highlight>
                            <a:srgbClr val="000000">
                              <a:alpha val="0"/>
                            </a:srgbClr>
                          </a:highlight>
                          <a:latin typeface="Arial"/>
                          <a:ea typeface="Calibri"/>
                          <a:cs typeface="Arial"/>
                        </a:rPr>
                        <a:t>Audacity</a:t>
                      </a:r>
                    </a:p>
                    <a:p>
                      <a:pPr marL="0" marR="0" rtl="0">
                        <a:lnSpc>
                          <a:spcPct val="107000"/>
                        </a:lnSpc>
                        <a:spcBef>
                          <a:spcPct val="0"/>
                        </a:spcBef>
                        <a:spcAft>
                          <a:spcPct val="0"/>
                        </a:spcAft>
                        <a:tabLst>
                          <a:tab pos="3441700"/>
                        </a:tabLst>
                      </a:pPr>
                      <a:r>
                        <a:rPr lang="fr" sz="1400" b="0" i="0" u="none" strike="noStrike">
                          <a:solidFill>
                            <a:srgbClr val="000000"/>
                          </a:solidFill>
                          <a:highlight>
                            <a:srgbClr val="000000">
                              <a:alpha val="0"/>
                            </a:srgbClr>
                          </a:highlight>
                          <a:latin typeface="Arial"/>
                          <a:ea typeface="Calibri"/>
                          <a:cs typeface="Arial"/>
                          <a:hlinkClick r:id="rId4"/>
                        </a:rPr>
                        <a:t>www.audacityteam.org</a:t>
                      </a:r>
                      <a:r>
                        <a:rPr lang="fr" sz="1400" b="0" i="0" u="none" strike="noStrike">
                          <a:solidFill>
                            <a:srgbClr val="000000"/>
                          </a:solidFill>
                          <a:highlight>
                            <a:srgbClr val="000000">
                              <a:alpha val="0"/>
                            </a:srgbClr>
                          </a:highlight>
                          <a:latin typeface="Arial"/>
                          <a:ea typeface="Calibri"/>
                          <a:cs typeface="Arial"/>
                        </a:rPr>
                        <a:t>   </a:t>
                      </a:r>
                    </a:p>
                  </a:txBody>
                  <a:tcPr marL="68580" marR="68580" marT="0" marB="0">
                    <a:solidFill>
                      <a:schemeClr val="bg2">
                        <a:lumMod val="75000"/>
                      </a:schemeClr>
                    </a:solidFill>
                  </a:tcPr>
                </a:tc>
                <a:tc>
                  <a:txBody>
                    <a:bodyPr vert="horz" wrap="square">
                      <a:noAutofit/>
                    </a:bodyPr>
                    <a:lstStyle/>
                    <a:p>
                      <a:pPr marL="0" marR="0" rtl="0">
                        <a:lnSpc>
                          <a:spcPct val="107000"/>
                        </a:lnSpc>
                        <a:spcBef>
                          <a:spcPct val="0"/>
                        </a:spcBef>
                        <a:spcAft>
                          <a:spcPct val="0"/>
                        </a:spcAft>
                        <a:tabLst>
                          <a:tab pos="3441700"/>
                        </a:tabLst>
                      </a:pPr>
                      <a:r>
                        <a:rPr lang="fr" sz="2000" b="0" i="0" u="none" strike="noStrike">
                          <a:solidFill>
                            <a:srgbClr val="000000"/>
                          </a:solidFill>
                          <a:highlight>
                            <a:srgbClr val="000000">
                              <a:alpha val="0"/>
                            </a:srgbClr>
                          </a:highlight>
                          <a:latin typeface="Arial"/>
                          <a:ea typeface="Calibri"/>
                          <a:cs typeface="Arial"/>
                        </a:rPr>
                        <a:t>Téléchargez ce logiciel gratuit pour éditer des clips audio pour des vidéos.</a:t>
                      </a:r>
                      <a:endParaRPr lang="en-US" sz="20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24898032"/>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3A0BC55-4C4B-418C-8826-FC27C62C47C2}"/>
              </a:ext>
            </a:extLst>
          </p:cNvPr>
          <p:cNvSpPr>
            <a:spLocks noGrp="1"/>
          </p:cNvSpPr>
          <p:nvPr>
            <p:ph type="title"/>
          </p:nvPr>
        </p:nvSpPr>
        <p:spPr/>
        <p:txBody>
          <a:bodyPr>
            <a:noAutofit/>
          </a:bodyPr>
          <a:lstStyle/>
          <a:p>
            <a:pPr rtl="0"/>
            <a:r>
              <a:rPr lang="fr" sz="4400" b="0" i="0" u="none" strike="noStrike">
                <a:highlight>
                  <a:srgbClr val="000000">
                    <a:alpha val="0"/>
                  </a:srgbClr>
                </a:highlight>
                <a:latin typeface="Gill Sans MT"/>
              </a:rPr>
              <a:t>Objectifs d'apprentissage</a:t>
            </a:r>
          </a:p>
        </p:txBody>
      </p:sp>
      <p:sp>
        <p:nvSpPr>
          <p:cNvPr id="3" name="Content Placeholder 2">
            <a:extLst>
              <a:ext uri="{FF2B5EF4-FFF2-40B4-BE49-F238E27FC236}">
                <a16:creationId xmlns:a16="http://schemas.microsoft.com/office/drawing/2014/main" id="{741855A5-A2D0-4328-AECF-C53E8052C42A}"/>
              </a:ext>
            </a:extLst>
          </p:cNvPr>
          <p:cNvSpPr>
            <a:spLocks noGrp="1"/>
          </p:cNvSpPr>
          <p:nvPr>
            <p:ph idx="1"/>
          </p:nvPr>
        </p:nvSpPr>
        <p:spPr/>
        <p:txBody>
          <a:bodyPr>
            <a:noAutofit/>
          </a:bodyPr>
          <a:lstStyle/>
          <a:p>
            <a:pPr rtl="0"/>
            <a:r>
              <a:rPr lang="fr" sz="2800" b="0" i="0" u="none" strike="noStrike">
                <a:highlight>
                  <a:srgbClr val="000000">
                    <a:alpha val="0"/>
                  </a:srgbClr>
                </a:highlight>
                <a:latin typeface="Arial"/>
              </a:rPr>
              <a:t>Décrire pourquoi le contenu visuel est développé.</a:t>
            </a:r>
          </a:p>
          <a:p>
            <a:pPr rtl="0"/>
            <a:r>
              <a:rPr lang="fr" sz="2800" b="0" i="0" u="none" strike="noStrike">
                <a:highlight>
                  <a:srgbClr val="000000">
                    <a:alpha val="0"/>
                  </a:srgbClr>
                </a:highlight>
                <a:latin typeface="Arial"/>
              </a:rPr>
              <a:t>Expliquer ce qu'est le contenu visuel.</a:t>
            </a:r>
          </a:p>
          <a:p>
            <a:pPr rtl="0"/>
            <a:r>
              <a:rPr lang="fr" sz="2800" b="0" i="0" u="none" strike="noStrike">
                <a:highlight>
                  <a:srgbClr val="000000">
                    <a:alpha val="0"/>
                  </a:srgbClr>
                </a:highlight>
                <a:latin typeface="Arial"/>
              </a:rPr>
              <a:t>Comprendre quand le contenu visuel doit être utilisé.</a:t>
            </a:r>
          </a:p>
          <a:p>
            <a:pPr rtl="0"/>
            <a:r>
              <a:rPr lang="fr" sz="2800" b="0" i="0" u="none" strike="noStrike">
                <a:highlight>
                  <a:srgbClr val="000000">
                    <a:alpha val="0"/>
                  </a:srgbClr>
                </a:highlight>
                <a:latin typeface="Arial"/>
              </a:rPr>
              <a:t>Mettre en évidence les éléments importants à prendre en compte lors de l'élaboration d'un contenu visuel.</a:t>
            </a:r>
          </a:p>
          <a:p>
            <a:pPr rtl="0"/>
            <a:r>
              <a:rPr lang="fr" sz="2800" b="0" i="0" u="none" strike="noStrike">
                <a:highlight>
                  <a:srgbClr val="000000">
                    <a:alpha val="0"/>
                  </a:srgbClr>
                </a:highlight>
                <a:latin typeface="Arial"/>
              </a:rPr>
              <a:t>Établir un processus de création de contenu visuel.</a:t>
            </a:r>
          </a:p>
          <a:p>
            <a:endParaRPr lang="en-US"/>
          </a:p>
          <a:p>
            <a:endParaRPr lang="en-US"/>
          </a:p>
        </p:txBody>
      </p:sp>
    </p:spTree>
    <p:extLst>
      <p:ext uri="{BB962C8B-B14F-4D97-AF65-F5344CB8AC3E}">
        <p14:creationId xmlns:p14="http://schemas.microsoft.com/office/powerpoint/2010/main" val="2875065453"/>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BE8D1D0-A914-4D9A-B852-63B435A0EFF0}"/>
              </a:ext>
            </a:extLst>
          </p:cNvPr>
          <p:cNvSpPr>
            <a:spLocks noGrp="1"/>
          </p:cNvSpPr>
          <p:nvPr>
            <p:ph type="title"/>
          </p:nvPr>
        </p:nvSpPr>
        <p:spPr/>
        <p:txBody>
          <a:bodyPr>
            <a:noAutofit/>
          </a:bodyPr>
          <a:lstStyle/>
          <a:p>
            <a:pPr rtl="0"/>
            <a:r>
              <a:rPr lang="fr" sz="4400" b="0" i="0" u="none" strike="noStrike">
                <a:highlight>
                  <a:srgbClr val="000000">
                    <a:alpha val="0"/>
                  </a:srgbClr>
                </a:highlight>
                <a:latin typeface="Gill Sans MT"/>
              </a:rPr>
              <a:t>Pourquoi développons-nous du contenu visuel ?</a:t>
            </a:r>
          </a:p>
        </p:txBody>
      </p:sp>
      <p:sp>
        <p:nvSpPr>
          <p:cNvPr id="3" name="Content Placeholder 2">
            <a:extLst>
              <a:ext uri="{FF2B5EF4-FFF2-40B4-BE49-F238E27FC236}">
                <a16:creationId xmlns:a16="http://schemas.microsoft.com/office/drawing/2014/main" id="{430C58BB-7BB3-494C-90D9-2A0A00080DBD}"/>
              </a:ext>
            </a:extLst>
          </p:cNvPr>
          <p:cNvSpPr>
            <a:spLocks noGrp="1"/>
          </p:cNvSpPr>
          <p:nvPr>
            <p:ph idx="1"/>
          </p:nvPr>
        </p:nvSpPr>
        <p:spPr/>
        <p:txBody>
          <a:bodyPr>
            <a:noAutofit/>
          </a:bodyPr>
          <a:lstStyle/>
          <a:p>
            <a:pPr marL="0" indent="0">
              <a:buNone/>
            </a:pPr>
            <a:endParaRPr lang="en-US"/>
          </a:p>
          <a:p>
            <a:pPr marL="0" indent="0" rtl="0">
              <a:buNone/>
            </a:pPr>
            <a:r>
              <a:rPr lang="fr" sz="2800" b="0" i="0" u="none" strike="noStrike">
                <a:highlight>
                  <a:srgbClr val="000000">
                    <a:alpha val="0"/>
                  </a:srgbClr>
                </a:highlight>
                <a:latin typeface="Arial"/>
              </a:rPr>
              <a:t>Communiquer des informations par le biais de repères visuels.</a:t>
            </a:r>
          </a:p>
        </p:txBody>
      </p:sp>
      <p:pic>
        <p:nvPicPr>
          <p:cNvPr id="5122" name="Picture 2" descr="C:\Users\efrazee\AppData\Local\Microsoft\Windows\Temporary Internet Files\Content.IE5\J197F4RU\eyes_for_chibi_project_by_cassle-d4v9u16[1].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33140" y="3217271"/>
            <a:ext cx="3802611" cy="1850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020241"/>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BFE4AC1-657E-4A4D-B0D9-28052B1B8EEF}"/>
              </a:ext>
            </a:extLst>
          </p:cNvPr>
          <p:cNvSpPr>
            <a:spLocks noGrp="1"/>
          </p:cNvSpPr>
          <p:nvPr>
            <p:ph type="title"/>
          </p:nvPr>
        </p:nvSpPr>
        <p:spPr/>
        <p:txBody>
          <a:bodyPr>
            <a:noAutofit/>
          </a:bodyPr>
          <a:lstStyle/>
          <a:p>
            <a:pPr rtl="0"/>
            <a:r>
              <a:rPr lang="fr" sz="4400" b="0" i="0" u="none" strike="noStrike">
                <a:highlight>
                  <a:srgbClr val="000000">
                    <a:alpha val="0"/>
                  </a:srgbClr>
                </a:highlight>
                <a:latin typeface="Gill Sans MT"/>
              </a:rPr>
              <a:t>Qu'est-ce que le contenu visuel ?</a:t>
            </a:r>
          </a:p>
        </p:txBody>
      </p:sp>
      <p:sp>
        <p:nvSpPr>
          <p:cNvPr id="3" name="Content Placeholder 2">
            <a:extLst>
              <a:ext uri="{FF2B5EF4-FFF2-40B4-BE49-F238E27FC236}">
                <a16:creationId xmlns:a16="http://schemas.microsoft.com/office/drawing/2014/main" id="{0806BE82-34E0-4664-AEE8-5127C44C7BB5}"/>
              </a:ext>
            </a:extLst>
          </p:cNvPr>
          <p:cNvSpPr>
            <a:spLocks noGrp="1"/>
          </p:cNvSpPr>
          <p:nvPr>
            <p:ph idx="1"/>
          </p:nvPr>
        </p:nvSpPr>
        <p:spPr/>
        <p:txBody>
          <a:bodyPr>
            <a:noAutofit/>
          </a:bodyPr>
          <a:lstStyle/>
          <a:p>
            <a:pPr marL="0" indent="0" rtl="0">
              <a:buNone/>
            </a:pPr>
            <a:r>
              <a:rPr lang="fr" sz="2800" b="0" i="0" u="none" strike="noStrike">
                <a:highlight>
                  <a:srgbClr val="000000">
                    <a:alpha val="0"/>
                  </a:srgbClr>
                </a:highlight>
                <a:latin typeface="Arial"/>
              </a:rPr>
              <a:t>Les informations et les concepts qui sont partagés, avec un accent supplémentaire sur la fourniture d'un contexte visuel, par le biais de :</a:t>
            </a:r>
          </a:p>
          <a:p>
            <a:pPr rtl="0"/>
            <a:r>
              <a:rPr lang="fr" sz="2800" b="0" i="0" u="none" strike="noStrike">
                <a:highlight>
                  <a:srgbClr val="000000">
                    <a:alpha val="0"/>
                  </a:srgbClr>
                </a:highlight>
                <a:latin typeface="Arial"/>
              </a:rPr>
              <a:t>Vidéos - tableau blanc, animé</a:t>
            </a:r>
          </a:p>
          <a:p>
            <a:pPr rtl="0"/>
            <a:r>
              <a:rPr lang="fr" sz="2800" b="0" i="0" u="none" strike="noStrike">
                <a:highlight>
                  <a:srgbClr val="000000">
                    <a:alpha val="0"/>
                  </a:srgbClr>
                </a:highlight>
                <a:latin typeface="Arial"/>
              </a:rPr>
              <a:t>Infographie</a:t>
            </a:r>
          </a:p>
          <a:p>
            <a:pPr rtl="0"/>
            <a:r>
              <a:rPr lang="fr" sz="2800" b="0" i="0" u="none" strike="noStrike">
                <a:highlight>
                  <a:srgbClr val="000000">
                    <a:alpha val="0"/>
                  </a:srgbClr>
                </a:highlight>
                <a:latin typeface="Arial"/>
              </a:rPr>
              <a:t>Essais photographiques</a:t>
            </a:r>
          </a:p>
        </p:txBody>
      </p:sp>
    </p:spTree>
    <p:extLst>
      <p:ext uri="{BB962C8B-B14F-4D97-AF65-F5344CB8AC3E}">
        <p14:creationId xmlns:p14="http://schemas.microsoft.com/office/powerpoint/2010/main" val="1841939171"/>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BE8D1D0-A914-4D9A-B852-63B435A0EFF0}"/>
              </a:ext>
            </a:extLst>
          </p:cNvPr>
          <p:cNvSpPr>
            <a:spLocks noGrp="1"/>
          </p:cNvSpPr>
          <p:nvPr>
            <p:ph type="title"/>
          </p:nvPr>
        </p:nvSpPr>
        <p:spPr/>
        <p:txBody>
          <a:bodyPr>
            <a:noAutofit/>
          </a:bodyPr>
          <a:lstStyle/>
          <a:p>
            <a:pPr rtl="0"/>
            <a:r>
              <a:rPr lang="fr" sz="4400" b="0" i="0" u="none" strike="noStrike">
                <a:highlight>
                  <a:srgbClr val="000000">
                    <a:alpha val="0"/>
                  </a:srgbClr>
                </a:highlight>
                <a:latin typeface="Gill Sans MT"/>
              </a:rPr>
              <a:t>Quand faut-il développer un contenu visuel ?</a:t>
            </a:r>
          </a:p>
        </p:txBody>
      </p:sp>
      <p:sp>
        <p:nvSpPr>
          <p:cNvPr id="3" name="Content Placeholder 2">
            <a:extLst>
              <a:ext uri="{FF2B5EF4-FFF2-40B4-BE49-F238E27FC236}">
                <a16:creationId xmlns:a16="http://schemas.microsoft.com/office/drawing/2014/main" id="{430C58BB-7BB3-494C-90D9-2A0A00080DBD}"/>
              </a:ext>
            </a:extLst>
          </p:cNvPr>
          <p:cNvSpPr>
            <a:spLocks noGrp="1"/>
          </p:cNvSpPr>
          <p:nvPr>
            <p:ph idx="1"/>
          </p:nvPr>
        </p:nvSpPr>
        <p:spPr/>
        <p:txBody>
          <a:bodyPr>
            <a:noAutofit/>
          </a:bodyPr>
          <a:lstStyle/>
          <a:p>
            <a:pPr rtl="0"/>
            <a:r>
              <a:rPr lang="fr" sz="2800" b="0" i="0" u="none" strike="noStrike">
                <a:highlight>
                  <a:srgbClr val="000000">
                    <a:alpha val="0"/>
                  </a:srgbClr>
                </a:highlight>
                <a:latin typeface="Arial"/>
              </a:rPr>
              <a:t>Pour communiquer sur des événements, des idées, etc.</a:t>
            </a:r>
          </a:p>
          <a:p>
            <a:pPr rtl="0"/>
            <a:r>
              <a:rPr lang="fr" sz="2800" b="0" i="0" u="none" strike="noStrike">
                <a:highlight>
                  <a:srgbClr val="000000">
                    <a:alpha val="0"/>
                  </a:srgbClr>
                </a:highlight>
                <a:latin typeface="Arial"/>
              </a:rPr>
              <a:t>Pour partager les dernières preuves ou informations sur un sujet particulier.</a:t>
            </a:r>
          </a:p>
          <a:p>
            <a:pPr lvl="1" rtl="0">
              <a:buFont typeface="Courier New" panose="02070309020205020404" pitchFamily="49" charset="0"/>
              <a:buChar char="o"/>
            </a:pPr>
            <a:r>
              <a:rPr lang="fr" sz="2400" b="0" i="0" u="none" strike="noStrike">
                <a:highlight>
                  <a:srgbClr val="000000">
                    <a:alpha val="0"/>
                  </a:srgbClr>
                </a:highlight>
                <a:latin typeface="Arial"/>
              </a:rPr>
              <a:t>Distiller des concepts complexes dans des formats pratiques et utiles.</a:t>
            </a:r>
          </a:p>
          <a:p>
            <a:pPr lvl="1" rtl="0">
              <a:buFont typeface="Courier New" panose="02070309020205020404" pitchFamily="49" charset="0"/>
              <a:buChar char="o"/>
            </a:pPr>
            <a:r>
              <a:rPr lang="fr" sz="2400" b="0" i="0" u="none" strike="noStrike">
                <a:highlight>
                  <a:srgbClr val="000000">
                    <a:alpha val="0"/>
                  </a:srgbClr>
                </a:highlight>
                <a:latin typeface="Arial"/>
              </a:rPr>
              <a:t>Présenter les données de manière conviviale.</a:t>
            </a:r>
          </a:p>
          <a:p>
            <a:pPr rtl="0"/>
            <a:r>
              <a:rPr lang="fr" sz="2800" b="0" i="0" u="none" strike="noStrike">
                <a:highlight>
                  <a:srgbClr val="000000">
                    <a:alpha val="0"/>
                  </a:srgbClr>
                </a:highlight>
                <a:latin typeface="Arial"/>
              </a:rPr>
              <a:t>Pour illustrer l'impact d'une histoire particulière.</a:t>
            </a:r>
          </a:p>
        </p:txBody>
      </p:sp>
    </p:spTree>
    <p:extLst>
      <p:ext uri="{BB962C8B-B14F-4D97-AF65-F5344CB8AC3E}">
        <p14:creationId xmlns:p14="http://schemas.microsoft.com/office/powerpoint/2010/main" val="3814542132"/>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BE8D1D0-A914-4D9A-B852-63B435A0EFF0}"/>
              </a:ext>
            </a:extLst>
          </p:cNvPr>
          <p:cNvSpPr>
            <a:spLocks noGrp="1"/>
          </p:cNvSpPr>
          <p:nvPr>
            <p:ph type="title"/>
          </p:nvPr>
        </p:nvSpPr>
        <p:spPr/>
        <p:txBody>
          <a:bodyPr>
            <a:noAutofit/>
          </a:bodyPr>
          <a:lstStyle/>
          <a:p>
            <a:pPr rtl="0"/>
            <a:r>
              <a:rPr lang="fr" sz="4400" b="0" i="0" u="none" strike="noStrike">
                <a:highlight>
                  <a:srgbClr val="000000">
                    <a:alpha val="0"/>
                  </a:srgbClr>
                </a:highlight>
                <a:latin typeface="Gill Sans MT"/>
              </a:rPr>
              <a:t>Que devez-vous prendre en compte lorsque vous créez un contenu visuel ?</a:t>
            </a:r>
          </a:p>
        </p:txBody>
      </p:sp>
      <p:sp>
        <p:nvSpPr>
          <p:cNvPr id="3" name="Content Placeholder 2">
            <a:extLst>
              <a:ext uri="{FF2B5EF4-FFF2-40B4-BE49-F238E27FC236}">
                <a16:creationId xmlns:a16="http://schemas.microsoft.com/office/drawing/2014/main" id="{430C58BB-7BB3-494C-90D9-2A0A00080DBD}"/>
              </a:ext>
            </a:extLst>
          </p:cNvPr>
          <p:cNvSpPr>
            <a:spLocks noGrp="1"/>
          </p:cNvSpPr>
          <p:nvPr>
            <p:ph idx="1"/>
          </p:nvPr>
        </p:nvSpPr>
        <p:spPr/>
        <p:txBody>
          <a:bodyPr>
            <a:noAutofit/>
          </a:bodyPr>
          <a:lstStyle/>
          <a:p>
            <a:pPr rtl="0"/>
            <a:r>
              <a:rPr lang="fr" sz="2800" b="0" i="0" u="none" strike="noStrike">
                <a:highlight>
                  <a:srgbClr val="000000">
                    <a:alpha val="0"/>
                  </a:srgbClr>
                </a:highlight>
                <a:latin typeface="Arial"/>
              </a:rPr>
              <a:t>Public</a:t>
            </a:r>
          </a:p>
          <a:p>
            <a:pPr rtl="0"/>
            <a:r>
              <a:rPr lang="fr" sz="2800" b="0" i="0" u="none" strike="noStrike">
                <a:highlight>
                  <a:srgbClr val="000000">
                    <a:alpha val="0"/>
                  </a:srgbClr>
                </a:highlight>
                <a:latin typeface="Arial"/>
              </a:rPr>
              <a:t>Messages et objectifs</a:t>
            </a:r>
          </a:p>
          <a:p>
            <a:pPr rtl="0"/>
            <a:r>
              <a:rPr lang="fr" sz="2800" b="0" i="0" u="none" strike="noStrike">
                <a:highlight>
                  <a:srgbClr val="000000">
                    <a:alpha val="0"/>
                  </a:srgbClr>
                </a:highlight>
                <a:latin typeface="Arial"/>
              </a:rPr>
              <a:t>Du contenu à votre disposition</a:t>
            </a:r>
          </a:p>
          <a:p>
            <a:pPr rtl="0"/>
            <a:r>
              <a:rPr lang="fr" sz="2800" b="0" i="0" u="none" strike="noStrike">
                <a:highlight>
                  <a:srgbClr val="000000">
                    <a:alpha val="0"/>
                  </a:srgbClr>
                </a:highlight>
                <a:latin typeface="Arial"/>
              </a:rPr>
              <a:t>Canaux de partage</a:t>
            </a:r>
          </a:p>
          <a:p>
            <a:pPr rtl="0"/>
            <a:r>
              <a:rPr lang="fr" sz="2800" b="0" i="0" u="none" strike="noStrike">
                <a:highlight>
                  <a:srgbClr val="000000">
                    <a:alpha val="0"/>
                  </a:srgbClr>
                </a:highlight>
                <a:latin typeface="Arial"/>
              </a:rPr>
              <a:t>Temps et ressources </a:t>
            </a:r>
          </a:p>
        </p:txBody>
      </p:sp>
    </p:spTree>
    <p:extLst>
      <p:ext uri="{BB962C8B-B14F-4D97-AF65-F5344CB8AC3E}">
        <p14:creationId xmlns:p14="http://schemas.microsoft.com/office/powerpoint/2010/main" val="2635320548"/>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3367A14-A554-4AE2-89C8-45CA59AD7829}"/>
              </a:ext>
            </a:extLst>
          </p:cNvPr>
          <p:cNvSpPr>
            <a:spLocks noGrp="1"/>
          </p:cNvSpPr>
          <p:nvPr>
            <p:ph type="title"/>
          </p:nvPr>
        </p:nvSpPr>
        <p:spPr>
          <a:xfrm>
            <a:off x="628650" y="263526"/>
            <a:ext cx="7886700" cy="1325563"/>
          </a:xfrm>
        </p:spPr>
        <p:txBody>
          <a:bodyPr>
            <a:noAutofit/>
          </a:bodyPr>
          <a:lstStyle/>
          <a:p>
            <a:pPr rtl="0"/>
            <a:r>
              <a:rPr lang="fr" sz="4400" b="0" i="0" u="none" strike="noStrike">
                <a:highlight>
                  <a:srgbClr val="000000">
                    <a:alpha val="0"/>
                  </a:srgbClr>
                </a:highlight>
                <a:latin typeface="Gill Sans MT"/>
              </a:rPr>
              <a:t>Étapes de la création d'une vidéo</a:t>
            </a:r>
          </a:p>
        </p:txBody>
      </p:sp>
      <p:graphicFrame>
        <p:nvGraphicFramePr>
          <p:cNvPr id="5" name="Table 4"/>
          <p:cNvGraphicFramePr>
            <a:graphicFrameLocks noGrp="1"/>
          </p:cNvGraphicFramePr>
          <p:nvPr>
            <p:extLst>
              <p:ext uri="{D42A27DB-BD31-4B8C-83A1-F6EECF244321}">
                <p14:modId xmlns:p14="http://schemas.microsoft.com/office/powerpoint/2010/main" val="411424016"/>
              </p:ext>
            </p:extLst>
          </p:nvPr>
        </p:nvGraphicFramePr>
        <p:xfrm>
          <a:off x="748146" y="1598760"/>
          <a:ext cx="7130474" cy="4427568"/>
        </p:xfrm>
        <a:graphic>
          <a:graphicData uri="http://schemas.openxmlformats.org/drawingml/2006/table">
            <a:tbl>
              <a:tblPr firstRow="1" firstCol="1" bandRow="1">
                <a:tableStyleId>{5C22544A-7EE6-4342-B048-85BDC9FD1C3A}</a:tableStyleId>
              </a:tblPr>
              <a:tblGrid>
                <a:gridCol w="7130474">
                  <a:extLst>
                    <a:ext uri="{9D8B030D-6E8A-4147-A177-3AD203B41FA5}">
                      <a16:colId xmlns:a16="http://schemas.microsoft.com/office/drawing/2014/main" val="20000"/>
                    </a:ext>
                  </a:extLst>
                </a:gridCol>
              </a:tblGrid>
              <a:tr h="291683">
                <a:tc>
                  <a:txBody>
                    <a:bodyPr vert="horz" wrap="square">
                      <a:noAutofit/>
                    </a:bodyPr>
                    <a:lstStyle/>
                    <a:p>
                      <a:pPr marL="0" marR="0" algn="l" rtl="0">
                        <a:lnSpc>
                          <a:spcPct val="107000"/>
                        </a:lnSpc>
                        <a:spcBef>
                          <a:spcPct val="0"/>
                        </a:spcBef>
                        <a:spcAft>
                          <a:spcPct val="0"/>
                        </a:spcAft>
                        <a:tabLst>
                          <a:tab pos="3441700"/>
                        </a:tabLst>
                      </a:pPr>
                      <a:r>
                        <a:rPr lang="fr" sz="2000" b="1" i="0" u="none" strike="noStrike">
                          <a:solidFill>
                            <a:srgbClr val="FFFFFF"/>
                          </a:solidFill>
                          <a:highlight>
                            <a:srgbClr val="000000">
                              <a:alpha val="0"/>
                            </a:srgbClr>
                          </a:highlight>
                          <a:latin typeface="Arial"/>
                          <a:ea typeface="+mn-ea"/>
                          <a:cs typeface="Arial"/>
                        </a:rPr>
                        <a:t>Vidéo</a:t>
                      </a:r>
                      <a:endParaRPr lang="en-US" sz="2800">
                        <a:solidFill>
                          <a:srgbClr val="595959"/>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7EA5"/>
                    </a:solidFill>
                  </a:tcPr>
                </a:tc>
                <a:extLst>
                  <a:ext uri="{0D108BD9-81ED-4DB2-BD59-A6C34878D82A}">
                    <a16:rowId xmlns:a16="http://schemas.microsoft.com/office/drawing/2014/main" val="10000"/>
                  </a:ext>
                </a:extLst>
              </a:tr>
              <a:tr h="606160">
                <a:tc>
                  <a:txBody>
                    <a:bodyPr vert="horz" wrap="square">
                      <a:noAutofit/>
                    </a:bodyPr>
                    <a:lstStyle/>
                    <a:p>
                      <a:pPr marL="0" marR="0" rtl="0">
                        <a:lnSpc>
                          <a:spcPct val="107000"/>
                        </a:lnSpc>
                        <a:spcBef>
                          <a:spcPct val="0"/>
                        </a:spcBef>
                        <a:spcAft>
                          <a:spcPct val="0"/>
                        </a:spcAft>
                        <a:tabLst>
                          <a:tab pos="3441700"/>
                        </a:tabLst>
                      </a:pPr>
                      <a:r>
                        <a:rPr lang="fr" sz="2000" b="0" i="0" u="none" strike="noStrike">
                          <a:solidFill>
                            <a:srgbClr val="000000"/>
                          </a:solidFill>
                          <a:highlight>
                            <a:srgbClr val="000000">
                              <a:alpha val="0"/>
                            </a:srgbClr>
                          </a:highlight>
                          <a:latin typeface="Arial"/>
                          <a:ea typeface="Calibri"/>
                          <a:cs typeface="Arial"/>
                        </a:rPr>
                        <a:t>1. Définir le public et l'objectif.</a:t>
                      </a:r>
                    </a:p>
                  </a:txBody>
                  <a:tcPr marL="68580" marR="68580" marT="0" marB="0">
                    <a:solidFill>
                      <a:schemeClr val="bg2">
                        <a:lumMod val="75000"/>
                      </a:schemeClr>
                    </a:solidFill>
                  </a:tcPr>
                </a:tc>
                <a:extLst>
                  <a:ext uri="{0D108BD9-81ED-4DB2-BD59-A6C34878D82A}">
                    <a16:rowId xmlns:a16="http://schemas.microsoft.com/office/drawing/2014/main" val="10001"/>
                  </a:ext>
                </a:extLst>
              </a:tr>
              <a:tr h="606160">
                <a:tc>
                  <a:txBody>
                    <a:bodyPr vert="horz" wrap="square">
                      <a:noAutofit/>
                    </a:bodyPr>
                    <a:lstStyle/>
                    <a:p>
                      <a:pPr marL="0" marR="0" rtl="0">
                        <a:lnSpc>
                          <a:spcPct val="107000"/>
                        </a:lnSpc>
                        <a:spcBef>
                          <a:spcPct val="0"/>
                        </a:spcBef>
                        <a:spcAft>
                          <a:spcPct val="0"/>
                        </a:spcAft>
                        <a:tabLst>
                          <a:tab pos="3441700"/>
                        </a:tabLst>
                      </a:pPr>
                      <a:r>
                        <a:rPr lang="fr" sz="2000" b="0" i="0" u="none" strike="noStrike">
                          <a:solidFill>
                            <a:srgbClr val="000000"/>
                          </a:solidFill>
                          <a:highlight>
                            <a:srgbClr val="000000">
                              <a:alpha val="0"/>
                            </a:srgbClr>
                          </a:highlight>
                          <a:latin typeface="Arial"/>
                          <a:ea typeface="Calibri"/>
                          <a:cs typeface="Arial"/>
                        </a:rPr>
                        <a:t>2. Former une équipe - un ou plusieurs scénaristes, des réviseurs internes, un producteur vidéo, un narrateur, et identifiez des réviseurs externes.</a:t>
                      </a:r>
                      <a:endParaRPr lang="en-US" sz="20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extLst>
                  <a:ext uri="{0D108BD9-81ED-4DB2-BD59-A6C34878D82A}">
                    <a16:rowId xmlns:a16="http://schemas.microsoft.com/office/drawing/2014/main" val="10002"/>
                  </a:ext>
                </a:extLst>
              </a:tr>
              <a:tr h="606160">
                <a:tc>
                  <a:txBody>
                    <a:bodyPr vert="horz" wrap="square">
                      <a:noAutofit/>
                    </a:bodyPr>
                    <a:lstStyle/>
                    <a:p>
                      <a:pPr marL="0" marR="0" rtl="0">
                        <a:lnSpc>
                          <a:spcPct val="107000"/>
                        </a:lnSpc>
                        <a:spcBef>
                          <a:spcPct val="0"/>
                        </a:spcBef>
                        <a:spcAft>
                          <a:spcPct val="0"/>
                        </a:spcAft>
                        <a:tabLst>
                          <a:tab pos="3441700"/>
                        </a:tabLst>
                      </a:pPr>
                      <a:r>
                        <a:rPr lang="fr" sz="2000" b="0" i="0" u="none" strike="noStrike">
                          <a:solidFill>
                            <a:srgbClr val="000000"/>
                          </a:solidFill>
                          <a:highlight>
                            <a:srgbClr val="000000">
                              <a:alpha val="0"/>
                            </a:srgbClr>
                          </a:highlight>
                          <a:latin typeface="Arial"/>
                          <a:ea typeface="Calibri"/>
                          <a:cs typeface="Arial"/>
                        </a:rPr>
                        <a:t>3. Collaborer sur le scénario, en gardant à l'esprit le public et l'objectif, puis procéder à une révision technique.</a:t>
                      </a:r>
                      <a:endParaRPr lang="en-US" sz="20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extLst>
                  <a:ext uri="{0D108BD9-81ED-4DB2-BD59-A6C34878D82A}">
                    <a16:rowId xmlns:a16="http://schemas.microsoft.com/office/drawing/2014/main" val="10003"/>
                  </a:ext>
                </a:extLst>
              </a:tr>
              <a:tr h="606160">
                <a:tc>
                  <a:txBody>
                    <a:bodyPr vert="horz" wrap="square">
                      <a:noAutofit/>
                    </a:bodyPr>
                    <a:lstStyle/>
                    <a:p>
                      <a:pPr marL="0" marR="0" rtl="0">
                        <a:lnSpc>
                          <a:spcPct val="107000"/>
                        </a:lnSpc>
                        <a:spcBef>
                          <a:spcPct val="0"/>
                        </a:spcBef>
                        <a:spcAft>
                          <a:spcPct val="0"/>
                        </a:spcAft>
                        <a:tabLst>
                          <a:tab pos="3441700"/>
                        </a:tabLst>
                      </a:pPr>
                      <a:r>
                        <a:rPr lang="fr" sz="2000" b="0" i="0" u="none" strike="noStrike">
                          <a:solidFill>
                            <a:srgbClr val="000000"/>
                          </a:solidFill>
                          <a:highlight>
                            <a:srgbClr val="000000">
                              <a:alpha val="0"/>
                            </a:srgbClr>
                          </a:highlight>
                          <a:latin typeface="Arial"/>
                          <a:ea typeface="Calibri"/>
                          <a:cs typeface="Arial"/>
                        </a:rPr>
                        <a:t>4. Créer une animation vidéo et une narration. Ou travaillez avec une société de production vidéo.</a:t>
                      </a:r>
                      <a:endParaRPr lang="en-US" sz="20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extLst>
                  <a:ext uri="{0D108BD9-81ED-4DB2-BD59-A6C34878D82A}">
                    <a16:rowId xmlns:a16="http://schemas.microsoft.com/office/drawing/2014/main" val="10004"/>
                  </a:ext>
                </a:extLst>
              </a:tr>
              <a:tr h="606160">
                <a:tc>
                  <a:txBody>
                    <a:bodyPr vert="horz" wrap="square">
                      <a:noAutofit/>
                    </a:bodyPr>
                    <a:lstStyle/>
                    <a:p>
                      <a:pPr marL="0" marR="0" rtl="0">
                        <a:lnSpc>
                          <a:spcPct val="107000"/>
                        </a:lnSpc>
                        <a:spcBef>
                          <a:spcPct val="0"/>
                        </a:spcBef>
                        <a:spcAft>
                          <a:spcPct val="0"/>
                        </a:spcAft>
                        <a:tabLst>
                          <a:tab pos="3441700"/>
                        </a:tabLst>
                      </a:pPr>
                      <a:r>
                        <a:rPr lang="fr" sz="2000" b="0" i="0" u="none" strike="noStrike">
                          <a:solidFill>
                            <a:srgbClr val="000000"/>
                          </a:solidFill>
                          <a:highlight>
                            <a:srgbClr val="000000">
                              <a:alpha val="0"/>
                            </a:srgbClr>
                          </a:highlight>
                          <a:latin typeface="Arial"/>
                          <a:ea typeface="Calibri"/>
                          <a:cs typeface="Arial"/>
                        </a:rPr>
                        <a:t>5. Phase de révision. Affinez la vidéo en fonction de l'examen.</a:t>
                      </a:r>
                    </a:p>
                  </a:txBody>
                  <a:tcPr marL="68580" marR="68580" marT="0" marB="0">
                    <a:solidFill>
                      <a:schemeClr val="bg2">
                        <a:lumMod val="75000"/>
                      </a:schemeClr>
                    </a:solidFill>
                  </a:tcPr>
                </a:tc>
                <a:extLst>
                  <a:ext uri="{0D108BD9-81ED-4DB2-BD59-A6C34878D82A}">
                    <a16:rowId xmlns:a16="http://schemas.microsoft.com/office/drawing/2014/main" val="10005"/>
                  </a:ext>
                </a:extLst>
              </a:tr>
              <a:tr h="606160">
                <a:tc>
                  <a:txBody>
                    <a:bodyPr vert="horz" wrap="square">
                      <a:noAutofit/>
                    </a:bodyPr>
                    <a:lstStyle/>
                    <a:p>
                      <a:pPr marL="0" marR="0" rtl="0">
                        <a:lnSpc>
                          <a:spcPct val="107000"/>
                        </a:lnSpc>
                        <a:spcBef>
                          <a:spcPct val="0"/>
                        </a:spcBef>
                        <a:spcAft>
                          <a:spcPct val="0"/>
                        </a:spcAft>
                        <a:tabLst>
                          <a:tab pos="3441700"/>
                        </a:tabLst>
                      </a:pPr>
                      <a:r>
                        <a:rPr lang="fr" sz="2000" b="0" i="0" u="none" strike="noStrike">
                          <a:solidFill>
                            <a:srgbClr val="000000"/>
                          </a:solidFill>
                          <a:highlight>
                            <a:srgbClr val="000000">
                              <a:alpha val="0"/>
                            </a:srgbClr>
                          </a:highlight>
                          <a:latin typeface="Arial"/>
                          <a:ea typeface="Calibri"/>
                          <a:cs typeface="Arial"/>
                        </a:rPr>
                        <a:t>6. Publier la vidéo et en faire la promotion.</a:t>
                      </a:r>
                    </a:p>
                  </a:txBody>
                  <a:tcPr marL="68580" marR="68580" marT="0" marB="0">
                    <a:solidFill>
                      <a:schemeClr val="bg2">
                        <a:lumMod val="7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25948380"/>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3367A14-A554-4AE2-89C8-45CA59AD7829}"/>
              </a:ext>
            </a:extLst>
          </p:cNvPr>
          <p:cNvSpPr>
            <a:spLocks noGrp="1"/>
          </p:cNvSpPr>
          <p:nvPr>
            <p:ph type="title"/>
          </p:nvPr>
        </p:nvSpPr>
        <p:spPr>
          <a:xfrm>
            <a:off x="628650" y="263526"/>
            <a:ext cx="7886700" cy="1325563"/>
          </a:xfrm>
        </p:spPr>
        <p:txBody>
          <a:bodyPr>
            <a:noAutofit/>
          </a:bodyPr>
          <a:lstStyle/>
          <a:p>
            <a:pPr rtl="0"/>
            <a:r>
              <a:rPr lang="fr" sz="4400" b="0" i="0" u="none" strike="noStrike">
                <a:highlight>
                  <a:srgbClr val="000000">
                    <a:alpha val="0"/>
                  </a:srgbClr>
                </a:highlight>
                <a:latin typeface="Gill Sans MT"/>
              </a:rPr>
              <a:t>Étapes de la création d'infographie</a:t>
            </a:r>
          </a:p>
        </p:txBody>
      </p:sp>
      <p:graphicFrame>
        <p:nvGraphicFramePr>
          <p:cNvPr id="5" name="Table 4"/>
          <p:cNvGraphicFramePr>
            <a:graphicFrameLocks noGrp="1"/>
          </p:cNvGraphicFramePr>
          <p:nvPr>
            <p:extLst>
              <p:ext uri="{D42A27DB-BD31-4B8C-83A1-F6EECF244321}">
                <p14:modId xmlns:p14="http://schemas.microsoft.com/office/powerpoint/2010/main" val="3371909755"/>
              </p:ext>
            </p:extLst>
          </p:nvPr>
        </p:nvGraphicFramePr>
        <p:xfrm>
          <a:off x="739486" y="1450978"/>
          <a:ext cx="7231496" cy="4707592"/>
        </p:xfrm>
        <a:graphic>
          <a:graphicData uri="http://schemas.openxmlformats.org/drawingml/2006/table">
            <a:tbl>
              <a:tblPr firstRow="1" firstCol="1" bandRow="1">
                <a:tableStyleId>{5C22544A-7EE6-4342-B048-85BDC9FD1C3A}</a:tableStyleId>
              </a:tblPr>
              <a:tblGrid>
                <a:gridCol w="7231496">
                  <a:extLst>
                    <a:ext uri="{9D8B030D-6E8A-4147-A177-3AD203B41FA5}">
                      <a16:colId xmlns:a16="http://schemas.microsoft.com/office/drawing/2014/main" val="20001"/>
                    </a:ext>
                  </a:extLst>
                </a:gridCol>
              </a:tblGrid>
              <a:tr h="291683">
                <a:tc>
                  <a:txBody>
                    <a:bodyPr vert="horz" wrap="square">
                      <a:noAutofit/>
                    </a:bodyPr>
                    <a:lstStyle/>
                    <a:p>
                      <a:pPr marL="0" marR="0" algn="l" rtl="0">
                        <a:lnSpc>
                          <a:spcPct val="107000"/>
                        </a:lnSpc>
                        <a:spcBef>
                          <a:spcPct val="0"/>
                        </a:spcBef>
                        <a:spcAft>
                          <a:spcPct val="0"/>
                        </a:spcAft>
                        <a:tabLst>
                          <a:tab pos="3441700"/>
                        </a:tabLst>
                      </a:pPr>
                      <a:r>
                        <a:rPr lang="fr" sz="2000" b="1" i="0" u="none" strike="noStrike">
                          <a:solidFill>
                            <a:srgbClr val="FFFFFF"/>
                          </a:solidFill>
                          <a:highlight>
                            <a:srgbClr val="000000">
                              <a:alpha val="0"/>
                            </a:srgbClr>
                          </a:highlight>
                          <a:latin typeface="Arial"/>
                          <a:ea typeface="+mn-ea"/>
                          <a:cs typeface="Arial"/>
                        </a:rPr>
                        <a:t>Infographis/Graphiques</a:t>
                      </a:r>
                      <a:endParaRPr lang="en-US" sz="2800">
                        <a:solidFill>
                          <a:srgbClr val="595959"/>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7EA5"/>
                    </a:solidFill>
                  </a:tcPr>
                </a:tc>
                <a:extLst>
                  <a:ext uri="{0D108BD9-81ED-4DB2-BD59-A6C34878D82A}">
                    <a16:rowId xmlns:a16="http://schemas.microsoft.com/office/drawing/2014/main" val="10000"/>
                  </a:ext>
                </a:extLst>
              </a:tr>
              <a:tr h="606160">
                <a:tc>
                  <a:txBody>
                    <a:bodyPr vert="horz" wrap="square">
                      <a:noAutofit/>
                    </a:bodyPr>
                    <a:lstStyle/>
                    <a:p>
                      <a:pPr marL="0" marR="0" rtl="0">
                        <a:lnSpc>
                          <a:spcPct val="107000"/>
                        </a:lnSpc>
                        <a:spcBef>
                          <a:spcPct val="0"/>
                        </a:spcBef>
                        <a:spcAft>
                          <a:spcPct val="0"/>
                        </a:spcAft>
                        <a:tabLst>
                          <a:tab pos="3441700"/>
                        </a:tabLst>
                      </a:pPr>
                      <a:r>
                        <a:rPr lang="fr" sz="2000" b="0" i="0" u="none" strike="noStrike">
                          <a:solidFill>
                            <a:srgbClr val="000000"/>
                          </a:solidFill>
                          <a:highlight>
                            <a:srgbClr val="000000">
                              <a:alpha val="0"/>
                            </a:srgbClr>
                          </a:highlight>
                          <a:latin typeface="Arial"/>
                          <a:ea typeface="Calibri"/>
                          <a:cs typeface="Arial"/>
                        </a:rPr>
                        <a:t>1. Définir le public et l'objectif.</a:t>
                      </a:r>
                    </a:p>
                  </a:txBody>
                  <a:tcPr marL="68580" marR="68580" marT="0" marB="0">
                    <a:solidFill>
                      <a:schemeClr val="bg2">
                        <a:lumMod val="75000"/>
                      </a:schemeClr>
                    </a:solidFill>
                  </a:tcPr>
                </a:tc>
                <a:extLst>
                  <a:ext uri="{0D108BD9-81ED-4DB2-BD59-A6C34878D82A}">
                    <a16:rowId xmlns:a16="http://schemas.microsoft.com/office/drawing/2014/main" val="10001"/>
                  </a:ext>
                </a:extLst>
              </a:tr>
              <a:tr h="606160">
                <a:tc>
                  <a:txBody>
                    <a:bodyPr vert="horz" wrap="square">
                      <a:noAutofit/>
                    </a:bodyPr>
                    <a:lstStyle/>
                    <a:p>
                      <a:pPr marL="0" marR="0" indent="0" algn="l" defTabSz="914400" rtl="0" eaLnBrk="1" fontAlgn="auto" latinLnBrk="0" hangingPunct="1">
                        <a:lnSpc>
                          <a:spcPct val="107000"/>
                        </a:lnSpc>
                        <a:spcBef>
                          <a:spcPct val="0"/>
                        </a:spcBef>
                        <a:spcAft>
                          <a:spcPct val="0"/>
                        </a:spcAft>
                        <a:buClrTx/>
                        <a:buSzTx/>
                        <a:buFontTx/>
                        <a:buNone/>
                        <a:tabLst>
                          <a:tab pos="3441700"/>
                        </a:tabLst>
                        <a:defRPr/>
                      </a:pPr>
                      <a:r>
                        <a:rPr lang="fr" sz="2000" b="0" i="0" u="none" strike="noStrike">
                          <a:solidFill>
                            <a:srgbClr val="000000"/>
                          </a:solidFill>
                          <a:highlight>
                            <a:srgbClr val="000000">
                              <a:alpha val="0"/>
                            </a:srgbClr>
                          </a:highlight>
                          <a:latin typeface="Arial"/>
                          <a:ea typeface="Calibri"/>
                          <a:cs typeface="Arial"/>
                        </a:rPr>
                        <a:t>2. Former une équipe - créateur/concepteur de l'infographie, rédacteur, réviseurs.</a:t>
                      </a:r>
                      <a:endParaRPr lang="en-US" sz="20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extLst>
                  <a:ext uri="{0D108BD9-81ED-4DB2-BD59-A6C34878D82A}">
                    <a16:rowId xmlns:a16="http://schemas.microsoft.com/office/drawing/2014/main" val="10002"/>
                  </a:ext>
                </a:extLst>
              </a:tr>
              <a:tr h="606160">
                <a:tc>
                  <a:txBody>
                    <a:bodyPr vert="horz" wrap="square">
                      <a:noAutofit/>
                    </a:bodyPr>
                    <a:lstStyle/>
                    <a:p>
                      <a:pPr marL="0" marR="0" rtl="0">
                        <a:lnSpc>
                          <a:spcPct val="107000"/>
                        </a:lnSpc>
                        <a:spcBef>
                          <a:spcPct val="0"/>
                        </a:spcBef>
                        <a:spcAft>
                          <a:spcPct val="0"/>
                        </a:spcAft>
                        <a:tabLst>
                          <a:tab pos="3441700"/>
                        </a:tabLst>
                      </a:pPr>
                      <a:r>
                        <a:rPr lang="fr" sz="2000" b="0" i="0" u="none" strike="noStrike">
                          <a:solidFill>
                            <a:srgbClr val="000000"/>
                          </a:solidFill>
                          <a:highlight>
                            <a:srgbClr val="000000">
                              <a:alpha val="0"/>
                            </a:srgbClr>
                          </a:highlight>
                          <a:latin typeface="Arial"/>
                          <a:ea typeface="Calibri"/>
                          <a:cs typeface="Arial"/>
                        </a:rPr>
                        <a:t>3. Collecter des données et/ou des informations clés sur le sujet.</a:t>
                      </a:r>
                      <a:endParaRPr lang="en-US" sz="20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extLst>
                  <a:ext uri="{0D108BD9-81ED-4DB2-BD59-A6C34878D82A}">
                    <a16:rowId xmlns:a16="http://schemas.microsoft.com/office/drawing/2014/main" val="10003"/>
                  </a:ext>
                </a:extLst>
              </a:tr>
              <a:tr h="606160">
                <a:tc>
                  <a:txBody>
                    <a:bodyPr vert="horz" wrap="square">
                      <a:noAutofit/>
                    </a:bodyPr>
                    <a:lstStyle/>
                    <a:p>
                      <a:pPr marL="0" marR="0" rtl="0">
                        <a:lnSpc>
                          <a:spcPct val="107000"/>
                        </a:lnSpc>
                        <a:spcBef>
                          <a:spcPct val="0"/>
                        </a:spcBef>
                        <a:spcAft>
                          <a:spcPct val="0"/>
                        </a:spcAft>
                        <a:tabLst>
                          <a:tab pos="3441700"/>
                        </a:tabLst>
                      </a:pPr>
                      <a:r>
                        <a:rPr lang="fr" sz="2000" b="0" i="0" u="none" strike="noStrike">
                          <a:solidFill>
                            <a:srgbClr val="000000"/>
                          </a:solidFill>
                          <a:highlight>
                            <a:srgbClr val="000000">
                              <a:alpha val="0"/>
                            </a:srgbClr>
                          </a:highlight>
                          <a:latin typeface="Arial"/>
                          <a:ea typeface="Calibri"/>
                          <a:cs typeface="Arial"/>
                        </a:rPr>
                        <a:t>4. Créer une infographie dans le programme choisi, en gardant à l'esprit les considérations relatives à l'image de marque et les connaissances et préférences du public. Ou travaillez avec un graphiste.</a:t>
                      </a:r>
                      <a:endParaRPr lang="en-US" sz="20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extLst>
                  <a:ext uri="{0D108BD9-81ED-4DB2-BD59-A6C34878D82A}">
                    <a16:rowId xmlns:a16="http://schemas.microsoft.com/office/drawing/2014/main" val="10004"/>
                  </a:ext>
                </a:extLst>
              </a:tr>
              <a:tr h="606160">
                <a:tc>
                  <a:txBody>
                    <a:bodyPr vert="horz" wrap="square">
                      <a:noAutofit/>
                    </a:bodyPr>
                    <a:lstStyle/>
                    <a:p>
                      <a:pPr marL="0" marR="0" rtl="0">
                        <a:lnSpc>
                          <a:spcPct val="107000"/>
                        </a:lnSpc>
                        <a:spcBef>
                          <a:spcPct val="0"/>
                        </a:spcBef>
                        <a:spcAft>
                          <a:spcPct val="0"/>
                        </a:spcAft>
                        <a:tabLst>
                          <a:tab pos="3441700"/>
                        </a:tabLst>
                      </a:pPr>
                      <a:r>
                        <a:rPr lang="fr" sz="2000" b="0" i="0" u="none" strike="noStrike">
                          <a:solidFill>
                            <a:srgbClr val="000000"/>
                          </a:solidFill>
                          <a:highlight>
                            <a:srgbClr val="000000">
                              <a:alpha val="0"/>
                            </a:srgbClr>
                          </a:highlight>
                          <a:latin typeface="Arial"/>
                          <a:ea typeface="Calibri"/>
                          <a:cs typeface="Arial"/>
                        </a:rPr>
                        <a:t>5. Phase de révision. Affinez l'infographie en fonction de l'examen.</a:t>
                      </a:r>
                    </a:p>
                  </a:txBody>
                  <a:tcPr marL="68580" marR="68580" marT="0" marB="0">
                    <a:solidFill>
                      <a:schemeClr val="bg2">
                        <a:lumMod val="75000"/>
                      </a:schemeClr>
                    </a:solidFill>
                  </a:tcPr>
                </a:tc>
                <a:extLst>
                  <a:ext uri="{0D108BD9-81ED-4DB2-BD59-A6C34878D82A}">
                    <a16:rowId xmlns:a16="http://schemas.microsoft.com/office/drawing/2014/main" val="10005"/>
                  </a:ext>
                </a:extLst>
              </a:tr>
              <a:tr h="606160">
                <a:tc>
                  <a:txBody>
                    <a:bodyPr vert="horz" wrap="square">
                      <a:noAutofit/>
                    </a:bodyPr>
                    <a:lstStyle/>
                    <a:p>
                      <a:pPr marL="0" marR="0" rtl="0">
                        <a:lnSpc>
                          <a:spcPct val="107000"/>
                        </a:lnSpc>
                        <a:spcBef>
                          <a:spcPct val="0"/>
                        </a:spcBef>
                        <a:spcAft>
                          <a:spcPct val="0"/>
                        </a:spcAft>
                        <a:tabLst>
                          <a:tab pos="3441700"/>
                        </a:tabLst>
                      </a:pPr>
                      <a:r>
                        <a:rPr lang="fr" sz="2000" b="0" i="0" u="none" strike="noStrike">
                          <a:solidFill>
                            <a:srgbClr val="000000"/>
                          </a:solidFill>
                          <a:highlight>
                            <a:srgbClr val="000000">
                              <a:alpha val="0"/>
                            </a:srgbClr>
                          </a:highlight>
                          <a:latin typeface="Arial"/>
                          <a:ea typeface="Calibri"/>
                          <a:cs typeface="Arial"/>
                        </a:rPr>
                        <a:t>6. Publier et/ou imprimer l'infographie et la promouvoir/diffuser.</a:t>
                      </a:r>
                      <a:endParaRPr lang="en-US" sz="20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81051987"/>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3367A14-A554-4AE2-89C8-45CA59AD7829}"/>
              </a:ext>
            </a:extLst>
          </p:cNvPr>
          <p:cNvSpPr>
            <a:spLocks noGrp="1"/>
          </p:cNvSpPr>
          <p:nvPr>
            <p:ph type="title"/>
          </p:nvPr>
        </p:nvSpPr>
        <p:spPr>
          <a:xfrm>
            <a:off x="628650" y="263526"/>
            <a:ext cx="7886700" cy="1325563"/>
          </a:xfrm>
        </p:spPr>
        <p:txBody>
          <a:bodyPr>
            <a:noAutofit/>
          </a:bodyPr>
          <a:lstStyle/>
          <a:p>
            <a:pPr rtl="0"/>
            <a:r>
              <a:rPr lang="fr" sz="4400" b="0" i="0" u="none" strike="noStrike">
                <a:highlight>
                  <a:srgbClr val="000000">
                    <a:alpha val="0"/>
                  </a:srgbClr>
                </a:highlight>
                <a:latin typeface="Gill Sans MT"/>
              </a:rPr>
              <a:t>Étapes pour créer des essais photographiques</a:t>
            </a:r>
          </a:p>
        </p:txBody>
      </p:sp>
      <p:graphicFrame>
        <p:nvGraphicFramePr>
          <p:cNvPr id="5" name="Table 4"/>
          <p:cNvGraphicFramePr>
            <a:graphicFrameLocks noGrp="1"/>
          </p:cNvGraphicFramePr>
          <p:nvPr>
            <p:extLst>
              <p:ext uri="{D42A27DB-BD31-4B8C-83A1-F6EECF244321}">
                <p14:modId xmlns:p14="http://schemas.microsoft.com/office/powerpoint/2010/main" val="447333773"/>
              </p:ext>
            </p:extLst>
          </p:nvPr>
        </p:nvGraphicFramePr>
        <p:xfrm>
          <a:off x="730250" y="1349379"/>
          <a:ext cx="7231496" cy="3775296"/>
        </p:xfrm>
        <a:graphic>
          <a:graphicData uri="http://schemas.openxmlformats.org/drawingml/2006/table">
            <a:tbl>
              <a:tblPr firstRow="1" firstCol="1" bandRow="1">
                <a:tableStyleId>{5C22544A-7EE6-4342-B048-85BDC9FD1C3A}</a:tableStyleId>
              </a:tblPr>
              <a:tblGrid>
                <a:gridCol w="7231496">
                  <a:extLst>
                    <a:ext uri="{9D8B030D-6E8A-4147-A177-3AD203B41FA5}">
                      <a16:colId xmlns:a16="http://schemas.microsoft.com/office/drawing/2014/main" val="20002"/>
                    </a:ext>
                  </a:extLst>
                </a:gridCol>
              </a:tblGrid>
              <a:tr h="291683">
                <a:tc>
                  <a:txBody>
                    <a:bodyPr vert="horz" wrap="square">
                      <a:noAutofit/>
                    </a:bodyPr>
                    <a:lstStyle/>
                    <a:p>
                      <a:pPr marL="0" marR="0" algn="l" rtl="0">
                        <a:lnSpc>
                          <a:spcPct val="107000"/>
                        </a:lnSpc>
                        <a:spcBef>
                          <a:spcPct val="0"/>
                        </a:spcBef>
                        <a:spcAft>
                          <a:spcPct val="0"/>
                        </a:spcAft>
                        <a:tabLst>
                          <a:tab pos="3441700"/>
                        </a:tabLst>
                      </a:pPr>
                      <a:r>
                        <a:rPr lang="fr" sz="2000" b="1" i="0" u="none" strike="noStrike">
                          <a:highlight>
                            <a:srgbClr val="000000">
                              <a:alpha val="0"/>
                            </a:srgbClr>
                          </a:highlight>
                          <a:latin typeface="Arial"/>
                          <a:cs typeface="Arial"/>
                        </a:rPr>
                        <a:t>Essais photographiques</a:t>
                      </a:r>
                      <a:endParaRPr lang="en-US" sz="2800">
                        <a:solidFill>
                          <a:srgbClr val="595959"/>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7EA5"/>
                    </a:solidFill>
                  </a:tcPr>
                </a:tc>
                <a:extLst>
                  <a:ext uri="{0D108BD9-81ED-4DB2-BD59-A6C34878D82A}">
                    <a16:rowId xmlns:a16="http://schemas.microsoft.com/office/drawing/2014/main" val="10000"/>
                  </a:ext>
                </a:extLst>
              </a:tr>
              <a:tr h="606160">
                <a:tc>
                  <a:txBody>
                    <a:bodyPr vert="horz" wrap="square">
                      <a:noAutofit/>
                    </a:bodyPr>
                    <a:lstStyle/>
                    <a:p>
                      <a:pPr marL="0" marR="0" indent="0" algn="l" defTabSz="914400" rtl="0" eaLnBrk="1" fontAlgn="auto" latinLnBrk="0" hangingPunct="1">
                        <a:lnSpc>
                          <a:spcPct val="107000"/>
                        </a:lnSpc>
                        <a:spcBef>
                          <a:spcPct val="0"/>
                        </a:spcBef>
                        <a:spcAft>
                          <a:spcPct val="0"/>
                        </a:spcAft>
                        <a:buClrTx/>
                        <a:buSzTx/>
                        <a:buFontTx/>
                        <a:buNone/>
                        <a:tabLst>
                          <a:tab pos="3441700"/>
                        </a:tabLst>
                        <a:defRPr/>
                      </a:pPr>
                      <a:r>
                        <a:rPr lang="fr" sz="2000" b="0" i="0" u="none" strike="noStrike">
                          <a:solidFill>
                            <a:srgbClr val="000000"/>
                          </a:solidFill>
                          <a:highlight>
                            <a:srgbClr val="000000">
                              <a:alpha val="0"/>
                            </a:srgbClr>
                          </a:highlight>
                          <a:latin typeface="Arial"/>
                          <a:ea typeface="Calibri"/>
                          <a:cs typeface="Arial"/>
                        </a:rPr>
                        <a:t>1. Recueillir des photographies pendant l'événement.</a:t>
                      </a:r>
                    </a:p>
                  </a:txBody>
                  <a:tcPr marL="68580" marR="68580" marT="0" marB="0">
                    <a:solidFill>
                      <a:schemeClr val="bg2">
                        <a:lumMod val="75000"/>
                      </a:schemeClr>
                    </a:solidFill>
                  </a:tcPr>
                </a:tc>
                <a:extLst>
                  <a:ext uri="{0D108BD9-81ED-4DB2-BD59-A6C34878D82A}">
                    <a16:rowId xmlns:a16="http://schemas.microsoft.com/office/drawing/2014/main" val="10001"/>
                  </a:ext>
                </a:extLst>
              </a:tr>
              <a:tr h="606160">
                <a:tc>
                  <a:txBody>
                    <a:bodyPr vert="horz" wrap="square">
                      <a:noAutofit/>
                    </a:bodyPr>
                    <a:lstStyle/>
                    <a:p>
                      <a:pPr marL="0" marR="0" indent="0" algn="l" defTabSz="914400" rtl="0" eaLnBrk="1" fontAlgn="auto" latinLnBrk="0" hangingPunct="1">
                        <a:lnSpc>
                          <a:spcPct val="107000"/>
                        </a:lnSpc>
                        <a:spcBef>
                          <a:spcPct val="0"/>
                        </a:spcBef>
                        <a:spcAft>
                          <a:spcPct val="0"/>
                        </a:spcAft>
                        <a:buClrTx/>
                        <a:buSzTx/>
                        <a:buFontTx/>
                        <a:buNone/>
                        <a:tabLst>
                          <a:tab pos="3441700"/>
                        </a:tabLst>
                        <a:defRPr/>
                      </a:pPr>
                      <a:r>
                        <a:rPr lang="fr" sz="2000" b="0" i="0" u="none" strike="noStrike">
                          <a:solidFill>
                            <a:srgbClr val="000000"/>
                          </a:solidFill>
                          <a:highlight>
                            <a:srgbClr val="000000">
                              <a:alpha val="0"/>
                            </a:srgbClr>
                          </a:highlight>
                          <a:latin typeface="Arial"/>
                          <a:ea typeface="Calibri"/>
                          <a:cs typeface="Arial"/>
                        </a:rPr>
                        <a:t>2. Définir le public et l'objectif de l'essai/du reportage photo.</a:t>
                      </a:r>
                    </a:p>
                    <a:p>
                      <a:pPr marL="0" marR="0">
                        <a:lnSpc>
                          <a:spcPct val="107000"/>
                        </a:lnSpc>
                        <a:spcBef>
                          <a:spcPct val="0"/>
                        </a:spcBef>
                        <a:spcAft>
                          <a:spcPct val="0"/>
                        </a:spcAft>
                        <a:tabLst>
                          <a:tab pos="3441700"/>
                        </a:tabLst>
                      </a:pPr>
                      <a:endParaRPr lang="en-US" sz="20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extLst>
                  <a:ext uri="{0D108BD9-81ED-4DB2-BD59-A6C34878D82A}">
                    <a16:rowId xmlns:a16="http://schemas.microsoft.com/office/drawing/2014/main" val="10002"/>
                  </a:ext>
                </a:extLst>
              </a:tr>
              <a:tr h="606160">
                <a:tc>
                  <a:txBody>
                    <a:bodyPr vert="horz" wrap="square">
                      <a:noAutofit/>
                    </a:bodyPr>
                    <a:lstStyle/>
                    <a:p>
                      <a:pPr marL="0" marR="0" rtl="0">
                        <a:lnSpc>
                          <a:spcPct val="107000"/>
                        </a:lnSpc>
                        <a:spcBef>
                          <a:spcPct val="0"/>
                        </a:spcBef>
                        <a:spcAft>
                          <a:spcPct val="0"/>
                        </a:spcAft>
                        <a:tabLst>
                          <a:tab pos="3441700"/>
                        </a:tabLst>
                      </a:pPr>
                      <a:r>
                        <a:rPr lang="fr" sz="2000" b="0" i="0" u="none" strike="noStrike">
                          <a:solidFill>
                            <a:srgbClr val="000000"/>
                          </a:solidFill>
                          <a:highlight>
                            <a:srgbClr val="000000">
                              <a:alpha val="0"/>
                            </a:srgbClr>
                          </a:highlight>
                          <a:latin typeface="Arial"/>
                          <a:ea typeface="Calibri"/>
                          <a:cs typeface="Arial"/>
                        </a:rPr>
                        <a:t>3. Créer un essai photographique dans le programme choisi, en gardant à l'esprit le public, l'objectif, les sensibilités éventuelles et le crédit du photographe.</a:t>
                      </a:r>
                      <a:endParaRPr lang="en-US" sz="20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extLst>
                  <a:ext uri="{0D108BD9-81ED-4DB2-BD59-A6C34878D82A}">
                    <a16:rowId xmlns:a16="http://schemas.microsoft.com/office/drawing/2014/main" val="10003"/>
                  </a:ext>
                </a:extLst>
              </a:tr>
              <a:tr h="606160">
                <a:tc>
                  <a:txBody>
                    <a:bodyPr vert="horz" wrap="square">
                      <a:noAutofit/>
                    </a:bodyPr>
                    <a:lstStyle/>
                    <a:p>
                      <a:pPr marL="0" marR="0" rtl="0">
                        <a:lnSpc>
                          <a:spcPct val="107000"/>
                        </a:lnSpc>
                        <a:spcBef>
                          <a:spcPct val="0"/>
                        </a:spcBef>
                        <a:spcAft>
                          <a:spcPct val="0"/>
                        </a:spcAft>
                        <a:tabLst>
                          <a:tab pos="3441700"/>
                        </a:tabLst>
                      </a:pPr>
                      <a:r>
                        <a:rPr lang="fr" sz="2000" b="0" i="0" u="none" strike="noStrike">
                          <a:solidFill>
                            <a:srgbClr val="000000"/>
                          </a:solidFill>
                          <a:highlight>
                            <a:srgbClr val="000000">
                              <a:alpha val="0"/>
                            </a:srgbClr>
                          </a:highlight>
                          <a:latin typeface="Arial"/>
                          <a:ea typeface="Calibri"/>
                          <a:cs typeface="Arial"/>
                        </a:rPr>
                        <a:t>4. Phase de révision. Affinez l'essai photo en fonction de l'examen.</a:t>
                      </a:r>
                    </a:p>
                  </a:txBody>
                  <a:tcPr marL="68580" marR="68580" marT="0" marB="0">
                    <a:solidFill>
                      <a:schemeClr val="bg2">
                        <a:lumMod val="75000"/>
                      </a:schemeClr>
                    </a:solidFill>
                  </a:tcPr>
                </a:tc>
                <a:extLst>
                  <a:ext uri="{0D108BD9-81ED-4DB2-BD59-A6C34878D82A}">
                    <a16:rowId xmlns:a16="http://schemas.microsoft.com/office/drawing/2014/main" val="10004"/>
                  </a:ext>
                </a:extLst>
              </a:tr>
              <a:tr h="606160">
                <a:tc>
                  <a:txBody>
                    <a:bodyPr vert="horz" wrap="square">
                      <a:noAutofit/>
                    </a:bodyPr>
                    <a:lstStyle/>
                    <a:p>
                      <a:pPr marL="0" marR="0" rtl="0">
                        <a:lnSpc>
                          <a:spcPct val="107000"/>
                        </a:lnSpc>
                        <a:spcBef>
                          <a:spcPct val="0"/>
                        </a:spcBef>
                        <a:spcAft>
                          <a:spcPct val="0"/>
                        </a:spcAft>
                        <a:tabLst>
                          <a:tab pos="3441700"/>
                        </a:tabLst>
                      </a:pPr>
                      <a:r>
                        <a:rPr lang="fr" sz="2000" b="0" i="0" u="none" strike="noStrike">
                          <a:solidFill>
                            <a:srgbClr val="000000"/>
                          </a:solidFill>
                          <a:highlight>
                            <a:srgbClr val="000000">
                              <a:alpha val="0"/>
                            </a:srgbClr>
                          </a:highlight>
                          <a:latin typeface="Arial"/>
                          <a:ea typeface="Calibri"/>
                          <a:cs typeface="Arial"/>
                        </a:rPr>
                        <a:t>5. Publier le reportage photo et le promouvoir.</a:t>
                      </a:r>
                      <a:endParaRPr lang="en-US" sz="20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lumMod val="7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52588086"/>
      </p:ext>
    </p:extLst>
  </p:cSld>
  <p:clrMapOvr>
    <a:masterClrMapping/>
  </p:clrMapOvr>
  <p:transition/>
  <p:timing/>
</p:sld>
</file>

<file path=ppt/tags/tag1.xml><?xml version="1.0" encoding="utf-8"?>
<p:tagLst xmlns:p="http://schemas.openxmlformats.org/presentationml/2006/main">
  <p:tag name="AS_NET" val="3.1.12"/>
  <p:tag name="AS_OS" val="Unix 5.4.117.58"/>
  <p:tag name="AS_RELEASE_DATE" val="2020.03.14"/>
  <p:tag name="AS_TITLE" val="Aspose.Slides for .NET Standard 2.0"/>
  <p:tag name="AS_VERSION" val="20.3"/>
</p:tagLst>
</file>

<file path=ppt/theme/theme1.xml><?xml version="1.0" encoding="utf-8"?>
<a:theme xmlns:r="http://schemas.openxmlformats.org/officeDocument/2006/relationships"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Template>Office Theme</Template>
  <Company/>
  <PresentationFormat>On-screen Show (4:3)</PresentationFormat>
  <Paragraphs>42</Paragraphs>
  <Slides>14</Slides>
  <Notes>13</Notes>
  <TotalTime>1756</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14</vt:i4>
      </vt:variant>
    </vt:vector>
  </HeadingPairs>
  <TitlesOfParts>
    <vt:vector baseType="lpstr" size="20">
      <vt:lpstr>Arial</vt:lpstr>
      <vt:lpstr>Calibri Light</vt:lpstr>
      <vt:lpstr>Calibri</vt:lpstr>
      <vt:lpstr>Gill Sans MT</vt:lpstr>
      <vt:lpstr>Courier New</vt:lpstr>
      <vt:lpstr>Office Theme</vt:lpstr>
      <vt:lpstr>Contenu visuel</vt:lpstr>
      <vt:lpstr>Objectifs d'apprentissage</vt:lpstr>
      <vt:lpstr>Pourquoi développons-nous du contenu visuel ?</vt:lpstr>
      <vt:lpstr>Qu'est-ce que le contenu visuel ?</vt:lpstr>
      <vt:lpstr>Quand faut-il développer un contenu visuel ?</vt:lpstr>
      <vt:lpstr>Que devez-vous prendre en compte lorsque vous créez un contenu visuel ?</vt:lpstr>
      <vt:lpstr>Étapes de la création d'une vidéo</vt:lpstr>
      <vt:lpstr>Étapes de la création d'infographie</vt:lpstr>
      <vt:lpstr>Étapes pour créer des essais photographiques</vt:lpstr>
      <vt:lpstr>Outils d'aide à la création de contenu visuel</vt:lpstr>
      <vt:lpstr>Outils d'aide à la création de contenu visuel</vt:lpstr>
      <vt:lpstr>Outils d'aide à la création de contenu visuel</vt:lpstr>
      <vt:lpstr>Outils d'aide à la création de contenu visuel</vt:lpstr>
      <vt:lpstr>Autres ressources clé</vt:lpstr>
    </vt:vector>
  </TitlesOfParts>
  <LinksUpToDate>0</LinksUpToDate>
  <SharedDoc>0</SharedDoc>
  <HyperlinksChanged>0</HyperlinksChanged>
  <Application>Aspose.Slides for .NET</Application>
  <AppVersion>20.0300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Mark Beisser</dc:creator>
  <cp:lastModifiedBy>Sean Stewart</cp:lastModifiedBy>
  <cp:revision>33</cp:revision>
  <cp:lastPrinted>2017-04-10T19:34:28.000</cp:lastPrinted>
  <dcterms:created xsi:type="dcterms:W3CDTF">2017-04-07T16:58:38Z</dcterms:created>
  <dcterms:modified xsi:type="dcterms:W3CDTF">2021-08-25T08:35:17Z</dcterms:modified>
</cp:coreProperties>
</file>