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Default Extension="emf" ContentType="image/x-emf"/>
  <Override PartName="/docProps/app.xml" ContentType="application/vnd.openxmlformats-officedocument.extended-properties+xml"/>
  <Override PartName="/docProps/core.xml" ContentType="application/vnd.openxmlformats-package.core-properties+xml"/>
  <Override PartName="/ppt/changesInfos/changesInfo1.xml" ContentType="application/vnd.ms-powerpoint.changesinfo+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20.3-->
<p:presentation xmlns:r="http://schemas.openxmlformats.org/officeDocument/2006/relationships" xmlns:a="http://schemas.openxmlformats.org/drawingml/2006/main" xmlns:p="http://schemas.openxmlformats.org/presentationml/2006/main" saveSubsetFonts="1" autoCompressPictures="0">
  <p:sldMasterIdLst>
    <p:sldMasterId id="2147483660" r:id="rId1"/>
  </p:sldMasterIdLst>
  <p:notesMasterIdLst>
    <p:notesMasterId r:id="rId2"/>
  </p:notesMasterIdLst>
  <p:sldIdLst>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81813" cy="92964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E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87" autoAdjust="0"/>
    <p:restoredTop sz="79387" autoAdjust="0"/>
  </p:normalViewPr>
  <p:slideViewPr>
    <p:cSldViewPr snapToGrid="0" snapToObjects="1">
      <p:cViewPr>
        <p:scale>
          <a:sx n="90" d="100"/>
          <a:sy n="90" d="100"/>
        </p:scale>
        <p:origin x="692" y="-680"/>
      </p:cViewPr>
      <p:guideLst>
        <p:guide orient="horz" pos="2160"/>
        <p:guide pos="2880"/>
      </p:guideLst>
    </p:cSldViewPr>
  </p:slideViewPr>
  <p:notesTextViewPr>
    <p:cViewPr>
      <p:scale>
        <a:sx n="1" d="1"/>
        <a:sy n="1" d="1"/>
      </p:scale>
      <p:origin x="0" y="0"/>
    </p:cViewPr>
  </p:notesTextViewPr>
  <p:notesViewPr>
    <p:cSldViewPr>
      <p:cViewPr>
        <p:scale>
          <a:sx n="1" d="100"/>
          <a:sy n="1"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microsoft.com/office/2016/11/relationships/changesInfo" Target="changesInfos/changesInfo1.xml" /><Relationship Id="rId2" Type="http://schemas.openxmlformats.org/officeDocument/2006/relationships/notesMaster" Target="notesMasters/notesMaster1.xml" /><Relationship Id="rId20" Type="http://schemas.openxmlformats.org/officeDocument/2006/relationships/tableStyles" Target="tableStyles.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an Stewart" userId="07670420a1da6ec3" providerId="LiveId" clId="{DB57B797-8E36-48F9-BC8D-98AB1CDCCF75}"/>
    <pc:docChg chg="undo redo custSel modSld modMainMaster">
      <pc:chgData name="Sean Stewart" userId="07670420a1da6ec3" providerId="LiveId" clId="{DB57B797-8E36-48F9-BC8D-98AB1CDCCF75}" dt="2021-07-12T20:51:55.802" v="48" actId="1076"/>
      <pc:docMkLst>
        <pc:docMk/>
      </pc:docMkLst>
      <pc:sldChg chg="modSp mod">
        <pc:chgData name="Sean Stewart" userId="07670420a1da6ec3" providerId="LiveId" clId="{DB57B797-8E36-48F9-BC8D-98AB1CDCCF75}" dt="2021-07-12T20:51:55.802" v="48" actId="1076"/>
        <pc:sldMkLst>
          <pc:docMk/>
          <pc:sldMk cId="2653643409" sldId="266"/>
        </pc:sldMkLst>
        <pc:spChg chg="mod">
          <ac:chgData name="Sean Stewart" userId="07670420a1da6ec3" providerId="LiveId" clId="{DB57B797-8E36-48F9-BC8D-98AB1CDCCF75}" dt="2021-07-12T20:51:55.802" v="48" actId="1076"/>
          <ac:spMkLst>
            <pc:docMk/>
            <pc:sldMk cId="2653643409" sldId="266"/>
            <ac:spMk id="4" creationId="{00000000-0000-0000-0000-000000000000}"/>
          </ac:spMkLst>
        </pc:spChg>
      </pc:sldChg>
      <pc:sldChg chg="modSp mod">
        <pc:chgData name="Sean Stewart" userId="07670420a1da6ec3" providerId="LiveId" clId="{DB57B797-8E36-48F9-BC8D-98AB1CDCCF75}" dt="2021-07-12T20:51:32.292" v="47" actId="948"/>
        <pc:sldMkLst>
          <pc:docMk/>
          <pc:sldMk cId="22535979" sldId="269"/>
        </pc:sldMkLst>
        <pc:spChg chg="mod">
          <ac:chgData name="Sean Stewart" userId="07670420a1da6ec3" providerId="LiveId" clId="{DB57B797-8E36-48F9-BC8D-98AB1CDCCF75}" dt="2021-07-12T20:51:32.292" v="47" actId="948"/>
          <ac:spMkLst>
            <pc:docMk/>
            <pc:sldMk cId="22535979" sldId="269"/>
            <ac:spMk id="8" creationId="{00000000-0000-0000-0000-000000000000}"/>
          </ac:spMkLst>
        </pc:spChg>
        <pc:picChg chg="mod">
          <ac:chgData name="Sean Stewart" userId="07670420a1da6ec3" providerId="LiveId" clId="{DB57B797-8E36-48F9-BC8D-98AB1CDCCF75}" dt="2021-07-12T20:51:01.816" v="45" actId="1076"/>
          <ac:picMkLst>
            <pc:docMk/>
            <pc:sldMk cId="22535979" sldId="269"/>
            <ac:picMk id="10" creationId="{00000000-0000-0000-0000-000000000000}"/>
          </ac:picMkLst>
        </pc:picChg>
      </pc:sldChg>
      <pc:sldMasterChg chg="modSp mod">
        <pc:chgData name="Sean Stewart" userId="07670420a1da6ec3" providerId="LiveId" clId="{DB57B797-8E36-48F9-BC8D-98AB1CDCCF75}" dt="2021-07-12T20:50:42.904" v="44" actId="1076"/>
        <pc:sldMasterMkLst>
          <pc:docMk/>
          <pc:sldMasterMk cId="106876316" sldId="2147483660"/>
        </pc:sldMasterMkLst>
        <pc:spChg chg="mod">
          <ac:chgData name="Sean Stewart" userId="07670420a1da6ec3" providerId="LiveId" clId="{DB57B797-8E36-48F9-BC8D-98AB1CDCCF75}" dt="2021-07-12T20:50:42.904" v="44" actId="1076"/>
          <ac:spMkLst>
            <pc:docMk/>
            <pc:sldMasterMk cId="106876316" sldId="2147483660"/>
            <ac:spMk id="11" creationId="{00000000-0000-0000-0000-000000000000}"/>
          </ac:spMkLst>
        </pc:spChg>
      </pc:sldMasterChg>
    </pc:docChg>
  </pc:docChgLst>
</pc:chgInfo>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B136E2B3-B601-46EC-A659-70CD8CBEB69A}" type="datetimeFigureOut">
              <a:rPr lang="en-US" smtClean="0"/>
              <a:t>7/12/2021</a:t>
            </a:fld>
            <a:endParaRPr lang="en-US"/>
          </a:p>
        </p:txBody>
      </p:sp>
      <p:sp>
        <p:nvSpPr>
          <p:cNvPr id="4" name="Slide Image Placeholder 3"/>
          <p:cNvSpPr>
            <a:spLocks noGrp="1" noRot="1" noChangeAspect="1"/>
          </p:cNvSpPr>
          <p:nvPr>
            <p:ph type="sldImg" idx="2"/>
          </p:nvPr>
        </p:nvSpPr>
        <p:spPr>
          <a:xfrm>
            <a:off x="1350963" y="1162050"/>
            <a:ext cx="4181475" cy="3136900"/>
          </a:xfrm>
          <a:prstGeom prst="rect">
            <a:avLst/>
          </a:prstGeom>
          <a:noFill/>
          <a:ln w="12700">
            <a:solidFill>
              <a:prstClr val="black"/>
            </a:solidFill>
          </a:ln>
        </p:spPr>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32CB5E31-00CA-4FEF-BCF5-011C96F66694}" type="slidenum">
              <a:rPr lang="en-US" smtClean="0"/>
              <a:t>‹#›</a:t>
            </a:fld>
            <a:endParaRPr lang="en-US"/>
          </a:p>
        </p:txBody>
      </p:sp>
    </p:spTree>
    <p:extLst>
      <p:ext uri="{BB962C8B-B14F-4D97-AF65-F5344CB8AC3E}">
        <p14:creationId xmlns:p14="http://schemas.microsoft.com/office/powerpoint/2010/main" val="3366127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 Id="rId3" Type="http://schemas.openxmlformats.org/officeDocument/2006/relationships/hyperlink" Target="https://www.k4health.org/sites/default/files/k4health-guide-for-conducting-health-information-needs-assessments-oct2015-update.pdf" TargetMode="Externa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 Id="rId3" Type="http://schemas.openxmlformats.org/officeDocument/2006/relationships/hyperlink" Target="http://www.greenchameleon.com/gc/guide_comments/poster_on_conducting_a_knowledge_audit/" TargetMode="Externa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showMasterSp="0" showMasterPhAnim="0">
  <p:cSld>
    <p:spTree>
      <p:nvGrpSpPr>
        <p:cNvPr id="1" name="Shape 145"/>
        <p:cNvGrpSpPr/>
        <p:nvPr/>
      </p:nvGrpSpPr>
      <p:grpSpPr>
        <a:xfrm>
          <a:off x="0" y="0"/>
          <a:ext cx="0" cy="0"/>
        </a:xfrm>
      </p:grpSpPr>
      <p:sp>
        <p:nvSpPr>
          <p:cNvPr id="146" name="Shape 146"/>
          <p:cNvSpPr txBox="1">
            <a:spLocks noGrp="1"/>
          </p:cNvSpPr>
          <p:nvPr>
            <p:ph type="body" idx="1"/>
          </p:nvPr>
        </p:nvSpPr>
        <p:spPr>
          <a:xfrm>
            <a:off x="702312" y="4480004"/>
            <a:ext cx="5618700" cy="3665699"/>
          </a:xfrm>
          <a:prstGeom prst="rect">
            <a:avLst/>
          </a:prstGeom>
        </p:spPr>
        <p:txBody>
          <a:bodyPr lIns="91425" tIns="91425" rIns="91425" bIns="91425" anchor="t" anchorCtr="0">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lang="fr" sz="1200" b="0" i="0" u="none" strike="noStrike" kern="1200" cap="none">
                <a:solidFill>
                  <a:srgbClr val="000000"/>
                </a:solidFill>
                <a:highlight>
                  <a:srgbClr val="000000">
                    <a:alpha val="0"/>
                  </a:srgbClr>
                </a:highlight>
                <a:latin typeface="Calibri"/>
                <a:ea typeface="Calibri"/>
                <a:cs typeface="Calibri"/>
                <a:sym typeface="Calibri"/>
              </a:rPr>
              <a:t>L'objectif de l'étape 1 est de comprendre l'étendue du défi du programme de santé et d'identifier comment la gestion des connaissances (GC) peut aider à le résoudre. Plus précisément, l'objectif de cette étape fondamentale est de découvrir les besoins et les lacunes en matière d'information du personnel de votre programme de santé qui, s'ils sont traités, pourraient contribuer à améliorer l'efficacité de votre programme. Selon les résultats, la GC peut être un élément central de la solution ou jouer un rôle de soutien à d'autres stratégies.</a:t>
            </a:r>
          </a:p>
          <a:p>
            <a:pPr marL="0" marR="0" lvl="0" indent="0" algn="l" defTabSz="914400" rtl="0" eaLnBrk="1" fontAlgn="auto" latinLnBrk="0" hangingPunct="1">
              <a:lnSpc>
                <a:spcPct val="100000"/>
              </a:lnSpc>
              <a:spcBef>
                <a:spcPct val="0"/>
              </a:spcBef>
              <a:spcAft>
                <a:spcPct val="0"/>
              </a:spcAft>
              <a:buClrTx/>
              <a:buSzTx/>
              <a:buFontTx/>
              <a:buNone/>
              <a:defRPr/>
            </a:pPr>
            <a:endParaRPr lang="en-US" sz="1200" b="0" i="0" u="none" strike="noStrike" kern="1200" cap="none">
              <a:solidFill>
                <a:schemeClr val="dk1"/>
              </a:solidFill>
              <a:effectLst/>
              <a:latin typeface="Calibri"/>
              <a:ea typeface="Calibri"/>
              <a:cs typeface="Calibri"/>
              <a:sym typeface="Calibri"/>
            </a:endParaRPr>
          </a:p>
          <a:p>
            <a:pPr marL="0" marR="0" lvl="0" indent="0" algn="l" defTabSz="914400" rtl="0" eaLnBrk="1" fontAlgn="auto" latinLnBrk="0" hangingPunct="1">
              <a:lnSpc>
                <a:spcPct val="100000"/>
              </a:lnSpc>
              <a:spcBef>
                <a:spcPct val="0"/>
              </a:spcBef>
              <a:spcAft>
                <a:spcPct val="0"/>
              </a:spcAft>
              <a:buClrTx/>
              <a:buSzTx/>
              <a:buFontTx/>
              <a:buNone/>
              <a:defRPr/>
            </a:pPr>
            <a:r>
              <a:rPr lang="fr" sz="1200" b="1" i="0" u="none" strike="noStrike" cap="none" baseline="0">
                <a:solidFill>
                  <a:srgbClr val="000000"/>
                </a:solidFill>
                <a:highlight>
                  <a:srgbClr val="000000">
                    <a:alpha val="0"/>
                  </a:srgbClr>
                </a:highlight>
                <a:latin typeface="Calibri"/>
                <a:ea typeface="Calibri"/>
                <a:cs typeface="Calibri"/>
                <a:sym typeface="Calibri"/>
              </a:rPr>
              <a:t>NOTE AU FORMATEUR : Le kit de formation ne conduira pas les participants à l'élaboration proprement dite d'une évaluation des besoins.</a:t>
            </a:r>
            <a:endParaRPr lang="en-US" sz="1200" b="1" i="0" u="none" strike="noStrike" cap="none">
              <a:solidFill>
                <a:schemeClr val="dk1"/>
              </a:solidFill>
              <a:latin typeface="Calibri"/>
              <a:ea typeface="Calibri"/>
              <a:cs typeface="Calibri"/>
              <a:sym typeface="Calibri"/>
            </a:endParaRPr>
          </a:p>
          <a:p>
            <a:pPr marL="0" marR="0" lvl="0" indent="0" algn="l" defTabSz="914400" rtl="0" eaLnBrk="1" fontAlgn="auto" latinLnBrk="0" hangingPunct="1">
              <a:lnSpc>
                <a:spcPct val="100000"/>
              </a:lnSpc>
              <a:spcBef>
                <a:spcPct val="0"/>
              </a:spcBef>
              <a:spcAft>
                <a:spcPct val="0"/>
              </a:spcAft>
              <a:buClrTx/>
              <a:buSzTx/>
              <a:buFontTx/>
              <a:buNone/>
              <a:defRPr/>
            </a:pPr>
            <a:endParaRPr lang="en-US" sz="1200" b="0" i="0" u="none" strike="noStrike" kern="1200" cap="none">
              <a:solidFill>
                <a:schemeClr val="dk1"/>
              </a:solidFill>
              <a:effectLst/>
              <a:latin typeface="Calibri"/>
              <a:ea typeface="Calibri"/>
              <a:cs typeface="Calibri"/>
              <a:sym typeface="Calibri"/>
            </a:endParaRPr>
          </a:p>
          <a:p>
            <a:pPr lvl="0" rtl="0">
              <a:spcBef>
                <a:spcPct val="0"/>
              </a:spcBef>
              <a:buNone/>
            </a:pPr>
            <a:endParaRPr/>
          </a:p>
        </p:txBody>
      </p:sp>
      <p:sp>
        <p:nvSpPr>
          <p:cNvPr id="147" name="Shape 147"/>
          <p:cNvSpPr>
            <a:spLocks noGrp="1" noRot="1" noChangeAspect="1"/>
          </p:cNvSpPr>
          <p:nvPr>
            <p:ph type="sldImg" idx="2"/>
          </p:nvPr>
        </p:nvSpPr>
        <p:spPr>
          <a:xfrm>
            <a:off x="1417638" y="1163638"/>
            <a:ext cx="4187825" cy="3141662"/>
          </a:xfrm>
          <a:custGeom>
            <a:rect l="0" t="0" r="0" b="0"/>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90471129"/>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pPr rtl="0"/>
            <a:r>
              <a:rPr lang="fr" sz="1200" b="0" i="0" u="none" strike="noStrike" kern="1200" cap="none">
                <a:solidFill>
                  <a:srgbClr val="000000"/>
                </a:solidFill>
                <a:highlight>
                  <a:srgbClr val="000000">
                    <a:alpha val="0"/>
                  </a:srgbClr>
                </a:highlight>
                <a:latin typeface="Calibri"/>
                <a:ea typeface="Calibri"/>
                <a:cs typeface="Calibri"/>
                <a:sym typeface="Calibri"/>
              </a:rPr>
              <a:t>La cartographie de réseau (ou Net-Map), un outil de cartographie sociale qui combine les aspects visuels de la création d'une carte avec un entretien individuel ou de groupe, est une méthode particulièrement utile pour collecter des données sur des questions clés concernant les besoins en connaissances et le partage des connaissances, par exemple, comment les informations sur un sujet particulier sont partagées entre les agents de santé à différents niveaux du système de santé. Vous trouverez de plus amples informations sur ces approches méthodologiques dans le </a:t>
            </a:r>
            <a:r>
              <a:rPr lang="fr" sz="1200" b="0" i="1" u="none" strike="noStrike" kern="1200" cap="none">
                <a:solidFill>
                  <a:srgbClr val="000000"/>
                </a:solidFill>
                <a:highlight>
                  <a:srgbClr val="000000">
                    <a:alpha val="0"/>
                  </a:srgbClr>
                </a:highlight>
                <a:latin typeface="Calibri"/>
                <a:ea typeface="Calibri"/>
                <a:cs typeface="Calibri"/>
                <a:sym typeface="Calibri"/>
              </a:rPr>
              <a:t>Guide de suivi et d'évaluation de la gestion des connaissances dans les programmes de santé mondiale</a:t>
            </a:r>
            <a:r>
              <a:rPr lang="fr" sz="1200" b="0" i="0" u="none" strike="noStrike" kern="1200" cap="none">
                <a:solidFill>
                  <a:srgbClr val="000000"/>
                </a:solidFill>
                <a:highlight>
                  <a:srgbClr val="000000">
                    <a:alpha val="0"/>
                  </a:srgbClr>
                </a:highlight>
                <a:latin typeface="Calibri"/>
                <a:ea typeface="Calibri"/>
                <a:cs typeface="Calibri"/>
                <a:sym typeface="Calibri"/>
              </a:rPr>
              <a:t> (Ohkubo et al., 2013).</a:t>
            </a:r>
          </a:p>
          <a:p>
            <a:endParaRPr lang="en-US"/>
          </a:p>
        </p:txBody>
      </p:sp>
      <p:sp>
        <p:nvSpPr>
          <p:cNvPr id="4" name="Slide Number Placeholder 3"/>
          <p:cNvSpPr>
            <a:spLocks noGrp="1"/>
          </p:cNvSpPr>
          <p:nvPr>
            <p:ph type="sldNum" idx="10"/>
          </p:nvPr>
        </p:nvSpPr>
        <p:spPr/>
        <p:txBody>
          <a:bodyPr/>
          <a:lstStyle/>
          <a:p>
            <a:pPr marL="0" marR="0" lvl="0" indent="0" algn="r" rtl="0">
              <a:spcBef>
                <a:spcPct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05748484"/>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pPr rtl="0"/>
            <a:r>
              <a:rPr lang="fr" sz="1200" b="0" i="0" u="none" strike="noStrike" kern="1200" cap="none">
                <a:solidFill>
                  <a:srgbClr val="000000"/>
                </a:solidFill>
                <a:highlight>
                  <a:srgbClr val="000000">
                    <a:alpha val="0"/>
                  </a:srgbClr>
                </a:highlight>
                <a:latin typeface="Calibri"/>
                <a:ea typeface="Calibri"/>
                <a:cs typeface="Calibri"/>
                <a:sym typeface="Calibri"/>
              </a:rPr>
              <a:t>Vous pouvez rencontrer des objections à la collecte de nouvelles données. Certaines objections et réponses courantes sont présentées ici (Université du Kansas, 2016).</a:t>
            </a:r>
          </a:p>
          <a:p>
            <a:endParaRPr lang="en-US" sz="1200" b="0" i="0" u="none" strike="noStrike" kern="1200" cap="none">
              <a:solidFill>
                <a:schemeClr val="dk1"/>
              </a:solidFill>
              <a:effectLst/>
              <a:latin typeface="Calibri"/>
              <a:ea typeface="Calibri"/>
              <a:cs typeface="Calibri"/>
              <a:sym typeface="Calibri"/>
            </a:endParaRPr>
          </a:p>
          <a:p>
            <a:pPr rtl="0"/>
            <a:r>
              <a:rPr lang="fr" sz="1200" b="0" i="0" u="none" strike="noStrike" kern="1200" cap="none">
                <a:solidFill>
                  <a:srgbClr val="000000"/>
                </a:solidFill>
                <a:highlight>
                  <a:srgbClr val="000000">
                    <a:alpha val="0"/>
                  </a:srgbClr>
                </a:highlight>
                <a:latin typeface="Calibri"/>
                <a:ea typeface="Calibri"/>
                <a:cs typeface="Calibri"/>
                <a:sym typeface="Arial"/>
              </a:rPr>
              <a:t>Parfois, le besoin est très clair, et personne n'a de doute à ce sujet. Dans ces cas, il n'est pas nécessaire de collecter de nouvelles données. Mais prenez le temps de réfléchir à tous les problèmes, obstacles et facteurs de facilitation et parlez aux principales parties prenantes pour vous assurer que vous ne manquez rien. </a:t>
            </a:r>
            <a:endParaRPr lang="en-US" sz="1200" b="0" i="0" u="none" strike="noStrike" kern="1200" cap="none">
              <a:solidFill>
                <a:schemeClr val="dk1"/>
              </a:solidFill>
              <a:effectLst/>
              <a:latin typeface="Calibri"/>
              <a:ea typeface="Calibri"/>
              <a:cs typeface="Calibri"/>
              <a:sym typeface="Calibri"/>
            </a:endParaRPr>
          </a:p>
          <a:p>
            <a:endParaRPr lang="en-US"/>
          </a:p>
          <a:p>
            <a:pPr marL="0" marR="0" indent="0" algn="l" defTabSz="914400" rtl="0" eaLnBrk="1" fontAlgn="auto" latinLnBrk="0" hangingPunct="1">
              <a:lnSpc>
                <a:spcPct val="100000"/>
              </a:lnSpc>
              <a:spcBef>
                <a:spcPct val="0"/>
              </a:spcBef>
              <a:spcAft>
                <a:spcPct val="0"/>
              </a:spcAft>
              <a:buClrTx/>
              <a:buSzTx/>
              <a:buFontTx/>
              <a:buNone/>
              <a:defRPr/>
            </a:pPr>
            <a:r>
              <a:rPr lang="fr" sz="1200" b="0" i="0" u="none" strike="noStrike" kern="1200" cap="none">
                <a:solidFill>
                  <a:srgbClr val="000000"/>
                </a:solidFill>
                <a:highlight>
                  <a:srgbClr val="000000">
                    <a:alpha val="0"/>
                  </a:srgbClr>
                </a:highlight>
                <a:latin typeface="Calibri"/>
                <a:ea typeface="Calibri"/>
                <a:cs typeface="Calibri"/>
                <a:sym typeface="Arial"/>
              </a:rPr>
              <a:t>CONSEIL : Toute forme de collecte d'informations est presque toujours préférable à l'absence totale de collecte d'informations !</a:t>
            </a:r>
          </a:p>
          <a:p>
            <a:endParaRPr lang="en-US"/>
          </a:p>
        </p:txBody>
      </p:sp>
      <p:sp>
        <p:nvSpPr>
          <p:cNvPr id="4" name="Slide Number Placeholder 3"/>
          <p:cNvSpPr>
            <a:spLocks noGrp="1"/>
          </p:cNvSpPr>
          <p:nvPr>
            <p:ph type="sldNum" idx="10"/>
          </p:nvPr>
        </p:nvSpPr>
        <p:spPr/>
        <p:txBody>
          <a:bodyPr/>
          <a:lstStyle/>
          <a:p>
            <a:pPr marL="0" marR="0" lvl="0" indent="0" algn="r" rtl="0">
              <a:spcBef>
                <a:spcPct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05748484"/>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pPr marL="0" indent="0" rtl="0">
              <a:buFont typeface="+mj-lt"/>
              <a:buNone/>
            </a:pPr>
            <a:r>
              <a:rPr lang="fr" sz="1200" b="0" i="0" u="none" strike="noStrike">
                <a:highlight>
                  <a:srgbClr val="000000">
                    <a:alpha val="0"/>
                  </a:srgbClr>
                </a:highlight>
                <a:latin typeface="Calibri"/>
              </a:rPr>
              <a:t>Pour plus de détails, consultez le supplément : K4Health Guide for Conducting Health Information Needs Assessments. Il a été développé dans quatre buts :</a:t>
            </a:r>
            <a:endParaRPr lang="en-US"/>
          </a:p>
          <a:p>
            <a:pPr marL="524948" indent="-524948">
              <a:buFont typeface="+mj-lt"/>
              <a:buAutoNum type="arabicPeriod"/>
            </a:pPr>
            <a:endParaRPr lang="en-US"/>
          </a:p>
          <a:p>
            <a:pPr marL="524948" indent="-524948" rtl="0">
              <a:buFont typeface="+mj-lt"/>
              <a:buAutoNum type="arabicPeriod"/>
            </a:pPr>
            <a:r>
              <a:rPr lang="fr" sz="1200" b="0" i="0" u="none" strike="noStrike">
                <a:highlight>
                  <a:srgbClr val="000000">
                    <a:alpha val="0"/>
                  </a:srgbClr>
                </a:highlight>
                <a:latin typeface="Calibri"/>
              </a:rPr>
              <a:t>Partager une méthodologie pour mener des évaluations des besoins en information sur la PF/SR aux niveaux mondial et national. </a:t>
            </a:r>
          </a:p>
          <a:p>
            <a:pPr marL="524948" indent="-524948" rtl="0">
              <a:buFont typeface="+mj-lt"/>
              <a:buAutoNum type="arabicPeriod"/>
            </a:pPr>
            <a:r>
              <a:rPr lang="fr" sz="1200" b="0" i="0" u="none" strike="noStrike">
                <a:highlight>
                  <a:srgbClr val="000000">
                    <a:alpha val="0"/>
                  </a:srgbClr>
                </a:highlight>
                <a:latin typeface="Calibri"/>
              </a:rPr>
              <a:t>Partager les leçons apprises, présenter les résultats globaux des évaluations des besoins K4Health, et fournir des conseils pour d'autres personnes menant des évaluations similaires. </a:t>
            </a:r>
          </a:p>
          <a:p>
            <a:pPr marL="524948" indent="-524948" rtl="0">
              <a:buFont typeface="+mj-lt"/>
              <a:buAutoNum type="arabicPeriod"/>
            </a:pPr>
            <a:r>
              <a:rPr lang="fr" sz="1200" b="0" i="0" u="none" strike="noStrike">
                <a:highlight>
                  <a:srgbClr val="000000">
                    <a:alpha val="0"/>
                  </a:srgbClr>
                </a:highlight>
                <a:latin typeface="Calibri"/>
              </a:rPr>
              <a:t>Fournir des exemples d'instruments d'évaluation des besoins, des modèles et du matériel de formation, qui peuvent être adaptés pour de futures évaluations. </a:t>
            </a:r>
          </a:p>
          <a:p>
            <a:pPr marL="524948" indent="-524948" rtl="0">
              <a:buFont typeface="+mj-lt"/>
              <a:buAutoNum type="arabicPeriod"/>
            </a:pPr>
            <a:r>
              <a:rPr lang="fr" sz="1200" b="0" i="0" u="none" strike="noStrike">
                <a:highlight>
                  <a:srgbClr val="000000">
                    <a:alpha val="0"/>
                  </a:srgbClr>
                </a:highlight>
                <a:latin typeface="Calibri"/>
              </a:rPr>
              <a:t>Discuter de la diffusion des résultats, notamment du matériel et des réunions. </a:t>
            </a:r>
          </a:p>
          <a:p>
            <a:pPr marL="0" marR="0" lvl="1" indent="0" algn="l" defTabSz="914400" rtl="0" eaLnBrk="1" fontAlgn="auto" latinLnBrk="0" hangingPunct="1">
              <a:lnSpc>
                <a:spcPct val="100000"/>
              </a:lnSpc>
              <a:spcBef>
                <a:spcPct val="0"/>
              </a:spcBef>
              <a:spcAft>
                <a:spcPct val="0"/>
              </a:spcAft>
              <a:buClrTx/>
              <a:buSzTx/>
              <a:buFontTx/>
              <a:buNone/>
              <a:defRPr/>
            </a:pPr>
            <a:endParaRPr lang="en-US" sz="2200">
              <a:hlinkClick r:id="rId3"/>
            </a:endParaRPr>
          </a:p>
          <a:p>
            <a:pPr marL="0" marR="0" lvl="1" indent="0" algn="l" defTabSz="914400" rtl="0" eaLnBrk="1" fontAlgn="auto" latinLnBrk="0" hangingPunct="1">
              <a:lnSpc>
                <a:spcPct val="100000"/>
              </a:lnSpc>
              <a:spcBef>
                <a:spcPct val="0"/>
              </a:spcBef>
              <a:spcAft>
                <a:spcPct val="0"/>
              </a:spcAft>
              <a:buClrTx/>
              <a:buSzTx/>
              <a:buFontTx/>
              <a:buNone/>
              <a:defRPr/>
            </a:pPr>
            <a:r>
              <a:rPr lang="fr" sz="2200" b="0" i="0" u="none" strike="noStrike">
                <a:highlight>
                  <a:srgbClr val="000000">
                    <a:alpha val="0"/>
                  </a:srgbClr>
                </a:highlight>
                <a:latin typeface="Calibri"/>
                <a:hlinkClick r:id="rId3"/>
              </a:rPr>
              <a:t>https://www.k4health.org/sites/default/files/k4health-guide-for-conducting-health-information-needs-assessments-oct2015-update.pdf</a:t>
            </a:r>
            <a:endParaRPr lang="en-US" sz="2200"/>
          </a:p>
          <a:p>
            <a:r>
              <a:rPr lang="en-US"/>
              <a:t> </a:t>
            </a:r>
          </a:p>
        </p:txBody>
      </p:sp>
      <p:sp>
        <p:nvSpPr>
          <p:cNvPr id="4" name="Slide Number Placeholder 3"/>
          <p:cNvSpPr>
            <a:spLocks noGrp="1"/>
          </p:cNvSpPr>
          <p:nvPr>
            <p:ph type="sldNum" idx="10"/>
          </p:nvPr>
        </p:nvSpPr>
        <p:spPr/>
        <p:txBody>
          <a:bodyPr/>
          <a:lstStyle/>
          <a:p>
            <a:pPr marL="0" marR="0" lvl="0" indent="0" algn="r" rtl="0">
              <a:spcBef>
                <a:spcPct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49503836"/>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showMasterSp="0" showMasterPhAnim="0">
  <p:cSld>
    <p:spTree>
      <p:nvGrpSpPr>
        <p:cNvPr id="1" name="Shape 150"/>
        <p:cNvGrpSpPr/>
        <p:nvPr/>
      </p:nvGrpSpPr>
      <p:grpSpPr>
        <a:xfrm>
          <a:off x="0" y="0"/>
          <a:ext cx="0" cy="0"/>
        </a:xfrm>
      </p:grpSpPr>
      <p:sp>
        <p:nvSpPr>
          <p:cNvPr id="151" name="Shape 151"/>
          <p:cNvSpPr txBox="1">
            <a:spLocks noGrp="1"/>
          </p:cNvSpPr>
          <p:nvPr>
            <p:ph type="body" idx="1"/>
          </p:nvPr>
        </p:nvSpPr>
        <p:spPr>
          <a:xfrm>
            <a:off x="702312" y="4480004"/>
            <a:ext cx="5618700" cy="3665699"/>
          </a:xfrm>
          <a:prstGeom prst="rect">
            <a:avLst/>
          </a:prstGeom>
        </p:spPr>
        <p:txBody>
          <a:bodyPr lIns="91425" tIns="91425" rIns="91425" bIns="91425" anchor="t" anchorCtr="0">
            <a:noAutofit/>
          </a:bodyPr>
          <a:lstStyle/>
          <a:p>
            <a:pPr lvl="0" rtl="0">
              <a:spcBef>
                <a:spcPct val="0"/>
              </a:spcBef>
              <a:buNone/>
            </a:pPr>
            <a:r>
              <a:rPr lang="fr" sz="1200" b="0" i="0" u="none" strike="noStrike">
                <a:highlight>
                  <a:srgbClr val="000000">
                    <a:alpha val="0"/>
                  </a:srgbClr>
                </a:highlight>
                <a:latin typeface="Calibri"/>
              </a:rPr>
              <a:t>Au cours de cette présentation, je passerai en revue les sujets et présenterai une variété de solutions et de réponses. Pendant que je passe en revue ces sujets, prenez des notes dans votre cahier d'exercices. Dans de nombreux cas, ces pensées peuvent contribuer à former le début du processus. Il est probable que vous devrez vous entretenir avec d'autres personnes de votre équipe ou de votre organisation. </a:t>
            </a:r>
            <a:endParaRPr lang="en-US" b="0"/>
          </a:p>
        </p:txBody>
      </p:sp>
      <p:sp>
        <p:nvSpPr>
          <p:cNvPr id="152" name="Shape 152"/>
          <p:cNvSpPr>
            <a:spLocks noGrp="1" noRot="1" noChangeAspect="1"/>
          </p:cNvSpPr>
          <p:nvPr>
            <p:ph type="sldImg" idx="2"/>
          </p:nvPr>
        </p:nvSpPr>
        <p:spPr>
          <a:xfrm>
            <a:off x="1417638" y="1163638"/>
            <a:ext cx="4187825" cy="3141662"/>
          </a:xfrm>
          <a:custGeom>
            <a:rect l="0" t="0" r="0" b="0"/>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69774161"/>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showMasterSp="0" showMasterPhAnim="0">
  <p:cSld>
    <p:spTree>
      <p:nvGrpSpPr>
        <p:cNvPr id="1" name="Shape 170"/>
        <p:cNvGrpSpPr/>
        <p:nvPr/>
      </p:nvGrpSpPr>
      <p:grpSpPr>
        <a:xfrm>
          <a:off x="0" y="0"/>
          <a:ext cx="0" cy="0"/>
        </a:xfrm>
      </p:grpSpPr>
      <p:sp>
        <p:nvSpPr>
          <p:cNvPr id="171" name="Shape 171"/>
          <p:cNvSpPr>
            <a:spLocks noGrp="1" noRot="1" noChangeAspect="1"/>
          </p:cNvSpPr>
          <p:nvPr>
            <p:ph type="sldImg" idx="2"/>
          </p:nvPr>
        </p:nvSpPr>
        <p:spPr>
          <a:xfrm>
            <a:off x="1184275" y="698500"/>
            <a:ext cx="4654550" cy="3490913"/>
          </a:xfrm>
          <a:custGeom>
            <a:rect l="0" t="0" r="0" b="0"/>
            <a:pathLst>
              <a:path w="119999" h="119999"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702310" y="4421823"/>
            <a:ext cx="5618400" cy="4189199"/>
          </a:xfrm>
          <a:prstGeom prst="rect">
            <a:avLst/>
          </a:prstGeom>
        </p:spPr>
        <p:txBody>
          <a:bodyPr lIns="91425" tIns="91425" rIns="91425" bIns="91425" anchor="t" anchorCtr="0">
            <a:noAutofit/>
          </a:bodyPr>
          <a:lstStyle/>
          <a:p>
            <a:pPr lvl="0" rtl="0">
              <a:spcBef>
                <a:spcPct val="0"/>
              </a:spcBef>
              <a:buClr>
                <a:srgbClr val="000000"/>
              </a:buClr>
              <a:buSzPct val="25000"/>
              <a:buFont typeface="Arial"/>
              <a:buNone/>
            </a:pPr>
            <a:r>
              <a:rPr lang="fr" sz="1200" b="0" i="0" u="none" strike="noStrike">
                <a:highlight>
                  <a:srgbClr val="000000">
                    <a:alpha val="0"/>
                  </a:srgbClr>
                </a:highlight>
                <a:latin typeface="Calibri"/>
              </a:rPr>
              <a:t>Personnalisé en fonction des utilisateurs cibles et des objectifs du programme</a:t>
            </a:r>
          </a:p>
          <a:p>
            <a:pPr lvl="0" rtl="0">
              <a:spcBef>
                <a:spcPct val="0"/>
              </a:spcBef>
              <a:buClr>
                <a:srgbClr val="000000"/>
              </a:buClr>
              <a:buSzPct val="25000"/>
              <a:buFont typeface="Arial"/>
              <a:buNone/>
            </a:pPr>
            <a:r>
              <a:rPr lang="fr" sz="1200" b="0" i="0" u="none" strike="noStrike">
                <a:highlight>
                  <a:srgbClr val="000000">
                    <a:alpha val="0"/>
                  </a:srgbClr>
                </a:highlight>
                <a:latin typeface="Calibri"/>
              </a:rPr>
              <a:t>Se réfère à l'évaluation des besoins des publics externes.</a:t>
            </a:r>
          </a:p>
          <a:p>
            <a:pPr lvl="0">
              <a:spcBef>
                <a:spcPct val="0"/>
              </a:spcBef>
              <a:buNone/>
            </a:pPr>
            <a:endParaRPr>
              <a:solidFill>
                <a:srgbClr val="000000"/>
              </a:solidFill>
            </a:endParaRPr>
          </a:p>
          <a:p>
            <a:pPr lvl="0">
              <a:spcBef>
                <a:spcPct val="0"/>
              </a:spcBef>
              <a:buNone/>
            </a:pPr>
            <a:endParaRPr/>
          </a:p>
        </p:txBody>
      </p:sp>
      <p:sp>
        <p:nvSpPr>
          <p:cNvPr id="173" name="Shape 173"/>
          <p:cNvSpPr txBox="1">
            <a:spLocks noGrp="1"/>
          </p:cNvSpPr>
          <p:nvPr>
            <p:ph type="sldNum" idx="12"/>
          </p:nvPr>
        </p:nvSpPr>
        <p:spPr>
          <a:xfrm>
            <a:off x="3978132" y="8842028"/>
            <a:ext cx="3043200" cy="465600"/>
          </a:xfrm>
          <a:prstGeom prst="rect">
            <a:avLst/>
          </a:prstGeom>
        </p:spPr>
        <p:txBody>
          <a:bodyPr lIns="93300" tIns="46650" rIns="93300" bIns="46650" anchor="b" anchorCtr="0">
            <a:noAutofit/>
          </a:bodyPr>
          <a:lstStyle/>
          <a:p>
            <a:pPr lvl="0">
              <a:spcBef>
                <a:spcPct val="0"/>
              </a:spcBef>
              <a:buClr>
                <a:srgbClr val="000000"/>
              </a:buClr>
              <a:buSzPct val="25000"/>
              <a:buFont typeface="Arial"/>
              <a:buNone/>
            </a:pPr>
            <a:fld id="{00000000-1234-1234-1234-123412341234}" type="slidenum">
              <a:rPr lang="en-US"/>
              <a:t>3</a:t>
            </a:fld>
            <a:endParaRPr lang="en-US"/>
          </a:p>
        </p:txBody>
      </p:sp>
    </p:spTree>
    <p:extLst>
      <p:ext uri="{BB962C8B-B14F-4D97-AF65-F5344CB8AC3E}">
        <p14:creationId xmlns:p14="http://schemas.microsoft.com/office/powerpoint/2010/main" val="2738306398"/>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showMasterSp="0" showMasterPhAnim="0">
  <p:cSld>
    <p:spTree>
      <p:nvGrpSpPr>
        <p:cNvPr id="1" name="Shape 177"/>
        <p:cNvGrpSpPr/>
        <p:nvPr/>
      </p:nvGrpSpPr>
      <p:grpSpPr>
        <a:xfrm>
          <a:off x="0" y="0"/>
          <a:ext cx="0" cy="0"/>
        </a:xfrm>
      </p:grpSpPr>
      <p:sp>
        <p:nvSpPr>
          <p:cNvPr id="178" name="Shape 178"/>
          <p:cNvSpPr>
            <a:spLocks noGrp="1" noRot="1" noChangeAspect="1"/>
          </p:cNvSpPr>
          <p:nvPr>
            <p:ph type="sldImg" idx="2"/>
          </p:nvPr>
        </p:nvSpPr>
        <p:spPr>
          <a:xfrm>
            <a:off x="1184275" y="698500"/>
            <a:ext cx="4654550" cy="3490913"/>
          </a:xfrm>
          <a:custGeom>
            <a:rect l="0" t="0" r="0" b="0"/>
            <a:pathLst>
              <a:path w="119999" h="119999"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702310" y="4421823"/>
            <a:ext cx="5618400" cy="4189199"/>
          </a:xfrm>
          <a:prstGeom prst="rect">
            <a:avLst/>
          </a:prstGeom>
        </p:spPr>
        <p:txBody>
          <a:bodyPr lIns="91425" tIns="91425" rIns="91425" bIns="91425" anchor="t" anchorCtr="0">
            <a:noAutofit/>
          </a:bodyPr>
          <a:lstStyle/>
          <a:p>
            <a:pPr marL="457200" lvl="0" indent="-298450" rtl="0">
              <a:lnSpc>
                <a:spcPct val="115000"/>
              </a:lnSpc>
              <a:spcBef>
                <a:spcPct val="0"/>
              </a:spcBef>
              <a:buSzTx/>
              <a:buChar char="•"/>
            </a:pPr>
            <a:r>
              <a:rPr lang="fr" sz="1100" b="0" i="0" u="none" strike="noStrike">
                <a:solidFill>
                  <a:srgbClr val="000000"/>
                </a:solidFill>
                <a:highlight>
                  <a:srgbClr val="000000">
                    <a:alpha val="0"/>
                  </a:srgbClr>
                </a:highlight>
                <a:latin typeface="Arial"/>
                <a:ea typeface="Arial"/>
                <a:cs typeface="Arial"/>
                <a:sym typeface="Arial"/>
              </a:rPr>
              <a:t>Un examen systématique des actifs de connaissances et de la manière dont ils contribuent aux activités clés de votre organisation. </a:t>
            </a:r>
          </a:p>
          <a:p>
            <a:pPr marL="457200" lvl="0" indent="-298450" rtl="0">
              <a:lnSpc>
                <a:spcPct val="115000"/>
              </a:lnSpc>
              <a:spcBef>
                <a:spcPct val="0"/>
              </a:spcBef>
              <a:buSzTx/>
              <a:buChar char="•"/>
            </a:pPr>
            <a:r>
              <a:rPr lang="fr" sz="1100" b="0" i="0" u="none" strike="noStrike">
                <a:solidFill>
                  <a:srgbClr val="000000"/>
                </a:solidFill>
                <a:highlight>
                  <a:srgbClr val="000000">
                    <a:alpha val="0"/>
                  </a:srgbClr>
                </a:highlight>
                <a:latin typeface="Arial"/>
                <a:ea typeface="Arial"/>
                <a:cs typeface="Arial"/>
                <a:sym typeface="Arial"/>
              </a:rPr>
              <a:t>Couvre à la fois les connaissances explicites (informations contenues dans les documents et les données) et les connaissances tacites (compétences, expérience et aptitudes des personnes). </a:t>
            </a:r>
          </a:p>
          <a:p>
            <a:pPr marL="457200" lvl="0" indent="-298450" rtl="0">
              <a:lnSpc>
                <a:spcPct val="115000"/>
              </a:lnSpc>
              <a:spcBef>
                <a:spcPct val="0"/>
              </a:spcBef>
              <a:buSzTx/>
              <a:buChar char="•"/>
            </a:pPr>
            <a:r>
              <a:rPr lang="fr" sz="1100" b="0" i="0" u="none" strike="noStrike">
                <a:solidFill>
                  <a:srgbClr val="000000"/>
                </a:solidFill>
                <a:highlight>
                  <a:srgbClr val="000000">
                    <a:alpha val="0"/>
                  </a:srgbClr>
                </a:highlight>
                <a:latin typeface="Arial"/>
                <a:ea typeface="Arial"/>
                <a:cs typeface="Arial"/>
                <a:sym typeface="Arial"/>
              </a:rPr>
              <a:t>Identifie les flux de connaissances et les lacunes en matière de connaissances.</a:t>
            </a:r>
          </a:p>
          <a:p>
            <a:pPr marL="457200" lvl="0" indent="-298450" rtl="0">
              <a:lnSpc>
                <a:spcPct val="115000"/>
              </a:lnSpc>
              <a:spcBef>
                <a:spcPct val="0"/>
              </a:spcBef>
              <a:buClr>
                <a:srgbClr val="171616"/>
              </a:buClr>
              <a:buSzTx/>
              <a:buChar char="•"/>
            </a:pPr>
            <a:r>
              <a:rPr lang="fr" sz="1100" b="0" i="0" u="none" strike="noStrike">
                <a:solidFill>
                  <a:srgbClr val="171616"/>
                </a:solidFill>
                <a:highlight>
                  <a:srgbClr val="000000">
                    <a:alpha val="0"/>
                  </a:srgbClr>
                </a:highlight>
                <a:latin typeface="Arial"/>
                <a:ea typeface="Arial"/>
                <a:cs typeface="Arial"/>
                <a:sym typeface="Arial"/>
              </a:rPr>
              <a:t>Réalisé au début d'un projet ou d'une activité afin d'en déterminer l'orientation/le déroulement.</a:t>
            </a:r>
          </a:p>
          <a:p>
            <a:pPr lvl="0" rtl="0">
              <a:spcBef>
                <a:spcPct val="0"/>
              </a:spcBef>
              <a:buNone/>
            </a:pPr>
            <a:r>
              <a:rPr lang="fr" sz="1400" b="0" i="0" u="none" strike="noStrike">
                <a:solidFill>
                  <a:srgbClr val="666666"/>
                </a:solidFill>
                <a:highlight>
                  <a:srgbClr val="000000">
                    <a:alpha val="0"/>
                  </a:srgbClr>
                </a:highlight>
                <a:latin typeface="Calibri"/>
              </a:rPr>
              <a:t>SOURCE : </a:t>
            </a:r>
            <a:r>
              <a:rPr lang="fr" sz="1400" b="0" i="0" u="sng" strike="noStrike">
                <a:solidFill>
                  <a:srgbClr val="666666"/>
                </a:solidFill>
                <a:highlight>
                  <a:srgbClr val="000000">
                    <a:alpha val="0"/>
                  </a:srgbClr>
                </a:highlight>
                <a:latin typeface="Calibri"/>
                <a:hlinkClick r:id="rId3"/>
              </a:rPr>
              <a:t>Straits Knowledge 2014</a:t>
            </a:r>
          </a:p>
          <a:p>
            <a:pPr lvl="0">
              <a:spcBef>
                <a:spcPct val="0"/>
              </a:spcBef>
              <a:buNone/>
            </a:pPr>
            <a:endParaRPr/>
          </a:p>
        </p:txBody>
      </p:sp>
      <p:sp>
        <p:nvSpPr>
          <p:cNvPr id="180" name="Shape 180"/>
          <p:cNvSpPr txBox="1">
            <a:spLocks noGrp="1"/>
          </p:cNvSpPr>
          <p:nvPr>
            <p:ph type="sldNum" idx="12"/>
          </p:nvPr>
        </p:nvSpPr>
        <p:spPr>
          <a:xfrm>
            <a:off x="3978132" y="8842028"/>
            <a:ext cx="3043200" cy="465600"/>
          </a:xfrm>
          <a:prstGeom prst="rect">
            <a:avLst/>
          </a:prstGeom>
        </p:spPr>
        <p:txBody>
          <a:bodyPr lIns="93300" tIns="46650" rIns="93300" bIns="46650" anchor="b" anchorCtr="0">
            <a:noAutofit/>
          </a:bodyPr>
          <a:lstStyle/>
          <a:p>
            <a:pPr lvl="0">
              <a:spcBef>
                <a:spcPct val="0"/>
              </a:spcBef>
              <a:buClr>
                <a:srgbClr val="000000"/>
              </a:buClr>
              <a:buSzPct val="25000"/>
              <a:buFont typeface="Arial"/>
              <a:buNone/>
            </a:pPr>
            <a:fld id="{00000000-1234-1234-1234-123412341234}" type="slidenum">
              <a:rPr lang="en-US"/>
              <a:t>4</a:t>
            </a:fld>
            <a:endParaRPr lang="en-US"/>
          </a:p>
        </p:txBody>
      </p:sp>
    </p:spTree>
    <p:extLst>
      <p:ext uri="{BB962C8B-B14F-4D97-AF65-F5344CB8AC3E}">
        <p14:creationId xmlns:p14="http://schemas.microsoft.com/office/powerpoint/2010/main" val="1461070434"/>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showMasterSp="0" showMasterPhAnim="0">
  <p:cSld>
    <p:spTree>
      <p:nvGrpSpPr>
        <p:cNvPr id="1" name="Shape 156"/>
        <p:cNvGrpSpPr/>
        <p:nvPr/>
      </p:nvGrpSpPr>
      <p:grpSpPr>
        <a:xfrm>
          <a:off x="0" y="0"/>
          <a:ext cx="0" cy="0"/>
        </a:xfrm>
      </p:grpSpPr>
      <p:sp>
        <p:nvSpPr>
          <p:cNvPr id="157" name="Shape 157"/>
          <p:cNvSpPr>
            <a:spLocks noGrp="1" noRot="1" noChangeAspect="1"/>
          </p:cNvSpPr>
          <p:nvPr>
            <p:ph type="sldImg" idx="2"/>
          </p:nvPr>
        </p:nvSpPr>
        <p:spPr>
          <a:xfrm>
            <a:off x="1184275" y="698500"/>
            <a:ext cx="4654550" cy="3490913"/>
          </a:xfrm>
          <a:custGeom>
            <a:rect l="0" t="0" r="0" b="0"/>
            <a:pathLst>
              <a:path w="119999" h="119999"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702310" y="4421823"/>
            <a:ext cx="5618400" cy="4189199"/>
          </a:xfrm>
          <a:prstGeom prst="rect">
            <a:avLst/>
          </a:prstGeom>
        </p:spPr>
        <p:txBody>
          <a:bodyPr lIns="91425" tIns="91425" rIns="91425" bIns="91425" anchor="t" anchorCtr="0">
            <a:noAutofit/>
          </a:bodyPr>
          <a:lstStyle/>
          <a:p>
            <a:pPr lvl="0">
              <a:spcBef>
                <a:spcPct val="0"/>
              </a:spcBef>
              <a:buNone/>
            </a:pPr>
            <a:endParaRPr/>
          </a:p>
        </p:txBody>
      </p:sp>
      <p:sp>
        <p:nvSpPr>
          <p:cNvPr id="159" name="Shape 159"/>
          <p:cNvSpPr txBox="1">
            <a:spLocks noGrp="1"/>
          </p:cNvSpPr>
          <p:nvPr>
            <p:ph type="sldNum" idx="12"/>
          </p:nvPr>
        </p:nvSpPr>
        <p:spPr>
          <a:xfrm>
            <a:off x="3978132" y="8842028"/>
            <a:ext cx="3043200" cy="465600"/>
          </a:xfrm>
          <a:prstGeom prst="rect">
            <a:avLst/>
          </a:prstGeom>
        </p:spPr>
        <p:txBody>
          <a:bodyPr lIns="93300" tIns="46650" rIns="93300" bIns="46650" anchor="b" anchorCtr="0">
            <a:noAutofit/>
          </a:bodyPr>
          <a:lstStyle/>
          <a:p>
            <a:pPr lvl="0">
              <a:spcBef>
                <a:spcPct val="0"/>
              </a:spcBef>
              <a:buClr>
                <a:srgbClr val="000000"/>
              </a:buClr>
              <a:buSzPct val="25000"/>
              <a:buFont typeface="Arial"/>
              <a:buNone/>
            </a:pPr>
            <a:fld id="{00000000-1234-1234-1234-123412341234}" type="slidenum">
              <a:rPr lang="en-US"/>
              <a:t>5</a:t>
            </a:fld>
            <a:endParaRPr lang="en-US"/>
          </a:p>
        </p:txBody>
      </p:sp>
    </p:spTree>
    <p:extLst>
      <p:ext uri="{BB962C8B-B14F-4D97-AF65-F5344CB8AC3E}">
        <p14:creationId xmlns:p14="http://schemas.microsoft.com/office/powerpoint/2010/main" val="1938455525"/>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showMasterSp="0" showMasterPhAnim="0">
  <p:cSld>
    <p:spTree>
      <p:nvGrpSpPr>
        <p:cNvPr id="1" name="Shape 184"/>
        <p:cNvGrpSpPr/>
        <p:nvPr/>
      </p:nvGrpSpPr>
      <p:grpSpPr>
        <a:xfrm>
          <a:off x="0" y="0"/>
          <a:ext cx="0" cy="0"/>
        </a:xfrm>
      </p:grpSpPr>
      <p:sp>
        <p:nvSpPr>
          <p:cNvPr id="185" name="Shape 185"/>
          <p:cNvSpPr>
            <a:spLocks noGrp="1" noRot="1" noChangeAspect="1"/>
          </p:cNvSpPr>
          <p:nvPr>
            <p:ph type="sldImg" idx="2"/>
          </p:nvPr>
        </p:nvSpPr>
        <p:spPr>
          <a:xfrm>
            <a:off x="1184275" y="698500"/>
            <a:ext cx="4654550" cy="3490913"/>
          </a:xfrm>
          <a:custGeom>
            <a:rect l="0" t="0" r="0" b="0"/>
            <a:pathLst>
              <a:path w="119999" h="119999"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702310" y="4421823"/>
            <a:ext cx="5618400" cy="4189199"/>
          </a:xfrm>
          <a:prstGeom prst="rect">
            <a:avLst/>
          </a:prstGeom>
        </p:spPr>
        <p:txBody>
          <a:bodyPr lIns="91425" tIns="91425" rIns="91425" bIns="91425" anchor="t" anchorCtr="0">
            <a:noAutofit/>
          </a:bodyPr>
          <a:lstStyle/>
          <a:p>
            <a:pPr lvl="0" rtl="0">
              <a:spcBef>
                <a:spcPct val="0"/>
              </a:spcBef>
              <a:buNone/>
            </a:pPr>
            <a:r>
              <a:rPr lang="fr" sz="1200" b="0" i="0" u="none" strike="noStrike">
                <a:highlight>
                  <a:srgbClr val="000000">
                    <a:alpha val="0"/>
                  </a:srgbClr>
                </a:highlight>
                <a:latin typeface="Calibri"/>
                <a:ea typeface="Calibri"/>
                <a:cs typeface="Calibri"/>
              </a:rPr>
              <a:t>Les responsables doivent ensuite réfléchir à la ou aux questions auxquelles ils souhaitent que l'évaluation réponde. Définir la ou les questions aide les gestionnaires à rédiger des objectifs pertinents et permet de s'assurer que toutes les personnes impliquées dans l'évaluation comprennent le but, l'objectif et la portée de l'évaluation. La définition de ces questions aide également les gestionnaires de programmes à décider de la méthodologie d'évaluation à utiliser et de la manière de collecter et d'analyser les données. </a:t>
            </a:r>
            <a:endParaRPr/>
          </a:p>
        </p:txBody>
      </p:sp>
      <p:sp>
        <p:nvSpPr>
          <p:cNvPr id="187" name="Shape 187"/>
          <p:cNvSpPr txBox="1">
            <a:spLocks noGrp="1"/>
          </p:cNvSpPr>
          <p:nvPr>
            <p:ph type="sldNum" idx="12"/>
          </p:nvPr>
        </p:nvSpPr>
        <p:spPr>
          <a:xfrm>
            <a:off x="3978132" y="8842028"/>
            <a:ext cx="3043200" cy="465600"/>
          </a:xfrm>
          <a:prstGeom prst="rect">
            <a:avLst/>
          </a:prstGeom>
        </p:spPr>
        <p:txBody>
          <a:bodyPr lIns="93300" tIns="46650" rIns="93300" bIns="46650" anchor="b" anchorCtr="0">
            <a:noAutofit/>
          </a:bodyPr>
          <a:lstStyle/>
          <a:p>
            <a:pPr lvl="0">
              <a:spcBef>
                <a:spcPct val="0"/>
              </a:spcBef>
              <a:buClr>
                <a:srgbClr val="000000"/>
              </a:buClr>
              <a:buSzPct val="25000"/>
              <a:buFont typeface="Arial"/>
              <a:buNone/>
            </a:pPr>
            <a:fld id="{00000000-1234-1234-1234-123412341234}" type="slidenum">
              <a:rPr lang="en-US"/>
              <a:t>6</a:t>
            </a:fld>
            <a:endParaRPr lang="en-US"/>
          </a:p>
        </p:txBody>
      </p:sp>
    </p:spTree>
    <p:extLst>
      <p:ext uri="{BB962C8B-B14F-4D97-AF65-F5344CB8AC3E}">
        <p14:creationId xmlns:p14="http://schemas.microsoft.com/office/powerpoint/2010/main" val="413004465"/>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showMasterSp="0" showMasterPhAnim="0">
  <p:cSld>
    <p:spTree>
      <p:nvGrpSpPr>
        <p:cNvPr id="1" name="Shape 184"/>
        <p:cNvGrpSpPr/>
        <p:nvPr/>
      </p:nvGrpSpPr>
      <p:grpSpPr>
        <a:xfrm>
          <a:off x="0" y="0"/>
          <a:ext cx="0" cy="0"/>
        </a:xfrm>
      </p:grpSpPr>
      <p:sp>
        <p:nvSpPr>
          <p:cNvPr id="185" name="Shape 185"/>
          <p:cNvSpPr>
            <a:spLocks noGrp="1" noRot="1" noChangeAspect="1"/>
          </p:cNvSpPr>
          <p:nvPr>
            <p:ph type="sldImg" idx="2"/>
          </p:nvPr>
        </p:nvSpPr>
        <p:spPr>
          <a:xfrm>
            <a:off x="1184275" y="698500"/>
            <a:ext cx="4654550" cy="3490913"/>
          </a:xfrm>
          <a:custGeom>
            <a:rect l="0" t="0" r="0" b="0"/>
            <a:pathLst>
              <a:path w="119999" h="119999"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702310" y="4421823"/>
            <a:ext cx="5618400" cy="4189199"/>
          </a:xfrm>
          <a:prstGeom prst="rect">
            <a:avLst/>
          </a:prstGeom>
        </p:spPr>
        <p:txBody>
          <a:bodyPr lIns="91425" tIns="91425" rIns="91425" bIns="91425" anchor="t" anchorCtr="0">
            <a:noAutofit/>
          </a:bodyPr>
          <a:lstStyle/>
          <a:p>
            <a:pPr rtl="0"/>
            <a:r>
              <a:rPr lang="fr" sz="1200" b="0" i="0" u="none" strike="noStrike" kern="1200" cap="none">
                <a:solidFill>
                  <a:srgbClr val="000000"/>
                </a:solidFill>
                <a:highlight>
                  <a:srgbClr val="000000">
                    <a:alpha val="0"/>
                  </a:srgbClr>
                </a:highlight>
                <a:latin typeface="Calibri"/>
                <a:ea typeface="Calibri"/>
                <a:cs typeface="Calibri"/>
                <a:sym typeface="Calibri"/>
              </a:rPr>
              <a:t>Le modèle logique de gestion des connaissances pour la santé mondiale (KM4GH) (Figure 1), développé par le Global Health Knowledge Collaborative pour aider à la planification et à l'évaluation des interventions de GC dans les programmes de santé mondiale, fournit un cadre utile pour cibler la portée de votre évaluation des besoins en soulignant les domaines d'intérêt potentiels, des entrées et processus aux sorties et résultats :</a:t>
            </a:r>
          </a:p>
          <a:p>
            <a:pPr lvl="0"/>
            <a:endParaRPr lang="en-US" b="0" u="none" strike="noStrike">
              <a:effectLst/>
            </a:endParaRPr>
          </a:p>
          <a:p>
            <a:pPr lvl="0" rtl="0"/>
            <a:r>
              <a:rPr lang="fr" sz="1200" b="0" i="0" u="none" strike="noStrike">
                <a:highlight>
                  <a:srgbClr val="000000">
                    <a:alpha val="0"/>
                  </a:srgbClr>
                </a:highlight>
                <a:latin typeface="Calibri"/>
              </a:rPr>
              <a:t>Les intrants comprennent les ressources investies ou utilisées par une intervention de GC, telles que les ressources humaines et financières, la technologie et l'infrastructure. </a:t>
            </a:r>
          </a:p>
          <a:p>
            <a:pPr lvl="0"/>
            <a:endParaRPr lang="en-US" b="0" u="none" strike="noStrike">
              <a:effectLst/>
            </a:endParaRPr>
          </a:p>
          <a:p>
            <a:pPr lvl="0" rtl="0"/>
            <a:r>
              <a:rPr lang="fr" sz="1200" b="0" i="0" u="none" strike="noStrike">
                <a:highlight>
                  <a:srgbClr val="000000">
                    <a:alpha val="0"/>
                  </a:srgbClr>
                </a:highlight>
                <a:latin typeface="Calibri"/>
              </a:rPr>
              <a:t>Ces données alimentent cinq processus qui, ensemble, constituent le cycle de la GC : évaluation, génération, saisie, synthèse et partage des connaissances. </a:t>
            </a:r>
          </a:p>
          <a:p>
            <a:pPr lvl="0"/>
            <a:endParaRPr lang="en-US" b="0" u="none" strike="noStrike">
              <a:effectLst/>
            </a:endParaRPr>
          </a:p>
          <a:p>
            <a:pPr lvl="0" rtl="0"/>
            <a:r>
              <a:rPr lang="fr" sz="1200" b="0" i="0" u="none" strike="noStrike">
                <a:highlight>
                  <a:srgbClr val="000000">
                    <a:alpha val="0"/>
                  </a:srgbClr>
                </a:highlight>
                <a:latin typeface="Calibri"/>
              </a:rPr>
              <a:t>Ces processus fonctionnent ensemble pour créer les principaux résultats</a:t>
            </a:r>
            <a:r>
              <a:rPr lang="fr" sz="1200" b="0" i="0" u="none" strike="noStrike" kern="1200" cap="none">
                <a:solidFill>
                  <a:srgbClr val="000000"/>
                </a:solidFill>
                <a:highlight>
                  <a:srgbClr val="000000">
                    <a:alpha val="0"/>
                  </a:srgbClr>
                </a:highlight>
                <a:latin typeface="Calibri"/>
                <a:ea typeface="Calibri"/>
                <a:cs typeface="Calibri"/>
                <a:sym typeface="Calibri"/>
              </a:rPr>
              <a:t>-</a:t>
            </a:r>
            <a:r>
              <a:rPr lang="fr" sz="1200" b="0" i="0" u="none" strike="noStrike">
                <a:highlight>
                  <a:srgbClr val="000000">
                    <a:alpha val="0"/>
                  </a:srgbClr>
                </a:highlight>
                <a:latin typeface="Calibri"/>
              </a:rPr>
              <a:t>les produits et les approches de GC allant des sites Web et des publications aux ateliers de formation et aux communautés de pratique</a:t>
            </a:r>
            <a:r>
              <a:rPr lang="fr" sz="1200" b="0" i="0" u="none" strike="noStrike" kern="1200" cap="none">
                <a:solidFill>
                  <a:srgbClr val="000000"/>
                </a:solidFill>
                <a:highlight>
                  <a:srgbClr val="000000">
                    <a:alpha val="0"/>
                  </a:srgbClr>
                </a:highlight>
                <a:latin typeface="Calibri"/>
                <a:ea typeface="Calibri"/>
                <a:cs typeface="Calibri"/>
                <a:sym typeface="Calibri"/>
              </a:rPr>
              <a:t>-</a:t>
            </a:r>
            <a:r>
              <a:rPr lang="fr" sz="1200" b="0" i="0" u="none" strike="noStrike">
                <a:highlight>
                  <a:srgbClr val="000000">
                    <a:alpha val="0"/>
                  </a:srgbClr>
                </a:highlight>
                <a:latin typeface="Calibri"/>
              </a:rPr>
              <a:t>qui sont mesurés en termes de portée, d'engagement et d'utilité. </a:t>
            </a:r>
          </a:p>
          <a:p>
            <a:pPr lvl="0"/>
            <a:endParaRPr lang="en-US" b="0" u="none" strike="noStrike">
              <a:effectLst/>
            </a:endParaRPr>
          </a:p>
          <a:p>
            <a:pPr lvl="0" rtl="0"/>
            <a:r>
              <a:rPr lang="fr" sz="1200" b="0" i="0" u="none" strike="noStrike">
                <a:highlight>
                  <a:srgbClr val="000000">
                    <a:alpha val="0"/>
                  </a:srgbClr>
                </a:highlight>
                <a:latin typeface="Calibri"/>
              </a:rPr>
              <a:t>Enfin, le modèle logique décrit les avantages pour les utilisateurs en ce qui concerne leurs connaissances, leurs compétences, leurs attitudes, leurs comportements ou leur état de santé. Ces avantages, ou résultats, sont attendus à trois niveaux (initial, intermédiaire et à long terme). </a:t>
            </a:r>
          </a:p>
          <a:p>
            <a:pPr lvl="0"/>
            <a:endParaRPr lang="en-US" u="none" strike="noStrike">
              <a:effectLst/>
            </a:endParaRPr>
          </a:p>
          <a:p>
            <a:pPr marL="0" marR="0" lvl="0" indent="0" algn="l" defTabSz="914400" rtl="0" eaLnBrk="1" fontAlgn="auto" latinLnBrk="0" hangingPunct="1">
              <a:lnSpc>
                <a:spcPct val="100000"/>
              </a:lnSpc>
              <a:spcBef>
                <a:spcPct val="0"/>
              </a:spcBef>
              <a:spcAft>
                <a:spcPct val="0"/>
              </a:spcAft>
              <a:buClrTx/>
              <a:buSzTx/>
              <a:buFontTx/>
              <a:buNone/>
              <a:defRPr/>
            </a:pPr>
            <a:r>
              <a:rPr lang="fr" sz="1200" b="1" i="0" u="none" strike="noStrike">
                <a:highlight>
                  <a:srgbClr val="000000">
                    <a:alpha val="0"/>
                  </a:srgbClr>
                </a:highlight>
                <a:latin typeface="Calibri"/>
              </a:rPr>
              <a:t>NOTE AU FORMATEUR : </a:t>
            </a:r>
            <a:r>
              <a:rPr lang="fr" sz="1200" b="1" i="0" u="none" strike="noStrike" kern="1200" cap="none">
                <a:solidFill>
                  <a:srgbClr val="000000"/>
                </a:solidFill>
                <a:highlight>
                  <a:srgbClr val="000000">
                    <a:alpha val="0"/>
                  </a:srgbClr>
                </a:highlight>
                <a:latin typeface="Calibri"/>
                <a:ea typeface="Calibri"/>
                <a:cs typeface="Calibri"/>
                <a:sym typeface="Calibri"/>
              </a:rPr>
              <a:t>Voir l'</a:t>
            </a:r>
            <a:r>
              <a:rPr lang="fr" sz="1200" b="1" i="1" u="none" strike="noStrike" kern="1200" cap="none">
                <a:solidFill>
                  <a:srgbClr val="000000"/>
                </a:solidFill>
                <a:highlight>
                  <a:srgbClr val="000000">
                    <a:alpha val="0"/>
                  </a:srgbClr>
                </a:highlight>
                <a:latin typeface="Calibri"/>
                <a:ea typeface="Calibri"/>
                <a:cs typeface="Calibri"/>
                <a:sym typeface="Calibri"/>
              </a:rPr>
              <a:t>étape 5 : Évaluer et évoluer</a:t>
            </a:r>
            <a:r>
              <a:rPr lang="fr" sz="1200" b="1" i="0" u="none" strike="noStrike" kern="1200" cap="none">
                <a:solidFill>
                  <a:srgbClr val="000000"/>
                </a:solidFill>
                <a:highlight>
                  <a:srgbClr val="000000">
                    <a:alpha val="0"/>
                  </a:srgbClr>
                </a:highlight>
                <a:latin typeface="Calibri"/>
                <a:ea typeface="Calibri"/>
                <a:cs typeface="Calibri"/>
                <a:sym typeface="Calibri"/>
              </a:rPr>
              <a:t> pour plus d'informations sur les résultats attendus des interventions de GC, et le </a:t>
            </a:r>
            <a:r>
              <a:rPr lang="fr" sz="1200" b="1" i="1" u="none" strike="noStrike" kern="1200" cap="none">
                <a:solidFill>
                  <a:srgbClr val="000000"/>
                </a:solidFill>
                <a:highlight>
                  <a:srgbClr val="000000">
                    <a:alpha val="0"/>
                  </a:srgbClr>
                </a:highlight>
                <a:latin typeface="Calibri"/>
                <a:ea typeface="Calibri"/>
                <a:cs typeface="Calibri"/>
                <a:sym typeface="Calibri"/>
              </a:rPr>
              <a:t>Guide de suivi et d'évaluation de la gestion des connaissances dans les programmes de santé mondiaux</a:t>
            </a:r>
            <a:r>
              <a:rPr lang="fr" sz="1200" b="1" i="0" u="none" strike="noStrike" kern="1200" cap="none">
                <a:solidFill>
                  <a:srgbClr val="000000"/>
                </a:solidFill>
                <a:highlight>
                  <a:srgbClr val="000000">
                    <a:alpha val="0"/>
                  </a:srgbClr>
                </a:highlight>
                <a:latin typeface="Calibri"/>
                <a:ea typeface="Calibri"/>
                <a:cs typeface="Calibri"/>
                <a:sym typeface="Calibri"/>
              </a:rPr>
              <a:t> pour une description plus complète de l'ensemble du modèle logique (Ohkubo et al., 2013).</a:t>
            </a:r>
          </a:p>
          <a:p>
            <a:pPr lvl="0"/>
            <a:endParaRPr lang="en-US" u="none" strike="noStrike">
              <a:effectLst/>
            </a:endParaRPr>
          </a:p>
          <a:p>
            <a:pPr lvl="0">
              <a:spcBef>
                <a:spcPct val="0"/>
              </a:spcBef>
              <a:buNone/>
            </a:pPr>
            <a:endParaRPr/>
          </a:p>
        </p:txBody>
      </p:sp>
      <p:sp>
        <p:nvSpPr>
          <p:cNvPr id="187" name="Shape 187"/>
          <p:cNvSpPr txBox="1">
            <a:spLocks noGrp="1"/>
          </p:cNvSpPr>
          <p:nvPr>
            <p:ph type="sldNum" idx="12"/>
          </p:nvPr>
        </p:nvSpPr>
        <p:spPr>
          <a:xfrm>
            <a:off x="3978132" y="8842028"/>
            <a:ext cx="3043200" cy="465600"/>
          </a:xfrm>
          <a:prstGeom prst="rect">
            <a:avLst/>
          </a:prstGeom>
        </p:spPr>
        <p:txBody>
          <a:bodyPr lIns="93300" tIns="46650" rIns="93300" bIns="46650" anchor="b" anchorCtr="0">
            <a:noAutofit/>
          </a:bodyPr>
          <a:lstStyle/>
          <a:p>
            <a:pPr lvl="0">
              <a:spcBef>
                <a:spcPct val="0"/>
              </a:spcBef>
              <a:buClr>
                <a:srgbClr val="000000"/>
              </a:buClr>
              <a:buSzPct val="25000"/>
              <a:buFont typeface="Arial"/>
              <a:buNone/>
            </a:pPr>
            <a:fld id="{00000000-1234-1234-1234-123412341234}" type="slidenum">
              <a:rPr lang="en-US"/>
              <a:t>7</a:t>
            </a:fld>
            <a:endParaRPr lang="en-US"/>
          </a:p>
        </p:txBody>
      </p:sp>
    </p:spTree>
    <p:extLst>
      <p:ext uri="{BB962C8B-B14F-4D97-AF65-F5344CB8AC3E}">
        <p14:creationId xmlns:p14="http://schemas.microsoft.com/office/powerpoint/2010/main" val="4193394673"/>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pPr rtl="0"/>
            <a:r>
              <a:rPr lang="fr" sz="1200" b="0" i="0" u="none" strike="noStrike">
                <a:highlight>
                  <a:srgbClr val="000000">
                    <a:alpha val="0"/>
                  </a:srgbClr>
                </a:highlight>
                <a:latin typeface="Calibri"/>
              </a:rPr>
              <a:t>Approfondissez et identifiez des sous-groupes spécifiques (O'Sullivan et al., 2003 ; DHHS, 2008), par exemple, les sages-femmes travaillant au niveau de la clinique, les agents de santé communautaires dans une région géographique particulière, ou les directeurs d'établissement. Réfléchissez aux raisons pour lesquelles vous choisissez un public particulier plutôt qu'un autre (Cavanagh &amp; Chadwick, 2005). </a:t>
            </a:r>
          </a:p>
        </p:txBody>
      </p:sp>
      <p:sp>
        <p:nvSpPr>
          <p:cNvPr id="4" name="Slide Number Placeholder 3"/>
          <p:cNvSpPr>
            <a:spLocks noGrp="1"/>
          </p:cNvSpPr>
          <p:nvPr>
            <p:ph type="sldNum" idx="10"/>
          </p:nvPr>
        </p:nvSpPr>
        <p:spPr/>
        <p:txBody>
          <a:bodyPr/>
          <a:lstStyle/>
          <a:p>
            <a:pPr marL="0" marR="0" lvl="0" indent="0" algn="r" rtl="0">
              <a:spcBef>
                <a:spcPct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87057734"/>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ct val="0"/>
              </a:spcBef>
              <a:spcAft>
                <a:spcPct val="0"/>
              </a:spcAft>
              <a:buClrTx/>
              <a:buSzTx/>
              <a:buFontTx/>
              <a:buNone/>
              <a:defRPr/>
            </a:pPr>
            <a:r>
              <a:rPr lang="fr" sz="1200" b="0" i="0" u="none" strike="noStrike">
                <a:highlight>
                  <a:srgbClr val="000000">
                    <a:alpha val="0"/>
                  </a:srgbClr>
                </a:highlight>
                <a:latin typeface="Calibri"/>
              </a:rPr>
              <a:t>La recherche, la collecte et l'analyse des données et informations existantes sont des moyens relativement peu coûteux de connaître les besoins des publics.</a:t>
            </a:r>
          </a:p>
          <a:p>
            <a:pPr marL="0" marR="0" indent="0" algn="l" defTabSz="914400" rtl="0" eaLnBrk="1" fontAlgn="auto" latinLnBrk="0" hangingPunct="1">
              <a:lnSpc>
                <a:spcPct val="100000"/>
              </a:lnSpc>
              <a:spcBef>
                <a:spcPct val="0"/>
              </a:spcBef>
              <a:spcAft>
                <a:spcPct val="0"/>
              </a:spcAft>
              <a:buClrTx/>
              <a:buSzTx/>
              <a:buFontTx/>
              <a:buNone/>
              <a:defRPr/>
            </a:pPr>
            <a:endParaRPr lang="en-US" b="1"/>
          </a:p>
          <a:p>
            <a:pPr marL="0" marR="0" indent="0" algn="l" defTabSz="914400" rtl="0" eaLnBrk="1" fontAlgn="auto" latinLnBrk="0" hangingPunct="1">
              <a:lnSpc>
                <a:spcPct val="100000"/>
              </a:lnSpc>
              <a:spcBef>
                <a:spcPct val="0"/>
              </a:spcBef>
              <a:spcAft>
                <a:spcPct val="0"/>
              </a:spcAft>
              <a:buClrTx/>
              <a:buSzTx/>
              <a:buFontTx/>
              <a:buNone/>
              <a:defRPr/>
            </a:pPr>
            <a:r>
              <a:rPr lang="fr" sz="1200" b="1" i="0" u="none" strike="noStrike">
                <a:highlight>
                  <a:srgbClr val="000000">
                    <a:alpha val="0"/>
                  </a:srgbClr>
                </a:highlight>
                <a:latin typeface="Calibri"/>
              </a:rPr>
              <a:t>NOTE AU FORMATEUR : Demandez aux participants quels autres types de sources existantes ils pourraient utiliser.</a:t>
            </a:r>
          </a:p>
          <a:p>
            <a:endParaRPr lang="en-US"/>
          </a:p>
        </p:txBody>
      </p:sp>
      <p:sp>
        <p:nvSpPr>
          <p:cNvPr id="4" name="Slide Number Placeholder 3"/>
          <p:cNvSpPr>
            <a:spLocks noGrp="1"/>
          </p:cNvSpPr>
          <p:nvPr>
            <p:ph type="sldNum" idx="10"/>
          </p:nvPr>
        </p:nvSpPr>
        <p:spPr/>
        <p:txBody>
          <a:bodyPr/>
          <a:lstStyle/>
          <a:p>
            <a:pPr marL="0" marR="0" lvl="0" indent="0" algn="r" rtl="0">
              <a:spcBef>
                <a:spcPct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66268552"/>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685800" y="1122363"/>
            <a:ext cx="7772400" cy="2387600"/>
          </a:xfrm>
        </p:spPr>
        <p:txBody>
          <a:bodyPr anchor="b"/>
          <a:lstStyle>
            <a:lvl1pPr algn="ctr">
              <a:defRPr sz="6000">
                <a:solidFill>
                  <a:srgbClr val="007EA5"/>
                </a:solidFill>
              </a:defRPr>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C668FCF9-A24B-FA41-8F99-CB904FA2263F}" type="slidenum">
              <a:rPr lang="en-US" smtClean="0"/>
              <a:t>‹#›</a:t>
            </a:fld>
            <a:endParaRPr 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a:xfrm>
            <a:off x="576072" y="530352"/>
            <a:ext cx="8001000" cy="914400"/>
          </a:xfrm>
        </p:spPr>
        <p:txBody>
          <a:bodyPr>
            <a:normAutofit/>
          </a:bodyPr>
          <a:lstStyle>
            <a:lvl1pPr indent="-384048">
              <a:defRPr sz="3600"/>
            </a:lvl1pPr>
          </a:lstStyle>
          <a:p>
            <a:r>
              <a:rPr lang="en-US"/>
              <a:t>Click to edit Master title style</a:t>
            </a:r>
          </a:p>
        </p:txBody>
      </p:sp>
      <p:sp>
        <p:nvSpPr>
          <p:cNvPr id="3" name="Content Placeholder 2"/>
          <p:cNvSpPr>
            <a:spLocks noGrp="1"/>
          </p:cNvSpPr>
          <p:nvPr>
            <p:ph idx="1"/>
          </p:nvPr>
        </p:nvSpPr>
        <p:spPr>
          <a:xfrm>
            <a:off x="594360" y="1536192"/>
            <a:ext cx="8001000" cy="914400"/>
          </a:xfrm>
        </p:spPr>
        <p:txBody>
          <a:bodyPr/>
          <a:lstStyle/>
          <a:p>
            <a:pPr lvl="0"/>
            <a:r>
              <a:rPr lang="en-US"/>
              <a:t>Click to edit Master text styles</a:t>
            </a:r>
          </a:p>
          <a:p>
            <a:pPr lvl="1"/>
            <a:r>
              <a:rPr lang="en-US"/>
              <a:t>Second level</a:t>
            </a:r>
          </a:p>
        </p:txBody>
      </p:sp>
      <p:sp>
        <p:nvSpPr>
          <p:cNvPr id="6" name="Slide Number Placeholder 5"/>
          <p:cNvSpPr>
            <a:spLocks noGrp="1"/>
          </p:cNvSpPr>
          <p:nvPr>
            <p:ph type="sldNum" sz="quarter" idx="12"/>
          </p:nvPr>
        </p:nvSpPr>
        <p:spPr>
          <a:xfrm>
            <a:off x="6457950" y="6347386"/>
            <a:ext cx="2057400" cy="365125"/>
          </a:xfrm>
        </p:spPr>
        <p:txBody>
          <a:bodyPr/>
          <a:lstStyle/>
          <a:p>
            <a:fld id="{C668FCF9-A24B-FA41-8F99-CB904FA2263F}" type="slidenum">
              <a:rPr lang="en-US" smtClean="0"/>
              <a:t>‹#›</a:t>
            </a:fld>
            <a:endParaRPr 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C668FCF9-A24B-FA41-8F99-CB904FA2263F}" type="slidenum">
              <a:rPr lang="en-US" smtClean="0"/>
              <a:t>‹#›</a:t>
            </a:fld>
            <a:endParaRPr 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lvl1pPr indent="-384048">
              <a:defRPr/>
            </a:lvl1pPr>
          </a:lstStyle>
          <a:p>
            <a:r>
              <a:rPr lang="en-US"/>
              <a:t>Click to edit Master title style</a:t>
            </a:r>
            <a:endParaRPr lang="en-US"/>
          </a:p>
        </p:txBody>
      </p:sp>
      <p:sp>
        <p:nvSpPr>
          <p:cNvPr id="3" name="Content Placeholder 2"/>
          <p:cNvSpPr>
            <a:spLocks noGrp="1"/>
          </p:cNvSpPr>
          <p:nvPr>
            <p:ph sz="half" idx="1"/>
          </p:nvPr>
        </p:nvSpPr>
        <p:spPr>
          <a:xfrm>
            <a:off x="628650" y="1825625"/>
            <a:ext cx="3886200" cy="914400"/>
          </a:xfrm>
        </p:spPr>
        <p:txBody>
          <a:bodyPr/>
          <a:lstStyle>
            <a:lvl1pPr marL="457200" indent="-384048">
              <a:lnSpc>
                <a:spcPct val="114000"/>
              </a:lnSpc>
              <a:spcAft>
                <a:spcPts val="400"/>
              </a:spcAft>
              <a:defRPr/>
            </a:lvl1pPr>
            <a:lvl2pPr marL="914400" indent="-384048">
              <a:lnSpc>
                <a:spcPct val="114000"/>
              </a:lnSpc>
              <a:spcAft>
                <a:spcPts val="400"/>
              </a:spcAft>
              <a:defRPr/>
            </a:lvl2pPr>
            <a:lvl3pPr marL="457200" indent="-384048">
              <a:lnSpc>
                <a:spcPct val="114000"/>
              </a:lnSpc>
              <a:spcAft>
                <a:spcPts val="400"/>
              </a:spcAft>
              <a:defRPr/>
            </a:lvl3pPr>
            <a:lvl4pPr marL="457200" indent="-384048">
              <a:lnSpc>
                <a:spcPct val="114000"/>
              </a:lnSpc>
              <a:spcAft>
                <a:spcPts val="400"/>
              </a:spcAft>
              <a:defRPr/>
            </a:lvl4pPr>
            <a:lvl5pPr marL="457200" indent="-384048">
              <a:lnSpc>
                <a:spcPct val="114000"/>
              </a:lnSpc>
              <a:spcAft>
                <a:spcPts val="400"/>
              </a:spcAft>
              <a:defRPr/>
            </a:lvl5pPr>
          </a:lstStyle>
          <a:p>
            <a:pPr lvl="0"/>
            <a:r>
              <a:rPr lang="en-US"/>
              <a:t>Click to edit Master text styles</a:t>
            </a:r>
          </a:p>
          <a:p>
            <a:pPr lvl="1"/>
            <a:r>
              <a:rPr lang="en-US"/>
              <a:t>Second level</a:t>
            </a:r>
          </a:p>
        </p:txBody>
      </p:sp>
      <p:sp>
        <p:nvSpPr>
          <p:cNvPr id="4" name="Content Placeholder 3"/>
          <p:cNvSpPr>
            <a:spLocks noGrp="1"/>
          </p:cNvSpPr>
          <p:nvPr>
            <p:ph sz="half" idx="2"/>
          </p:nvPr>
        </p:nvSpPr>
        <p:spPr>
          <a:xfrm>
            <a:off x="4629150" y="1825625"/>
            <a:ext cx="3886200" cy="914400"/>
          </a:xfrm>
        </p:spPr>
        <p:txBody>
          <a:bodyPr/>
          <a:lstStyle/>
          <a:p>
            <a:pPr lvl="0"/>
            <a:r>
              <a:rPr lang="en-US"/>
              <a:t>Click to edit Master text styles</a:t>
            </a:r>
          </a:p>
          <a:p>
            <a:pPr lvl="1"/>
            <a:r>
              <a:rPr lang="en-US"/>
              <a:t>Second level</a:t>
            </a:r>
          </a:p>
        </p:txBody>
      </p:sp>
      <p:sp>
        <p:nvSpPr>
          <p:cNvPr id="7" name="Slide Number Placeholder 6"/>
          <p:cNvSpPr>
            <a:spLocks noGrp="1"/>
          </p:cNvSpPr>
          <p:nvPr>
            <p:ph type="sldNum" sz="quarter" idx="12"/>
          </p:nvPr>
        </p:nvSpPr>
        <p:spPr/>
        <p:txBody>
          <a:bodyPr/>
          <a:lstStyle/>
          <a:p>
            <a:fld id="{C668FCF9-A24B-FA41-8F99-CB904FA2263F}" type="slidenum">
              <a:rPr lang="en-US" smtClean="0"/>
              <a:t>‹#›</a:t>
            </a:fld>
            <a:endParaRPr 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fld id="{C668FCF9-A24B-FA41-8F99-CB904FA2263F}" type="slidenum">
              <a:rPr lang="en-US" smtClean="0"/>
              <a:t>‹#›</a:t>
            </a:fld>
            <a:endParaRPr 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name="1_Blank">
    <p:spTree>
      <p:nvGrpSpPr>
        <p:cNvPr id="1" name="Shape 67"/>
        <p:cNvGrpSpPr/>
        <p:nvPr/>
      </p:nvGrpSpPr>
      <p:grpSpPr>
        <a:xfrm>
          <a:off x="0" y="0"/>
          <a:ext cx="0" cy="0"/>
        </a:xfrm>
      </p:grpSpPr>
      <p:sp>
        <p:nvSpPr>
          <p:cNvPr id="69" name="Shape 69"/>
          <p:cNvSpPr txBox="1">
            <a:spLocks noGrp="1"/>
          </p:cNvSpPr>
          <p:nvPr>
            <p:ph type="ftr" idx="11"/>
          </p:nvPr>
        </p:nvSpPr>
        <p:spPr>
          <a:xfrm>
            <a:off x="3028950" y="6356351"/>
            <a:ext cx="3086100" cy="365099"/>
          </a:xfrm>
          <a:prstGeom prst="rect">
            <a:avLst/>
          </a:prstGeom>
          <a:noFill/>
          <a:ln>
            <a:noFill/>
          </a:ln>
        </p:spPr>
        <p:txBody>
          <a:bodyPr lIns="91425" tIns="91425" rIns="91425" bIns="91425" anchor="ctr" anchorCtr="0"/>
          <a:lstStyle>
            <a:lvl1pPr marL="0" marR="0" lvl="0" indent="0" algn="ctr" rtl="0">
              <a:spcBef>
                <a:spcPct val="0"/>
              </a:spcBef>
              <a:buNone/>
              <a:defRPr sz="1200" b="0" i="0" u="none" strike="noStrike" cap="none">
                <a:solidFill>
                  <a:srgbClr val="88A0CB"/>
                </a:solidFill>
                <a:latin typeface="Calibri"/>
                <a:ea typeface="Calibri"/>
                <a:cs typeface="Calibri"/>
                <a:sym typeface="Calibri"/>
              </a:defRPr>
            </a:lvl1pPr>
            <a:lvl2pPr marL="457200" marR="0" lvl="1" indent="0" algn="l" rtl="0">
              <a:spcBef>
                <a:spcPct val="0"/>
              </a:spcBef>
              <a:buNone/>
              <a:defRPr sz="1800" b="0" i="0" u="none" strike="noStrike" cap="none">
                <a:solidFill>
                  <a:schemeClr val="dk1"/>
                </a:solidFill>
                <a:latin typeface="Calibri"/>
                <a:ea typeface="Calibri"/>
                <a:cs typeface="Calibri"/>
                <a:sym typeface="Calibri"/>
              </a:defRPr>
            </a:lvl2pPr>
            <a:lvl3pPr marL="914400" marR="0" lvl="2" indent="0" algn="l" rtl="0">
              <a:spcBef>
                <a:spcPct val="0"/>
              </a:spcBef>
              <a:buNone/>
              <a:defRPr sz="1800" b="0" i="0" u="none" strike="noStrike" cap="none">
                <a:solidFill>
                  <a:schemeClr val="dk1"/>
                </a:solidFill>
                <a:latin typeface="Calibri"/>
                <a:ea typeface="Calibri"/>
                <a:cs typeface="Calibri"/>
                <a:sym typeface="Calibri"/>
              </a:defRPr>
            </a:lvl3pPr>
            <a:lvl4pPr marL="1371600" marR="0" lvl="3" indent="0" algn="l" rtl="0">
              <a:spcBef>
                <a:spcPct val="0"/>
              </a:spcBef>
              <a:buNone/>
              <a:defRPr sz="1800" b="0" i="0" u="none" strike="noStrike" cap="none">
                <a:solidFill>
                  <a:schemeClr val="dk1"/>
                </a:solidFill>
                <a:latin typeface="Calibri"/>
                <a:ea typeface="Calibri"/>
                <a:cs typeface="Calibri"/>
                <a:sym typeface="Calibri"/>
              </a:defRPr>
            </a:lvl4pPr>
            <a:lvl5pPr marL="1828800" marR="0" lvl="4" indent="0" algn="l" rtl="0">
              <a:spcBef>
                <a:spcPct val="0"/>
              </a:spcBef>
              <a:buNone/>
              <a:defRPr sz="1800" b="0" i="0" u="none" strike="noStrike" cap="none">
                <a:solidFill>
                  <a:schemeClr val="dk1"/>
                </a:solidFill>
                <a:latin typeface="Calibri"/>
                <a:ea typeface="Calibri"/>
                <a:cs typeface="Calibri"/>
                <a:sym typeface="Calibri"/>
              </a:defRPr>
            </a:lvl5pPr>
            <a:lvl6pPr marL="2286000" marR="0" lvl="5" indent="0" algn="l" rtl="0">
              <a:spcBef>
                <a:spcPct val="0"/>
              </a:spcBef>
              <a:buNone/>
              <a:defRPr sz="1800" b="0" i="0" u="none" strike="noStrike" cap="none">
                <a:solidFill>
                  <a:schemeClr val="dk1"/>
                </a:solidFill>
                <a:latin typeface="Calibri"/>
                <a:ea typeface="Calibri"/>
                <a:cs typeface="Calibri"/>
                <a:sym typeface="Calibri"/>
              </a:defRPr>
            </a:lvl6pPr>
            <a:lvl7pPr marL="2743200" marR="0" lvl="6" indent="0" algn="l" rtl="0">
              <a:spcBef>
                <a:spcPct val="0"/>
              </a:spcBef>
              <a:buNone/>
              <a:defRPr sz="1800" b="0" i="0" u="none" strike="noStrike" cap="none">
                <a:solidFill>
                  <a:schemeClr val="dk1"/>
                </a:solidFill>
                <a:latin typeface="Calibri"/>
                <a:ea typeface="Calibri"/>
                <a:cs typeface="Calibri"/>
                <a:sym typeface="Calibri"/>
              </a:defRPr>
            </a:lvl7pPr>
            <a:lvl8pPr marL="3200400" marR="0" lvl="7" indent="0" algn="l" rtl="0">
              <a:spcBef>
                <a:spcPct val="0"/>
              </a:spcBef>
              <a:buNone/>
              <a:defRPr sz="1800" b="0" i="0" u="none" strike="noStrike" cap="none">
                <a:solidFill>
                  <a:schemeClr val="dk1"/>
                </a:solidFill>
                <a:latin typeface="Calibri"/>
                <a:ea typeface="Calibri"/>
                <a:cs typeface="Calibri"/>
                <a:sym typeface="Calibri"/>
              </a:defRPr>
            </a:lvl8pPr>
            <a:lvl9pPr marL="3657600" marR="0" lvl="8" indent="0" algn="l" rtl="0">
              <a:spcBef>
                <a:spcPct val="0"/>
              </a:spcBef>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dt" idx="10"/>
          </p:nvPr>
        </p:nvSpPr>
        <p:spPr>
          <a:xfrm>
            <a:off x="628650" y="6356351"/>
            <a:ext cx="2057400" cy="365099"/>
          </a:xfrm>
          <a:prstGeom prst="rect">
            <a:avLst/>
          </a:prstGeom>
          <a:noFill/>
          <a:ln>
            <a:noFill/>
          </a:ln>
        </p:spPr>
        <p:txBody>
          <a:bodyPr lIns="91425" tIns="91425" rIns="91425" bIns="91425" anchor="ctr" anchorCtr="0"/>
          <a:lstStyle>
            <a:lvl1pPr marL="0" marR="0" lvl="0" indent="0" algn="l" rtl="0">
              <a:spcBef>
                <a:spcPct val="0"/>
              </a:spcBef>
              <a:buNone/>
              <a:defRPr sz="1200" b="0" i="0" u="none" strike="noStrike" cap="none">
                <a:solidFill>
                  <a:srgbClr val="88A0CB"/>
                </a:solidFill>
                <a:latin typeface="Calibri"/>
                <a:ea typeface="Calibri"/>
                <a:cs typeface="Calibri"/>
                <a:sym typeface="Calibri"/>
              </a:defRPr>
            </a:lvl1pPr>
            <a:lvl2pPr marL="457200" marR="0" lvl="1" indent="0" algn="l" rtl="0">
              <a:spcBef>
                <a:spcPct val="0"/>
              </a:spcBef>
              <a:buNone/>
              <a:defRPr sz="1800" b="0" i="0" u="none" strike="noStrike" cap="none">
                <a:solidFill>
                  <a:schemeClr val="dk1"/>
                </a:solidFill>
                <a:latin typeface="Calibri"/>
                <a:ea typeface="Calibri"/>
                <a:cs typeface="Calibri"/>
                <a:sym typeface="Calibri"/>
              </a:defRPr>
            </a:lvl2pPr>
            <a:lvl3pPr marL="914400" marR="0" lvl="2" indent="0" algn="l" rtl="0">
              <a:spcBef>
                <a:spcPct val="0"/>
              </a:spcBef>
              <a:buNone/>
              <a:defRPr sz="1800" b="0" i="0" u="none" strike="noStrike" cap="none">
                <a:solidFill>
                  <a:schemeClr val="dk1"/>
                </a:solidFill>
                <a:latin typeface="Calibri"/>
                <a:ea typeface="Calibri"/>
                <a:cs typeface="Calibri"/>
                <a:sym typeface="Calibri"/>
              </a:defRPr>
            </a:lvl3pPr>
            <a:lvl4pPr marL="1371600" marR="0" lvl="3" indent="0" algn="l" rtl="0">
              <a:spcBef>
                <a:spcPct val="0"/>
              </a:spcBef>
              <a:buNone/>
              <a:defRPr sz="1800" b="0" i="0" u="none" strike="noStrike" cap="none">
                <a:solidFill>
                  <a:schemeClr val="dk1"/>
                </a:solidFill>
                <a:latin typeface="Calibri"/>
                <a:ea typeface="Calibri"/>
                <a:cs typeface="Calibri"/>
                <a:sym typeface="Calibri"/>
              </a:defRPr>
            </a:lvl4pPr>
            <a:lvl5pPr marL="1828800" marR="0" lvl="4" indent="0" algn="l" rtl="0">
              <a:spcBef>
                <a:spcPct val="0"/>
              </a:spcBef>
              <a:buNone/>
              <a:defRPr sz="1800" b="0" i="0" u="none" strike="noStrike" cap="none">
                <a:solidFill>
                  <a:schemeClr val="dk1"/>
                </a:solidFill>
                <a:latin typeface="Calibri"/>
                <a:ea typeface="Calibri"/>
                <a:cs typeface="Calibri"/>
                <a:sym typeface="Calibri"/>
              </a:defRPr>
            </a:lvl5pPr>
            <a:lvl6pPr marL="2286000" marR="0" lvl="5" indent="0" algn="l" rtl="0">
              <a:spcBef>
                <a:spcPct val="0"/>
              </a:spcBef>
              <a:buNone/>
              <a:defRPr sz="1800" b="0" i="0" u="none" strike="noStrike" cap="none">
                <a:solidFill>
                  <a:schemeClr val="dk1"/>
                </a:solidFill>
                <a:latin typeface="Calibri"/>
                <a:ea typeface="Calibri"/>
                <a:cs typeface="Calibri"/>
                <a:sym typeface="Calibri"/>
              </a:defRPr>
            </a:lvl6pPr>
            <a:lvl7pPr marL="2743200" marR="0" lvl="6" indent="0" algn="l" rtl="0">
              <a:spcBef>
                <a:spcPct val="0"/>
              </a:spcBef>
              <a:buNone/>
              <a:defRPr sz="1800" b="0" i="0" u="none" strike="noStrike" cap="none">
                <a:solidFill>
                  <a:schemeClr val="dk1"/>
                </a:solidFill>
                <a:latin typeface="Calibri"/>
                <a:ea typeface="Calibri"/>
                <a:cs typeface="Calibri"/>
                <a:sym typeface="Calibri"/>
              </a:defRPr>
            </a:lvl7pPr>
            <a:lvl8pPr marL="3200400" marR="0" lvl="7" indent="0" algn="l" rtl="0">
              <a:spcBef>
                <a:spcPct val="0"/>
              </a:spcBef>
              <a:buNone/>
              <a:defRPr sz="1800" b="0" i="0" u="none" strike="noStrike" cap="none">
                <a:solidFill>
                  <a:schemeClr val="dk1"/>
                </a:solidFill>
                <a:latin typeface="Calibri"/>
                <a:ea typeface="Calibri"/>
                <a:cs typeface="Calibri"/>
                <a:sym typeface="Calibri"/>
              </a:defRPr>
            </a:lvl8pPr>
            <a:lvl9pPr marL="3657600" marR="0" lvl="8" indent="0" algn="l" rtl="0">
              <a:spcBef>
                <a:spcPct val="0"/>
              </a:spcBef>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457950" y="6356351"/>
            <a:ext cx="2057400" cy="365099"/>
          </a:xfrm>
          <a:prstGeom prst="rect">
            <a:avLst/>
          </a:prstGeom>
          <a:noFill/>
          <a:ln>
            <a:noFill/>
          </a:ln>
        </p:spPr>
        <p:txBody>
          <a:bodyPr lIns="0" tIns="0" rIns="0" bIns="0" anchor="ctr" anchorCtr="0">
            <a:noAutofit/>
          </a:bodyPr>
          <a:lstStyle/>
          <a:p>
            <a:pPr marL="0" marR="0" lvl="0" indent="0" algn="r" rtl="0">
              <a:spcBef>
                <a:spcPct val="0"/>
              </a:spcBef>
              <a:buSzPct val="25000"/>
              <a:buNone/>
            </a:pPr>
            <a:fld id="{00000000-1234-1234-1234-123412341234}" type="slidenum">
              <a:rPr lang="en-US" sz="1200" b="0" i="0" u="none" strike="noStrike" cap="none">
                <a:solidFill>
                  <a:srgbClr val="88A0CB"/>
                </a:solidFill>
                <a:latin typeface="Calibri"/>
                <a:ea typeface="Calibri"/>
                <a:cs typeface="Calibri"/>
                <a:sym typeface="Calibri"/>
              </a:rPr>
              <a:t>‹#›</a:t>
            </a:fld>
            <a:endParaRPr lang="en-US" sz="1200" b="0" i="0" u="none" strike="noStrike" cap="none">
              <a:solidFill>
                <a:srgbClr val="88A0CB"/>
              </a:solidFill>
              <a:latin typeface="Calibri"/>
              <a:ea typeface="Calibri"/>
              <a:cs typeface="Calibri"/>
              <a:sym typeface="Calibri"/>
            </a:endParaRPr>
          </a:p>
        </p:txBody>
      </p:sp>
      <p:sp>
        <p:nvSpPr>
          <p:cNvPr id="72" name="Shape 72"/>
          <p:cNvSpPr txBox="1">
            <a:spLocks noGrp="1"/>
          </p:cNvSpPr>
          <p:nvPr>
            <p:ph type="title"/>
          </p:nvPr>
        </p:nvSpPr>
        <p:spPr>
          <a:xfrm>
            <a:off x="628650" y="365125"/>
            <a:ext cx="7886700" cy="1325700"/>
          </a:xfrm>
          <a:prstGeom prst="rect">
            <a:avLst/>
          </a:prstGeom>
          <a:noFill/>
          <a:ln>
            <a:noFill/>
          </a:ln>
        </p:spPr>
        <p:txBody>
          <a:bodyPr lIns="91425" tIns="91425" rIns="91425" bIns="91425" anchor="ctr" anchorCtr="0"/>
          <a:lstStyle>
            <a:lvl1pPr marL="0" marR="0" lvl="0" indent="0" algn="l" rtl="0">
              <a:lnSpc>
                <a:spcPct val="90000"/>
              </a:lnSpc>
              <a:spcBef>
                <a:spcPct val="0"/>
              </a:spcBef>
              <a:buClr>
                <a:srgbClr val="0E6CB8"/>
              </a:buClr>
              <a:buFont typeface="Gill Sans"/>
              <a:buNone/>
              <a:defRPr sz="3600" b="0" i="0" u="none" strike="noStrike" cap="none">
                <a:solidFill>
                  <a:srgbClr val="007EA5"/>
                </a:solidFill>
                <a:latin typeface="Gill Sans MT" panose="020b0502020104020203" pitchFamily="34" charset="0"/>
                <a:ea typeface="Gill Sans MT" panose="020b0502020104020203" pitchFamily="34" charset="0"/>
                <a:cs typeface="Gill Sans"/>
                <a:sym typeface="Gill Sans"/>
              </a:defRPr>
            </a:lvl1pPr>
            <a:lvl2pPr lvl="1" indent="0" rtl="0">
              <a:spcBef>
                <a:spcPct val="0"/>
              </a:spcBef>
              <a:buNone/>
              <a:defRPr sz="1800"/>
            </a:lvl2pPr>
            <a:lvl3pPr lvl="2" indent="0" rtl="0">
              <a:spcBef>
                <a:spcPct val="0"/>
              </a:spcBef>
              <a:buNone/>
              <a:defRPr sz="1800"/>
            </a:lvl3pPr>
            <a:lvl4pPr lvl="3" indent="0" rtl="0">
              <a:spcBef>
                <a:spcPct val="0"/>
              </a:spcBef>
              <a:buNone/>
              <a:defRPr sz="1800"/>
            </a:lvl4pPr>
            <a:lvl5pPr lvl="4" indent="0" rtl="0">
              <a:spcBef>
                <a:spcPct val="0"/>
              </a:spcBef>
              <a:buNone/>
              <a:defRPr sz="1800"/>
            </a:lvl5pPr>
            <a:lvl6pPr lvl="5" indent="0" rtl="0">
              <a:spcBef>
                <a:spcPct val="0"/>
              </a:spcBef>
              <a:buNone/>
              <a:defRPr sz="1800"/>
            </a:lvl6pPr>
            <a:lvl7pPr lvl="6" indent="0" rtl="0">
              <a:spcBef>
                <a:spcPct val="0"/>
              </a:spcBef>
              <a:buNone/>
              <a:defRPr sz="1800"/>
            </a:lvl7pPr>
            <a:lvl8pPr lvl="7" indent="0" rtl="0">
              <a:spcBef>
                <a:spcPct val="0"/>
              </a:spcBef>
              <a:buNone/>
              <a:defRPr sz="1800"/>
            </a:lvl8pPr>
            <a:lvl9pPr lvl="8" indent="0" rtl="0">
              <a:spcBef>
                <a:spcPct val="0"/>
              </a:spcBef>
              <a:buNone/>
              <a:defRPr sz="1800"/>
            </a:lvl9pPr>
          </a:lstStyle>
          <a:p>
            <a:endParaRPr/>
          </a:p>
        </p:txBody>
      </p:sp>
      <p:sp>
        <p:nvSpPr>
          <p:cNvPr id="73" name="Shape 73"/>
          <p:cNvSpPr txBox="1">
            <a:spLocks noGrp="1"/>
          </p:cNvSpPr>
          <p:nvPr>
            <p:ph type="body" idx="1"/>
          </p:nvPr>
        </p:nvSpPr>
        <p:spPr>
          <a:xfrm>
            <a:off x="628650" y="1825625"/>
            <a:ext cx="7886700" cy="4351200"/>
          </a:xfrm>
          <a:prstGeom prst="rect">
            <a:avLst/>
          </a:prstGeom>
          <a:noFill/>
          <a:ln>
            <a:noFill/>
          </a:ln>
        </p:spPr>
        <p:txBody>
          <a:bodyPr lIns="91425" tIns="91425" rIns="91425" bIns="91425" anchor="t" anchorCtr="0"/>
          <a:lstStyle>
            <a:lvl1pPr marL="228600" marR="0" lvl="0" indent="-76200" algn="l" rtl="0">
              <a:lnSpc>
                <a:spcPct val="90000"/>
              </a:lnSpc>
              <a:spcBef>
                <a:spcPts val="1000"/>
              </a:spcBef>
              <a:buClr>
                <a:srgbClr val="171616"/>
              </a:buClr>
              <a:buSzTx/>
              <a:buFont typeface="Arial"/>
              <a:buChar char="•"/>
              <a:defRPr sz="2400" b="0" i="0" u="none" strike="noStrike" cap="none">
                <a:solidFill>
                  <a:srgbClr val="007EA5"/>
                </a:solidFill>
                <a:latin typeface="Gill Sans MT" panose="020b0502020104020203" pitchFamily="34" charset="0"/>
                <a:ea typeface="Gill Sans MT" panose="020b0502020104020203" pitchFamily="34" charset="0"/>
                <a:cs typeface="Helvetica Neue"/>
                <a:sym typeface="Helvetica Neue"/>
              </a:defRPr>
            </a:lvl1pPr>
            <a:lvl2pPr marL="685800" marR="0" lvl="1" indent="-101600" algn="l" rtl="0">
              <a:lnSpc>
                <a:spcPct val="90000"/>
              </a:lnSpc>
              <a:spcBef>
                <a:spcPts val="500"/>
              </a:spcBef>
              <a:buClr>
                <a:srgbClr val="171616"/>
              </a:buClr>
              <a:buSzTx/>
              <a:buFont typeface="Arial"/>
              <a:buChar char="•"/>
              <a:defRPr sz="2000" b="0" i="0" u="none" strike="noStrike" cap="none">
                <a:solidFill>
                  <a:srgbClr val="171616"/>
                </a:solidFill>
                <a:latin typeface="Helvetica Neue"/>
                <a:ea typeface="Helvetica Neue"/>
                <a:cs typeface="Helvetica Neue"/>
                <a:sym typeface="Helvetica Neue"/>
              </a:defRPr>
            </a:lvl2pPr>
            <a:lvl3pPr marL="1143000" marR="0" lvl="2" indent="-114300" algn="l" rtl="0">
              <a:lnSpc>
                <a:spcPct val="90000"/>
              </a:lnSpc>
              <a:spcBef>
                <a:spcPts val="500"/>
              </a:spcBef>
              <a:buClr>
                <a:srgbClr val="171616"/>
              </a:buClr>
              <a:buSzTx/>
              <a:buFont typeface="Arial"/>
              <a:buChar char="•"/>
              <a:defRPr sz="1800" b="0" i="0" u="none" strike="noStrike" cap="none">
                <a:solidFill>
                  <a:srgbClr val="171616"/>
                </a:solidFill>
                <a:latin typeface="Helvetica Neue"/>
                <a:ea typeface="Helvetica Neue"/>
                <a:cs typeface="Helvetica Neue"/>
                <a:sym typeface="Helvetica Neue"/>
              </a:defRPr>
            </a:lvl3pPr>
            <a:lvl4pPr marL="1600200" marR="0" lvl="3" indent="-127000" algn="l" rtl="0">
              <a:lnSpc>
                <a:spcPct val="90000"/>
              </a:lnSpc>
              <a:spcBef>
                <a:spcPts val="500"/>
              </a:spcBef>
              <a:buClr>
                <a:srgbClr val="171616"/>
              </a:buClr>
              <a:buSzTx/>
              <a:buFont typeface="Arial"/>
              <a:buChar char="•"/>
              <a:defRPr sz="1600" b="0" i="0" u="none" strike="noStrike" cap="none">
                <a:solidFill>
                  <a:srgbClr val="171616"/>
                </a:solidFill>
                <a:latin typeface="Helvetica Neue"/>
                <a:ea typeface="Helvetica Neue"/>
                <a:cs typeface="Helvetica Neue"/>
                <a:sym typeface="Helvetica Neue"/>
              </a:defRPr>
            </a:lvl4pPr>
            <a:lvl5pPr marL="2057400" marR="0" lvl="4" indent="-127000" algn="l" rtl="0">
              <a:lnSpc>
                <a:spcPct val="90000"/>
              </a:lnSpc>
              <a:spcBef>
                <a:spcPts val="500"/>
              </a:spcBef>
              <a:buClr>
                <a:srgbClr val="171616"/>
              </a:buClr>
              <a:buSzTx/>
              <a:buFont typeface="Arial"/>
              <a:buChar char="•"/>
              <a:defRPr sz="1600" b="0" i="0" u="none" strike="noStrike" cap="none">
                <a:solidFill>
                  <a:srgbClr val="171616"/>
                </a:solidFill>
                <a:latin typeface="Helvetica Neue"/>
                <a:ea typeface="Helvetica Neue"/>
                <a:cs typeface="Helvetica Neue"/>
                <a:sym typeface="Helvetica Neue"/>
              </a:defRPr>
            </a:lvl5pPr>
            <a:lvl6pPr marL="2514600" marR="0" lvl="5" indent="-114300" algn="l" rtl="0">
              <a:lnSpc>
                <a:spcPct val="90000"/>
              </a:lnSpc>
              <a:spcBef>
                <a:spcPts val="500"/>
              </a:spcBef>
              <a:buClr>
                <a:schemeClr val="dk1"/>
              </a:buClr>
              <a:buSzTx/>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Tx/>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Tx/>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Tx/>
              <a:buFont typeface="Arial"/>
              <a:buChar char="•"/>
              <a:defRPr sz="18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1469863098"/>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image" Target="../media/image1.png" /><Relationship Id="rId8" Type="http://schemas.openxmlformats.org/officeDocument/2006/relationships/hyperlink" Target="http://www.kmtraining.org/" TargetMode="External" /><Relationship Id="rId9"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576072" y="530352"/>
            <a:ext cx="8001000" cy="914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94360" y="1536192"/>
            <a:ext cx="8001000" cy="914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68FCF9-A24B-FA41-8F99-CB904FA2263F}" type="slidenum">
              <a:rPr lang="en-US" smtClean="0"/>
              <a:t>‹#›</a:t>
            </a:fld>
            <a:endParaRPr lang="en-US"/>
          </a:p>
        </p:txBody>
      </p:sp>
      <p:pic>
        <p:nvPicPr>
          <p:cNvPr id="7" name="Picture 6"/>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6137167" y="6028567"/>
            <a:ext cx="2748572" cy="648038"/>
          </a:xfrm>
          <a:prstGeom prst="rect">
            <a:avLst/>
          </a:prstGeom>
        </p:spPr>
      </p:pic>
      <p:sp>
        <p:nvSpPr>
          <p:cNvPr id="11" name="Rectangle 10"/>
          <p:cNvSpPr/>
          <p:nvPr userDrawn="1"/>
        </p:nvSpPr>
        <p:spPr>
          <a:xfrm>
            <a:off x="537884" y="5875532"/>
            <a:ext cx="5697896" cy="954107"/>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lang="en-US" sz="800" i="1">
                <a:solidFill>
                  <a:srgbClr val="000000"/>
                </a:solidFill>
                <a:effectLst/>
                <a:latin typeface="+mj-lt"/>
                <a:ea typeface="Calibri" panose="020f0502020204030204" pitchFamily="34" charset="0"/>
              </a:rPr>
              <a:t>This resource is made possible by the support of the American People through the United States Agency for International Development (USAID) under the Knowledge SUCCESS (Strengthening Use, Capacity, Collaboration, Exchange, Synthesis, and Sharing) Project Cooperative Agreement No. 7200AA19CA00001 with the Johns Hopkins University. Knowledge SUCCESS is supported by USAID’s Bureau for Global Health, Office of Population and Reproductive Health and led by the Johns Hopkins Center for Communication Programs (CCP) in partnership with Amref Health Africa, Busara Center for Behavioral Economics (Busara), and FHI 360. The information provided in this resource is the sole responsibility of Knowledge SUCCESS and does not necessarily reflect the views of USAID, the U.S. Government, or the Johns Hopkins University. The resource may be adapted as needed; the original material can be found on </a:t>
            </a:r>
            <a:r>
              <a:rPr lang="en-US" sz="800" i="1" u="sng">
                <a:solidFill>
                  <a:srgbClr val="1155CC"/>
                </a:solidFill>
                <a:effectLst/>
                <a:latin typeface="+mj-lt"/>
                <a:ea typeface="Calibri" panose="020f0502020204030204" pitchFamily="34" charset="0"/>
                <a:hlinkClick r:id="rId8"/>
              </a:rPr>
              <a:t>www.kmtraining.org</a:t>
            </a:r>
            <a:r>
              <a:rPr lang="en-US" sz="800" i="1">
                <a:solidFill>
                  <a:srgbClr val="000000"/>
                </a:solidFill>
                <a:effectLst/>
                <a:latin typeface="+mj-lt"/>
                <a:ea typeface="Calibri" panose="020f0502020204030204" pitchFamily="34" charset="0"/>
              </a:rPr>
              <a:t>.</a:t>
            </a:r>
            <a:endParaRPr kumimoji="0" lang="en-US" sz="800" b="0" i="0" u="none" strike="noStrike" kern="1200" cap="none" spc="0" normalizeH="0" baseline="0" noProof="0">
              <a:ln>
                <a:noFill/>
              </a:ln>
              <a:solidFill>
                <a:prstClr val="black"/>
              </a:solidFill>
              <a:effectLst/>
              <a:uLnTx/>
              <a:uFillTx/>
              <a:latin typeface="+mj-lt"/>
              <a:ea typeface="+mn-ea"/>
              <a:cs typeface="Arial" panose="020b0604020202020204" pitchFamily="34" charset="0"/>
            </a:endParaRPr>
          </a:p>
        </p:txBody>
      </p:sp>
    </p:spTree>
    <p:extLst>
      <p:ext uri="{BB962C8B-B14F-4D97-AF65-F5344CB8AC3E}">
        <p14:creationId xmlns:p14="http://schemas.microsoft.com/office/powerpoint/2010/main" val="1068763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7" r:id="rId5"/>
    <p:sldLayoutId id="2147483668" r:id="rId6"/>
  </p:sldLayoutIdLst>
  <p:transition/>
  <p:timing/>
  <p:txStyles>
    <p:titleStyle>
      <a:lvl1pPr marL="457200" algn="l" defTabSz="914400" rtl="0" eaLnBrk="1" latinLnBrk="0" hangingPunct="1">
        <a:lnSpc>
          <a:spcPct val="100000"/>
        </a:lnSpc>
        <a:spcBef>
          <a:spcPct val="0"/>
        </a:spcBef>
        <a:spcAft>
          <a:spcPts val="400"/>
        </a:spcAft>
        <a:buNone/>
        <a:defRPr sz="3600" kern="1200">
          <a:solidFill>
            <a:srgbClr val="007EA5"/>
          </a:solidFill>
          <a:latin typeface="Gill Sans MT" panose="020b0502020104020203" pitchFamily="34" charset="0"/>
          <a:ea typeface="+mj-ea"/>
          <a:cs typeface="+mj-cs"/>
        </a:defRPr>
      </a:lvl1pPr>
    </p:titleStyle>
    <p:bodyStyle>
      <a:lvl1pPr marL="457200" indent="-384048" algn="l" defTabSz="914400" rtl="0" eaLnBrk="1" latinLnBrk="0" hangingPunct="1">
        <a:lnSpc>
          <a:spcPct val="114000"/>
        </a:lnSpc>
        <a:spcBef>
          <a:spcPts val="1000"/>
        </a:spcBef>
        <a:spcAft>
          <a:spcPts val="400"/>
        </a:spcAft>
        <a:buFont typeface="Arial" panose="020b0604020202020204" pitchFamily="34" charset="0"/>
        <a:buChar char="•"/>
        <a:defRPr sz="2400" kern="1200">
          <a:solidFill>
            <a:srgbClr val="007EA5"/>
          </a:solidFill>
          <a:latin typeface="Gill Sans MT" panose="020b0502020104020203" pitchFamily="34" charset="0"/>
          <a:ea typeface="+mn-ea"/>
          <a:cs typeface="Arial" panose="020b0604020202020204" pitchFamily="34" charset="0"/>
        </a:defRPr>
      </a:lvl1pPr>
      <a:lvl2pPr marL="914400" indent="-384048" algn="l" defTabSz="914400" rtl="0" eaLnBrk="1" latinLnBrk="0" hangingPunct="1">
        <a:lnSpc>
          <a:spcPct val="114000"/>
        </a:lnSpc>
        <a:spcBef>
          <a:spcPct val="0"/>
        </a:spcBef>
        <a:spcAft>
          <a:spcPts val="400"/>
        </a:spcAft>
        <a:buFont typeface="Courier New" panose="02070309020205020404" pitchFamily="49" charset="0"/>
        <a:buChar char="o"/>
        <a:defRPr sz="2000" kern="1200">
          <a:solidFill>
            <a:srgbClr val="007EA5"/>
          </a:solidFill>
          <a:latin typeface="Gill Sans MT" panose="020b0502020104020203"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7EA5"/>
          </a:solidFill>
          <a:latin typeface="Gill Sans MT" panose="020b0502020104020203"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7EA5"/>
          </a:solidFill>
          <a:latin typeface="Gill Sans MT" panose="020b0502020104020203"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7EA5"/>
          </a:solidFill>
          <a:latin typeface="Gill Sans MT" panose="020b0502020104020203"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12.xml" /><Relationship Id="rId3" Type="http://schemas.openxmlformats.org/officeDocument/2006/relationships/image" Target="../media/image3.em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7.xml" /><Relationship Id="rId3" Type="http://schemas.openxmlformats.org/officeDocument/2006/relationships/image" Target="../media/image2.pn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Shape 148"/>
        <p:cNvGrpSpPr/>
        <p:nvPr/>
      </p:nvGrpSpPr>
      <p:grpSpPr>
        <a:xfrm>
          <a:off x="0" y="0"/>
          <a:ext cx="0" cy="0"/>
        </a:xfrm>
      </p:grpSpPr>
      <p:sp>
        <p:nvSpPr>
          <p:cNvPr id="149" name="Shape 149"/>
          <p:cNvSpPr txBox="1">
            <a:spLocks noGrp="1"/>
          </p:cNvSpPr>
          <p:nvPr>
            <p:ph type="title"/>
          </p:nvPr>
        </p:nvSpPr>
        <p:spPr>
          <a:xfrm>
            <a:off x="628650" y="2690716"/>
            <a:ext cx="8001000" cy="914400"/>
          </a:xfrm>
          <a:prstGeom prst="rect">
            <a:avLst/>
          </a:prstGeom>
          <a:noFill/>
          <a:ln>
            <a:noFill/>
          </a:ln>
        </p:spPr>
        <p:txBody>
          <a:bodyPr lIns="91425" tIns="45700" rIns="91425" bIns="45700" anchor="ctr" anchorCtr="0">
            <a:noAutofit/>
          </a:bodyPr>
          <a:lstStyle/>
          <a:p>
            <a:pPr marL="0" marR="0" lvl="0" indent="0" algn="ctr" rtl="0">
              <a:lnSpc>
                <a:spcPct val="90000"/>
              </a:lnSpc>
              <a:spcBef>
                <a:spcPct val="0"/>
              </a:spcBef>
              <a:buClr>
                <a:srgbClr val="0E6CB8"/>
              </a:buClr>
              <a:buSzPct val="25000"/>
              <a:buFont typeface="Gill Sans"/>
              <a:buNone/>
            </a:pPr>
            <a:r>
              <a:rPr lang="fr" sz="4800" b="0" i="0" u="none" strike="noStrike" cap="none">
                <a:solidFill>
                  <a:srgbClr val="007EA5"/>
                </a:solidFill>
                <a:highlight>
                  <a:srgbClr val="000000">
                    <a:alpha val="0"/>
                  </a:srgbClr>
                </a:highlight>
                <a:latin typeface="Gill Sans MT"/>
                <a:sym typeface="Gill Sans"/>
              </a:rPr>
              <a:t>Étape 1 : Introduction à l'</a:t>
            </a:r>
            <a:br>
              <a:rPr lang="fr" sz="4800" b="0" i="0" u="none" strike="noStrike" cap="none">
                <a:solidFill>
                  <a:srgbClr val="007EA5"/>
                </a:solidFill>
                <a:highlight>
                  <a:srgbClr val="000000">
                    <a:alpha val="0"/>
                  </a:srgbClr>
                </a:highlight>
                <a:latin typeface="Gill Sans MT"/>
                <a:sym typeface="Gill Sans"/>
              </a:rPr>
            </a:br>
            <a:r>
              <a:rPr lang="fr" sz="4800" b="0" i="0" u="none" strike="noStrike" cap="none">
                <a:solidFill>
                  <a:srgbClr val="007EA5"/>
                </a:solidFill>
                <a:highlight>
                  <a:srgbClr val="000000">
                    <a:alpha val="0"/>
                  </a:srgbClr>
                </a:highlight>
                <a:latin typeface="Gill Sans MT"/>
                <a:sym typeface="Gill Sans"/>
              </a:rPr>
              <a:t>évaluation des besoins</a:t>
            </a:r>
            <a:br>
              <a:rPr lang="fr" sz="4800" b="0" i="0" u="none" strike="noStrike" cap="none">
                <a:solidFill>
                  <a:srgbClr val="007EA5"/>
                </a:solidFill>
                <a:highlight>
                  <a:srgbClr val="000000">
                    <a:alpha val="0"/>
                  </a:srgbClr>
                </a:highlight>
                <a:latin typeface="Gill Sans MT"/>
                <a:sym typeface="Gill Sans"/>
              </a:rPr>
            </a:br>
            <a:endParaRPr lang="en-US" sz="4800" i="0" u="none" strike="noStrike" cap="none">
              <a:solidFill>
                <a:srgbClr val="007EA5"/>
              </a:solidFill>
              <a:sym typeface="Gill Sans"/>
            </a:endParaRPr>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576072" y="530352"/>
            <a:ext cx="8001000" cy="914400"/>
          </a:xfrm>
        </p:spPr>
        <p:txBody>
          <a:bodyPr anchor="t">
            <a:noAutofit/>
          </a:bodyPr>
          <a:lstStyle/>
          <a:p>
            <a:pPr marL="0" indent="0" rtl="0"/>
            <a:r>
              <a:rPr lang="fr" sz="3600" b="0" i="0" u="none" strike="noStrike">
                <a:highlight>
                  <a:srgbClr val="000000">
                    <a:alpha val="0"/>
                  </a:srgbClr>
                </a:highlight>
                <a:latin typeface="Gill Sans MT"/>
              </a:rPr>
              <a:t>Plan pour collecter de nouvelles données, si nécessaire et si les ressources sont disponibles.</a:t>
            </a:r>
          </a:p>
        </p:txBody>
      </p:sp>
      <p:sp>
        <p:nvSpPr>
          <p:cNvPr id="3" name="Text Placeholder 2"/>
          <p:cNvSpPr>
            <a:spLocks noGrp="1"/>
          </p:cNvSpPr>
          <p:nvPr>
            <p:ph type="body" idx="1"/>
          </p:nvPr>
        </p:nvSpPr>
        <p:spPr>
          <a:xfrm>
            <a:off x="594359" y="1847088"/>
            <a:ext cx="8549641" cy="914400"/>
          </a:xfrm>
        </p:spPr>
        <p:txBody>
          <a:bodyPr>
            <a:noAutofit/>
          </a:bodyPr>
          <a:lstStyle/>
          <a:p>
            <a:pPr marL="0" indent="0" rtl="0">
              <a:spcBef>
                <a:spcPct val="0"/>
              </a:spcBef>
              <a:buNone/>
            </a:pPr>
            <a:r>
              <a:rPr lang="fr" sz="2400" b="0" i="0" u="none" strike="noStrike">
                <a:highlight>
                  <a:srgbClr val="000000">
                    <a:alpha val="0"/>
                  </a:srgbClr>
                </a:highlight>
                <a:latin typeface="Gill Sans MT"/>
              </a:rPr>
              <a:t>Si les informations dont vous avez besoin n'existent pas encore, vous devrez collecter des données originales, tant sur le plan quantitatif que qualitatif. Il est important de considérer les deux approches de collecte de données. Parmi les méthodes courantes de collecte de données sur les besoins en connaissances, citons les suivantes : </a:t>
            </a:r>
          </a:p>
          <a:p>
            <a:pPr rtl="0">
              <a:spcBef>
                <a:spcPct val="0"/>
              </a:spcBef>
              <a:buSzPct val="125000"/>
            </a:pPr>
            <a:r>
              <a:rPr lang="fr" sz="2400" b="0" i="0" u="none" strike="noStrike">
                <a:highlight>
                  <a:srgbClr val="000000">
                    <a:alpha val="0"/>
                  </a:srgbClr>
                </a:highlight>
                <a:latin typeface="Gill Sans MT"/>
              </a:rPr>
              <a:t> Analyses de l'environnement </a:t>
            </a:r>
          </a:p>
          <a:p>
            <a:pPr rtl="0">
              <a:spcBef>
                <a:spcPct val="0"/>
              </a:spcBef>
              <a:buSzPct val="125000"/>
            </a:pPr>
            <a:r>
              <a:rPr lang="fr" sz="2400" b="0" i="0" u="none" strike="noStrike">
                <a:highlight>
                  <a:srgbClr val="000000">
                    <a:alpha val="0"/>
                  </a:srgbClr>
                </a:highlight>
                <a:latin typeface="Gill Sans MT"/>
              </a:rPr>
              <a:t> Entretiens avec des informateurs clés</a:t>
            </a:r>
          </a:p>
          <a:p>
            <a:pPr rtl="0">
              <a:spcBef>
                <a:spcPct val="0"/>
              </a:spcBef>
              <a:buSzPct val="125000"/>
            </a:pPr>
            <a:r>
              <a:rPr lang="fr" sz="2400" b="0" i="0" u="none" strike="noStrike">
                <a:highlight>
                  <a:srgbClr val="000000">
                    <a:alpha val="0"/>
                  </a:srgbClr>
                </a:highlight>
                <a:latin typeface="Gill Sans MT"/>
              </a:rPr>
              <a:t> Enquêtes</a:t>
            </a:r>
          </a:p>
          <a:p>
            <a:pPr rtl="0">
              <a:spcBef>
                <a:spcPct val="0"/>
              </a:spcBef>
              <a:buSzPct val="125000"/>
            </a:pPr>
            <a:r>
              <a:rPr lang="fr" sz="2400" b="0" i="0" u="none" strike="noStrike">
                <a:highlight>
                  <a:srgbClr val="000000">
                    <a:alpha val="0"/>
                  </a:srgbClr>
                </a:highlight>
                <a:latin typeface="Gill Sans MT"/>
              </a:rPr>
              <a:t> Groupes de discussion</a:t>
            </a:r>
          </a:p>
          <a:p>
            <a:pPr rtl="0">
              <a:spcBef>
                <a:spcPct val="0"/>
              </a:spcBef>
              <a:buSzPct val="125000"/>
            </a:pPr>
            <a:r>
              <a:rPr lang="fr" sz="2400" b="0" i="0" u="none" strike="noStrike">
                <a:highlight>
                  <a:srgbClr val="000000">
                    <a:alpha val="0"/>
                  </a:srgbClr>
                </a:highlight>
                <a:latin typeface="Gill Sans MT"/>
              </a:rPr>
              <a:t> Cartographie du réseau (ou Net-Map)</a:t>
            </a:r>
          </a:p>
        </p:txBody>
      </p:sp>
    </p:spTree>
    <p:extLst>
      <p:ext uri="{BB962C8B-B14F-4D97-AF65-F5344CB8AC3E}">
        <p14:creationId xmlns:p14="http://schemas.microsoft.com/office/powerpoint/2010/main" val="2200374416"/>
      </p:ext>
    </p:extLst>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576071" y="530352"/>
            <a:ext cx="8395401" cy="914400"/>
          </a:xfrm>
        </p:spPr>
        <p:txBody>
          <a:bodyPr anchor="t">
            <a:noAutofit/>
          </a:bodyPr>
          <a:lstStyle/>
          <a:p>
            <a:pPr rtl="0"/>
            <a:r>
              <a:rPr lang="fr" sz="3600" b="0" i="0" u="none" strike="noStrike" kern="1200">
                <a:highlight>
                  <a:srgbClr val="000000">
                    <a:alpha val="0"/>
                  </a:srgbClr>
                </a:highlight>
                <a:latin typeface="Gill Sans MT"/>
                <a:ea typeface="Calibri"/>
                <a:cs typeface="Calibri"/>
                <a:sym typeface="Calibri"/>
              </a:rPr>
              <a:t>Quelques objections et réponses courantes</a:t>
            </a:r>
          </a:p>
        </p:txBody>
      </p:sp>
      <p:graphicFrame>
        <p:nvGraphicFramePr>
          <p:cNvPr id="5" name="Table 4"/>
          <p:cNvGraphicFramePr>
            <a:graphicFrameLocks noGrp="1"/>
          </p:cNvGraphicFramePr>
          <p:nvPr>
            <p:extLst>
              <p:ext uri="{D42A27DB-BD31-4B8C-83A1-F6EECF244321}">
                <p14:modId xmlns:p14="http://schemas.microsoft.com/office/powerpoint/2010/main" val="410706138"/>
              </p:ext>
            </p:extLst>
          </p:nvPr>
        </p:nvGraphicFramePr>
        <p:xfrm>
          <a:off x="689615" y="1369748"/>
          <a:ext cx="7798777" cy="4681518"/>
        </p:xfrm>
        <a:graphic>
          <a:graphicData uri="http://schemas.openxmlformats.org/drawingml/2006/table">
            <a:tbl>
              <a:tblPr firstRow="1" bandRow="1">
                <a:tableStyleId>{5C22544A-7EE6-4342-B048-85BDC9FD1C3A}</a:tableStyleId>
              </a:tblPr>
              <a:tblGrid>
                <a:gridCol w="1698743">
                  <a:extLst>
                    <a:ext uri="{9D8B030D-6E8A-4147-A177-3AD203B41FA5}">
                      <a16:colId xmlns:a16="http://schemas.microsoft.com/office/drawing/2014/main" val="20000"/>
                    </a:ext>
                  </a:extLst>
                </a:gridCol>
                <a:gridCol w="6100034">
                  <a:extLst>
                    <a:ext uri="{9D8B030D-6E8A-4147-A177-3AD203B41FA5}">
                      <a16:colId xmlns:a16="http://schemas.microsoft.com/office/drawing/2014/main" val="20001"/>
                    </a:ext>
                  </a:extLst>
                </a:gridCol>
              </a:tblGrid>
              <a:tr h="599602">
                <a:tc>
                  <a:txBody>
                    <a:bodyPr vert="horz" wrap="square">
                      <a:noAutofit/>
                    </a:bodyPr>
                    <a:lstStyle/>
                    <a:p>
                      <a:pPr rtl="0"/>
                      <a:r>
                        <a:rPr lang="fr" sz="1700" b="1" i="0" u="none" strike="noStrike">
                          <a:highlight>
                            <a:srgbClr val="000000">
                              <a:alpha val="0"/>
                            </a:srgbClr>
                          </a:highlight>
                          <a:latin typeface="Calibri"/>
                        </a:rPr>
                        <a:t>Objection commune</a:t>
                      </a:r>
                    </a:p>
                  </a:txBody>
                  <a:tcPr marL="94674" marR="94674" marT="47337" marB="47337"/>
                </a:tc>
                <a:tc>
                  <a:txBody>
                    <a:bodyPr vert="horz" wrap="square">
                      <a:noAutofit/>
                    </a:bodyPr>
                    <a:lstStyle/>
                    <a:p>
                      <a:pPr rtl="0"/>
                      <a:r>
                        <a:rPr lang="fr" sz="1700" b="1" i="0" u="none" strike="noStrike">
                          <a:highlight>
                            <a:srgbClr val="000000">
                              <a:alpha val="0"/>
                            </a:srgbClr>
                          </a:highlight>
                          <a:latin typeface="Calibri"/>
                        </a:rPr>
                        <a:t>Réponse possible</a:t>
                      </a:r>
                      <a:endParaRPr lang="en-US" sz="1700"/>
                    </a:p>
                  </a:txBody>
                  <a:tcPr marL="94674" marR="94674" marT="47337" marB="47337"/>
                </a:tc>
                <a:extLst>
                  <a:ext uri="{0D108BD9-81ED-4DB2-BD59-A6C34878D82A}">
                    <a16:rowId xmlns:a16="http://schemas.microsoft.com/office/drawing/2014/main" val="10000"/>
                  </a:ext>
                </a:extLst>
              </a:tr>
              <a:tr h="978299">
                <a:tc>
                  <a:txBody>
                    <a:bodyPr vert="horz" wrap="square">
                      <a:noAutofit/>
                    </a:bodyPr>
                    <a:lstStyle/>
                    <a:p>
                      <a:pPr rtl="0"/>
                      <a:r>
                        <a:rPr lang="fr" sz="1400" b="1" i="0" u="none" strike="noStrike">
                          <a:highlight>
                            <a:srgbClr val="000000">
                              <a:alpha val="0"/>
                            </a:srgbClr>
                          </a:highlight>
                          <a:latin typeface="Calibri"/>
                        </a:rPr>
                        <a:t>Nous connaissons déjà les besoins du public.</a:t>
                      </a:r>
                      <a:endParaRPr lang="en-US" sz="1400" b="1"/>
                    </a:p>
                  </a:txBody>
                  <a:tcPr marL="94674" marR="94674" marT="47337" marB="47337"/>
                </a:tc>
                <a:tc>
                  <a:txBody>
                    <a:bodyPr vert="horz" wrap="square">
                      <a:noAutofit/>
                    </a:bodyPr>
                    <a:lstStyle/>
                    <a:p>
                      <a:pPr marL="0" marR="0" indent="0" algn="l" defTabSz="914400" rtl="0" eaLnBrk="1" fontAlgn="auto" latinLnBrk="0" hangingPunct="1">
                        <a:lnSpc>
                          <a:spcPct val="100000"/>
                        </a:lnSpc>
                        <a:spcBef>
                          <a:spcPct val="0"/>
                        </a:spcBef>
                        <a:spcAft>
                          <a:spcPct val="0"/>
                        </a:spcAft>
                        <a:buClrTx/>
                        <a:buSzTx/>
                        <a:buFontTx/>
                        <a:buNone/>
                        <a:defRPr/>
                      </a:pPr>
                      <a:r>
                        <a:rPr lang="fr" sz="1400" b="0" i="0" u="none" strike="noStrike" cap="none">
                          <a:solidFill>
                            <a:srgbClr val="000000"/>
                          </a:solidFill>
                          <a:highlight>
                            <a:srgbClr val="000000">
                              <a:alpha val="0"/>
                            </a:srgbClr>
                          </a:highlight>
                          <a:latin typeface="Calibri"/>
                          <a:ea typeface="+mn-ea"/>
                          <a:cs typeface="+mn-cs"/>
                          <a:sym typeface="Arial"/>
                        </a:rPr>
                        <a:t>Souvent, les besoins ne sont pas aussi clairs. Il peut y avoir des différences d'opinion entre les parties prenantes. Dans ces cas, il vaut la peine de mener une évaluation formelle des besoins pour clarifier les problèmes ou de prévoir des activités pour affiner les besoins dans le cadre des activités de démarrage de l'intervention de GC.</a:t>
                      </a:r>
                    </a:p>
                  </a:txBody>
                  <a:tcPr marL="94674" marR="94674" marT="47337" marB="47337"/>
                </a:tc>
                <a:extLst>
                  <a:ext uri="{0D108BD9-81ED-4DB2-BD59-A6C34878D82A}">
                    <a16:rowId xmlns:a16="http://schemas.microsoft.com/office/drawing/2014/main" val="10001"/>
                  </a:ext>
                </a:extLst>
              </a:tr>
              <a:tr h="757393">
                <a:tc>
                  <a:txBody>
                    <a:bodyPr vert="horz" wrap="square">
                      <a:noAutofit/>
                    </a:bodyPr>
                    <a:lstStyle/>
                    <a:p>
                      <a:pPr rtl="0"/>
                      <a:r>
                        <a:rPr lang="fr" sz="1400" b="1" i="0" u="none" strike="noStrike">
                          <a:highlight>
                            <a:srgbClr val="000000">
                              <a:alpha val="0"/>
                            </a:srgbClr>
                          </a:highlight>
                          <a:latin typeface="Calibri"/>
                        </a:rPr>
                        <a:t>Nous sommes occupés. Nous voulons y aller !</a:t>
                      </a:r>
                    </a:p>
                  </a:txBody>
                  <a:tcPr marL="94674" marR="94674" marT="47337" marB="47337"/>
                </a:tc>
                <a:tc>
                  <a:txBody>
                    <a:bodyPr vert="horz" wrap="square">
                      <a:noAutofit/>
                    </a:bodyPr>
                    <a:lstStyle/>
                    <a:p>
                      <a:pPr marL="0" marR="0" indent="0" algn="l" defTabSz="914400" rtl="0" eaLnBrk="1" fontAlgn="auto" latinLnBrk="0" hangingPunct="1">
                        <a:lnSpc>
                          <a:spcPct val="100000"/>
                        </a:lnSpc>
                        <a:spcBef>
                          <a:spcPct val="0"/>
                        </a:spcBef>
                        <a:spcAft>
                          <a:spcPct val="0"/>
                        </a:spcAft>
                        <a:buClrTx/>
                        <a:buSzTx/>
                        <a:buFontTx/>
                        <a:buNone/>
                        <a:defRPr/>
                      </a:pPr>
                      <a:r>
                        <a:rPr lang="fr" sz="1400" b="0" i="0" u="none" strike="noStrike" cap="none">
                          <a:solidFill>
                            <a:srgbClr val="000000"/>
                          </a:solidFill>
                          <a:highlight>
                            <a:srgbClr val="000000">
                              <a:alpha val="0"/>
                            </a:srgbClr>
                          </a:highlight>
                          <a:latin typeface="Calibri"/>
                          <a:ea typeface="+mn-ea"/>
                          <a:cs typeface="+mn-cs"/>
                          <a:sym typeface="Arial"/>
                        </a:rPr>
                        <a:t>En prenant le temps de procéder à une évaluation des besoins, vous vous assurez que la stratégie et les activités que vous mettez en place (et les ressources que vous dépensez) répondent à un besoin réel.</a:t>
                      </a:r>
                    </a:p>
                  </a:txBody>
                  <a:tcPr marL="94674" marR="94674" marT="47337" marB="47337"/>
                </a:tc>
                <a:extLst>
                  <a:ext uri="{0D108BD9-81ED-4DB2-BD59-A6C34878D82A}">
                    <a16:rowId xmlns:a16="http://schemas.microsoft.com/office/drawing/2014/main" val="10002"/>
                  </a:ext>
                </a:extLst>
              </a:tr>
              <a:tr h="1199205">
                <a:tc>
                  <a:txBody>
                    <a:bodyPr vert="horz" wrap="square">
                      <a:noAutofit/>
                    </a:bodyPr>
                    <a:lstStyle/>
                    <a:p>
                      <a:pPr rtl="0"/>
                      <a:r>
                        <a:rPr lang="fr" sz="1400" b="1" i="0" u="none" strike="noStrike" cap="none">
                          <a:solidFill>
                            <a:srgbClr val="000000"/>
                          </a:solidFill>
                          <a:highlight>
                            <a:srgbClr val="000000">
                              <a:alpha val="0"/>
                            </a:srgbClr>
                          </a:highlight>
                          <a:latin typeface="Calibri"/>
                          <a:ea typeface="+mn-ea"/>
                          <a:cs typeface="+mn-cs"/>
                          <a:sym typeface="Arial"/>
                        </a:rPr>
                        <a:t>Nous n'avons pas le temps de faire une enquête.</a:t>
                      </a:r>
                    </a:p>
                    <a:p>
                      <a:endParaRPr lang="en-US" sz="1400" b="1"/>
                    </a:p>
                  </a:txBody>
                  <a:tcPr marL="94674" marR="94674" marT="47337" marB="47337"/>
                </a:tc>
                <a:tc>
                  <a:txBody>
                    <a:bodyPr vert="horz" wrap="square">
                      <a:noAutofit/>
                    </a:bodyPr>
                    <a:lstStyle/>
                    <a:p>
                      <a:pPr rtl="0"/>
                      <a:r>
                        <a:rPr lang="fr" sz="1400" b="0" i="0" u="none" strike="noStrike" cap="none">
                          <a:solidFill>
                            <a:srgbClr val="000000"/>
                          </a:solidFill>
                          <a:highlight>
                            <a:srgbClr val="000000">
                              <a:alpha val="0"/>
                            </a:srgbClr>
                          </a:highlight>
                          <a:latin typeface="Calibri"/>
                          <a:ea typeface="+mn-ea"/>
                          <a:cs typeface="+mn-cs"/>
                          <a:sym typeface="Arial"/>
                        </a:rPr>
                        <a:t>Nous ne suggérons pas que vous deviez mener une enquête scientifique à grande échelle. Vous pouvez collecter des données utiles en quelques heures. Par exemple, vous pouvez vous rendre à une réunion à laquelle participe votre public clé et lui poser quelques questions. Il existe différents degrés d'exhaustivité en termes d'évaluation des besoins.</a:t>
                      </a:r>
                      <a:endParaRPr lang="en-US" sz="1400"/>
                    </a:p>
                  </a:txBody>
                  <a:tcPr marL="94674" marR="94674" marT="47337" marB="47337"/>
                </a:tc>
                <a:extLst>
                  <a:ext uri="{0D108BD9-81ED-4DB2-BD59-A6C34878D82A}">
                    <a16:rowId xmlns:a16="http://schemas.microsoft.com/office/drawing/2014/main" val="10003"/>
                  </a:ext>
                </a:extLst>
              </a:tr>
              <a:tr h="950612">
                <a:tc>
                  <a:txBody>
                    <a:bodyPr vert="horz" wrap="square">
                      <a:noAutofit/>
                    </a:bodyPr>
                    <a:lstStyle/>
                    <a:p>
                      <a:pPr rtl="0"/>
                      <a:r>
                        <a:rPr lang="fr" sz="1400" b="1" i="0" u="none" strike="noStrike">
                          <a:highlight>
                            <a:srgbClr val="000000">
                              <a:alpha val="0"/>
                            </a:srgbClr>
                          </a:highlight>
                          <a:latin typeface="Calibri"/>
                        </a:rPr>
                        <a:t>Nous ne savons pas comment faire.</a:t>
                      </a:r>
                    </a:p>
                  </a:txBody>
                  <a:tcPr marL="94674" marR="94674" marT="47337" marB="47337"/>
                </a:tc>
                <a:tc>
                  <a:txBody>
                    <a:bodyPr vert="horz" wrap="square">
                      <a:noAutofit/>
                    </a:bodyPr>
                    <a:lstStyle/>
                    <a:p>
                      <a:pPr marL="0" marR="0" indent="0" algn="l" defTabSz="914400" rtl="0" eaLnBrk="1" fontAlgn="auto" latinLnBrk="0" hangingPunct="1">
                        <a:lnSpc>
                          <a:spcPct val="100000"/>
                        </a:lnSpc>
                        <a:spcBef>
                          <a:spcPct val="0"/>
                        </a:spcBef>
                        <a:spcAft>
                          <a:spcPct val="0"/>
                        </a:spcAft>
                        <a:buClrTx/>
                        <a:buSzTx/>
                        <a:buFontTx/>
                        <a:buNone/>
                        <a:defRPr/>
                      </a:pPr>
                      <a:r>
                        <a:rPr lang="fr" sz="1400" b="0" i="0" u="none" strike="noStrike" cap="none">
                          <a:solidFill>
                            <a:srgbClr val="000000"/>
                          </a:solidFill>
                          <a:highlight>
                            <a:srgbClr val="000000">
                              <a:alpha val="0"/>
                            </a:srgbClr>
                          </a:highlight>
                          <a:latin typeface="Calibri"/>
                          <a:ea typeface="+mn-ea"/>
                          <a:cs typeface="+mn-cs"/>
                          <a:sym typeface="Arial"/>
                        </a:rPr>
                        <a:t>Cela n'a pas besoin d'être parfait ou compliqué ! N'oubliez pas que tout type de collecte d'informations est presque toujours préférable à l'absence totale de collecte d'informations. Recherchez des outils que vous pouvez adapter dans le kit de formation qui accompagne le projet. </a:t>
                      </a:r>
                    </a:p>
                  </a:txBody>
                  <a:tcPr marL="94674" marR="94674" marT="47337" marB="47337"/>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54292239"/>
      </p:ext>
    </p:extLst>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Title 6"/>
          <p:cNvSpPr>
            <a:spLocks noGrp="1"/>
          </p:cNvSpPr>
          <p:nvPr>
            <p:ph type="title"/>
          </p:nvPr>
        </p:nvSpPr>
        <p:spPr>
          <a:xfrm>
            <a:off x="576072" y="530352"/>
            <a:ext cx="8158288" cy="914400"/>
          </a:xfrm>
        </p:spPr>
        <p:txBody>
          <a:bodyPr anchor="t">
            <a:noAutofit/>
          </a:bodyPr>
          <a:lstStyle/>
          <a:p>
            <a:pPr marL="0" indent="0" rtl="0"/>
            <a:r>
              <a:rPr lang="fr" sz="3600" b="0" i="0" u="none" strike="noStrike">
                <a:highlight>
                  <a:srgbClr val="000000">
                    <a:alpha val="0"/>
                  </a:srgbClr>
                </a:highlight>
                <a:latin typeface="Gill Sans MT"/>
              </a:rPr>
              <a:t>Supplément : </a:t>
            </a:r>
            <a:br>
              <a:rPr lang="fr" sz="3600" b="0" i="0" u="none" strike="noStrike">
                <a:highlight>
                  <a:srgbClr val="000000">
                    <a:alpha val="0"/>
                  </a:srgbClr>
                </a:highlight>
                <a:latin typeface="Gill Sans MT"/>
              </a:rPr>
            </a:br>
            <a:r>
              <a:rPr lang="fr" sz="3600" b="0" i="0" u="none" strike="noStrike">
                <a:highlight>
                  <a:srgbClr val="000000">
                    <a:alpha val="0"/>
                  </a:srgbClr>
                </a:highlight>
                <a:latin typeface="Gill Sans MT"/>
              </a:rPr>
              <a:t>Guide d'évaluation des besoins K4Health</a:t>
            </a:r>
          </a:p>
        </p:txBody>
      </p:sp>
      <p:sp>
        <p:nvSpPr>
          <p:cNvPr id="8" name="Content Placeholder 7"/>
          <p:cNvSpPr>
            <a:spLocks noGrp="1"/>
          </p:cNvSpPr>
          <p:nvPr>
            <p:ph sz="half" idx="1"/>
          </p:nvPr>
        </p:nvSpPr>
        <p:spPr>
          <a:xfrm>
            <a:off x="594360" y="1847088"/>
            <a:ext cx="5059680" cy="4623068"/>
          </a:xfrm>
        </p:spPr>
        <p:txBody>
          <a:bodyPr>
            <a:noAutofit/>
          </a:bodyPr>
          <a:lstStyle/>
          <a:p>
            <a:pPr marL="0" indent="0" rtl="0">
              <a:spcBef>
                <a:spcPct val="0"/>
              </a:spcBef>
              <a:buNone/>
            </a:pPr>
            <a:r>
              <a:rPr lang="fr" sz="2200" b="1" i="0" u="none" strike="noStrike">
                <a:highlight>
                  <a:srgbClr val="000000">
                    <a:alpha val="0"/>
                  </a:srgbClr>
                </a:highlight>
                <a:latin typeface="Gill Sans MT"/>
              </a:rPr>
              <a:t>Publié :</a:t>
            </a:r>
            <a:r>
              <a:rPr lang="fr" sz="2200" b="0" i="0" u="none" strike="noStrike">
                <a:highlight>
                  <a:srgbClr val="000000">
                    <a:alpha val="0"/>
                  </a:srgbClr>
                </a:highlight>
                <a:latin typeface="Gill Sans MT"/>
              </a:rPr>
              <a:t> 2011 (mis à jour en 2013)</a:t>
            </a:r>
          </a:p>
          <a:p>
            <a:pPr marL="0" indent="0" rtl="0">
              <a:spcAft>
                <a:spcPct val="0"/>
              </a:spcAft>
              <a:buNone/>
            </a:pPr>
            <a:r>
              <a:rPr lang="fr" sz="2200" b="1" i="0" u="none" strike="noStrike">
                <a:highlight>
                  <a:srgbClr val="000000">
                    <a:alpha val="0"/>
                  </a:srgbClr>
                </a:highlight>
                <a:latin typeface="Gill Sans MT"/>
              </a:rPr>
              <a:t>Contexte : </a:t>
            </a:r>
            <a:r>
              <a:rPr lang="fr" sz="2200" b="0" i="0" u="none" strike="noStrike">
                <a:highlight>
                  <a:srgbClr val="000000">
                    <a:alpha val="0"/>
                  </a:srgbClr>
                </a:highlight>
                <a:latin typeface="Gill Sans MT"/>
              </a:rPr>
              <a:t>Basé sur l'expérience de K4Health dans l'évaluation des besoins au niveau mondial et national : Malawi, Sénégal, Pérou, Éthiopie et Inde</a:t>
            </a:r>
          </a:p>
          <a:p>
            <a:pPr marL="0" indent="0" rtl="0">
              <a:spcBef>
                <a:spcPts val="600"/>
              </a:spcBef>
              <a:buNone/>
            </a:pPr>
            <a:r>
              <a:rPr lang="fr" sz="2200" b="1" i="0" u="none" strike="noStrike">
                <a:highlight>
                  <a:srgbClr val="000000">
                    <a:alpha val="0"/>
                  </a:srgbClr>
                </a:highlight>
                <a:latin typeface="Gill Sans MT"/>
              </a:rPr>
              <a:t>Contenu :</a:t>
            </a:r>
          </a:p>
          <a:p>
            <a:pPr marL="457200" lvl="1" rtl="0">
              <a:spcAft>
                <a:spcPct val="0"/>
              </a:spcAft>
              <a:buSzPct val="125000"/>
              <a:buFont typeface="Arial"/>
              <a:buChar char="•"/>
            </a:pPr>
            <a:r>
              <a:rPr lang="fr" sz="2000" b="0" i="0" u="none" strike="noStrike">
                <a:highlight>
                  <a:srgbClr val="000000">
                    <a:alpha val="0"/>
                  </a:srgbClr>
                </a:highlight>
                <a:latin typeface="Gill Sans MT"/>
              </a:rPr>
              <a:t>Conseils pour l'utilisation de diverses méthodologies</a:t>
            </a:r>
          </a:p>
          <a:p>
            <a:pPr marL="457200" lvl="1" rtl="0">
              <a:spcAft>
                <a:spcPct val="0"/>
              </a:spcAft>
              <a:buSzPct val="125000"/>
              <a:buFont typeface="Arial"/>
              <a:buChar char="•"/>
            </a:pPr>
            <a:r>
              <a:rPr lang="fr" sz="2000" b="0" i="0" u="none" strike="noStrike">
                <a:highlight>
                  <a:srgbClr val="000000">
                    <a:alpha val="0"/>
                  </a:srgbClr>
                </a:highlight>
                <a:latin typeface="Gill Sans MT"/>
              </a:rPr>
              <a:t>Études de cas</a:t>
            </a:r>
          </a:p>
          <a:p>
            <a:pPr marL="457200" lvl="1" rtl="0">
              <a:spcAft>
                <a:spcPct val="0"/>
              </a:spcAft>
              <a:buSzPct val="125000"/>
              <a:buFont typeface="Arial"/>
              <a:buChar char="•"/>
            </a:pPr>
            <a:r>
              <a:rPr lang="fr" sz="2000" b="0" i="0" u="none" strike="noStrike">
                <a:highlight>
                  <a:srgbClr val="000000">
                    <a:alpha val="0"/>
                  </a:srgbClr>
                </a:highlight>
                <a:latin typeface="Gill Sans MT"/>
              </a:rPr>
              <a:t>Outils, instruments et matériels de formation</a:t>
            </a:r>
          </a:p>
          <a:p>
            <a:pPr marL="457200" lvl="1" rtl="0">
              <a:buSzPct val="125000"/>
              <a:buFont typeface="Arial"/>
              <a:buChar char="•"/>
            </a:pPr>
            <a:r>
              <a:rPr lang="fr" sz="2000" b="0" i="0" u="none" strike="noStrike">
                <a:highlight>
                  <a:srgbClr val="000000">
                    <a:alpha val="0"/>
                  </a:srgbClr>
                </a:highlight>
                <a:latin typeface="Gill Sans MT"/>
              </a:rPr>
              <a:t>Conseils pour la diffusion des résultats</a:t>
            </a:r>
          </a:p>
        </p:txBody>
      </p:sp>
      <p:pic>
        <p:nvPicPr>
          <p:cNvPr id="10" name="Picture 2"/>
          <p:cNvPicPr>
            <a:picLocks noGrp="1" noChangeAspect="1" noChangeArrowheads="1"/>
          </p:cNvPicPr>
          <p:nvPr>
            <p:ph sz="half" idx="2"/>
          </p:nvPr>
        </p:nvPicPr>
        <p:blipFill>
          <a:blip r:embed="rId3">
            <a:extLst>
              <a:ext uri="{28A0092B-C50C-407E-A947-70E740481C1C}">
                <a14:useLocalDpi xmlns:a14="http://schemas.microsoft.com/office/drawing/2010/main"/>
              </a:ext>
            </a:extLst>
          </a:blip>
          <a:stretch>
            <a:fillRect/>
          </a:stretch>
        </p:blipFill>
        <p:spPr bwMode="auto">
          <a:xfrm>
            <a:off x="5654040" y="1847088"/>
            <a:ext cx="3080320" cy="3962400"/>
          </a:xfrm>
          <a:prstGeom prst="rect">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35979"/>
      </p:ext>
    </p:extLst>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Shape 153"/>
        <p:cNvGrpSpPr/>
        <p:nvPr/>
      </p:nvGrpSpPr>
      <p:grpSpPr>
        <a:xfrm>
          <a:off x="0" y="0"/>
          <a:ext cx="0" cy="0"/>
        </a:xfrm>
      </p:grpSpPr>
      <p:sp>
        <p:nvSpPr>
          <p:cNvPr id="154" name="Shape 154"/>
          <p:cNvSpPr txBox="1">
            <a:spLocks noGrp="1"/>
          </p:cNvSpPr>
          <p:nvPr>
            <p:ph type="title"/>
          </p:nvPr>
        </p:nvSpPr>
        <p:spPr>
          <a:xfrm>
            <a:off x="576072" y="530352"/>
            <a:ext cx="8001000" cy="914400"/>
          </a:xfrm>
          <a:prstGeom prst="rect">
            <a:avLst/>
          </a:prstGeom>
          <a:noFill/>
          <a:ln>
            <a:noFill/>
          </a:ln>
        </p:spPr>
        <p:txBody>
          <a:bodyPr lIns="91425" tIns="45700" rIns="91425" bIns="45700" anchor="t" anchorCtr="0">
            <a:noAutofit/>
          </a:bodyPr>
          <a:lstStyle/>
          <a:p>
            <a:pPr marR="0" lvl="0" algn="l" rtl="0">
              <a:lnSpc>
                <a:spcPct val="100000"/>
              </a:lnSpc>
              <a:spcBef>
                <a:spcPct val="0"/>
              </a:spcBef>
              <a:buClr>
                <a:srgbClr val="0E6CB8"/>
              </a:buClr>
              <a:buSzPct val="25000"/>
              <a:buFont typeface="Gill Sans"/>
              <a:buNone/>
            </a:pPr>
            <a:r>
              <a:rPr lang="fr" sz="3600" b="0" i="0" u="none" strike="noStrike">
                <a:solidFill>
                  <a:srgbClr val="007EA5"/>
                </a:solidFill>
                <a:highlight>
                  <a:srgbClr val="000000">
                    <a:alpha val="0"/>
                  </a:srgbClr>
                </a:highlight>
                <a:latin typeface="Gill Sans MT"/>
              </a:rPr>
              <a:t>Étape 1 : Évaluer les besoins</a:t>
            </a:r>
          </a:p>
        </p:txBody>
      </p:sp>
      <p:sp>
        <p:nvSpPr>
          <p:cNvPr id="155" name="Shape 155"/>
          <p:cNvSpPr txBox="1">
            <a:spLocks noGrp="1"/>
          </p:cNvSpPr>
          <p:nvPr>
            <p:ph type="body" idx="1"/>
          </p:nvPr>
        </p:nvSpPr>
        <p:spPr>
          <a:xfrm>
            <a:off x="594360" y="1536192"/>
            <a:ext cx="8001000" cy="914400"/>
          </a:xfrm>
          <a:prstGeom prst="rect">
            <a:avLst/>
          </a:prstGeom>
          <a:noFill/>
          <a:ln>
            <a:noFill/>
          </a:ln>
        </p:spPr>
        <p:txBody>
          <a:bodyPr lIns="91425" tIns="45700" rIns="91425" bIns="45700" anchor="t" anchorCtr="0">
            <a:noAutofit/>
          </a:bodyPr>
          <a:lstStyle/>
          <a:p>
            <a:pPr marL="0" lvl="0" indent="0" rtl="0">
              <a:lnSpc>
                <a:spcPct val="114000"/>
              </a:lnSpc>
              <a:spcBef>
                <a:spcPct val="0"/>
              </a:spcBef>
              <a:buClr>
                <a:srgbClr val="007EA5"/>
              </a:buClr>
              <a:buSzPct val="25000"/>
              <a:buFont typeface="Arial"/>
              <a:buNone/>
            </a:pPr>
            <a:r>
              <a:rPr lang="fr" sz="2400" b="0" i="0" u="none" strike="noStrike">
                <a:solidFill>
                  <a:srgbClr val="007EA5"/>
                </a:solidFill>
                <a:highlight>
                  <a:srgbClr val="000000">
                    <a:alpha val="0"/>
                  </a:srgbClr>
                </a:highlight>
                <a:latin typeface="Gill Sans MT"/>
                <a:ea typeface="Cabin"/>
                <a:cs typeface="Arial"/>
                <a:sym typeface="Cabin"/>
              </a:rPr>
              <a:t>Ce document a pour objectif :</a:t>
            </a:r>
          </a:p>
          <a:p>
            <a:pPr marL="457200" lvl="0" indent="-384048" rtl="0">
              <a:lnSpc>
                <a:spcPct val="114000"/>
              </a:lnSpc>
              <a:spcBef>
                <a:spcPct val="0"/>
              </a:spcBef>
              <a:buClr>
                <a:srgbClr val="007EA5"/>
              </a:buClr>
              <a:buSzPct val="125000"/>
            </a:pPr>
            <a:r>
              <a:rPr lang="fr" sz="2400" b="0" i="0" u="none" strike="noStrike">
                <a:solidFill>
                  <a:srgbClr val="007EA5"/>
                </a:solidFill>
                <a:highlight>
                  <a:srgbClr val="000000">
                    <a:alpha val="0"/>
                  </a:srgbClr>
                </a:highlight>
                <a:latin typeface="Gill Sans MT"/>
                <a:cs typeface="Arial"/>
              </a:rPr>
              <a:t>Comprendre pourquoi il est important d'évaluer les besoins en connaissances dans votre programme.</a:t>
            </a:r>
          </a:p>
          <a:p>
            <a:pPr marL="457200" lvl="0" indent="-384048" rtl="0">
              <a:lnSpc>
                <a:spcPct val="114000"/>
              </a:lnSpc>
              <a:spcBef>
                <a:spcPct val="0"/>
              </a:spcBef>
              <a:buClr>
                <a:srgbClr val="007EA5"/>
              </a:buClr>
              <a:buSzPct val="125000"/>
            </a:pPr>
            <a:r>
              <a:rPr lang="fr" sz="2400" b="0" i="0" u="none" strike="noStrike">
                <a:solidFill>
                  <a:srgbClr val="007EA5"/>
                </a:solidFill>
                <a:highlight>
                  <a:srgbClr val="000000">
                    <a:alpha val="0"/>
                  </a:srgbClr>
                </a:highlight>
                <a:latin typeface="Gill Sans MT"/>
                <a:cs typeface="Arial"/>
              </a:rPr>
              <a:t>Expliquer le but et l'utilisation des méthodologies communes d'évaluation de la GC.</a:t>
            </a:r>
          </a:p>
          <a:p>
            <a:pPr marL="457200" lvl="0" indent="-384048" rtl="0">
              <a:lnSpc>
                <a:spcPct val="114000"/>
              </a:lnSpc>
              <a:spcBef>
                <a:spcPct val="0"/>
              </a:spcBef>
              <a:buClr>
                <a:srgbClr val="007EA5"/>
              </a:buClr>
              <a:buSzPct val="125000"/>
            </a:pPr>
            <a:r>
              <a:rPr lang="fr" sz="2400" b="0" i="0" u="none" strike="noStrike">
                <a:solidFill>
                  <a:srgbClr val="007EA5"/>
                </a:solidFill>
                <a:highlight>
                  <a:srgbClr val="000000">
                    <a:alpha val="0"/>
                  </a:srgbClr>
                </a:highlight>
                <a:latin typeface="Gill Sans MT"/>
                <a:cs typeface="Arial"/>
              </a:rPr>
              <a:t>Examiner le processus de mise en œuvre du plan d'évaluation des besoins en connaissances pour votre programme de santé.</a:t>
            </a:r>
          </a:p>
        </p:txBody>
      </p:sp>
    </p:spTree>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Shape 174"/>
        <p:cNvGrpSpPr/>
        <p:nvPr/>
      </p:nvGrpSpPr>
      <p:grpSpPr>
        <a:xfrm>
          <a:off x="0" y="0"/>
          <a:ext cx="0" cy="0"/>
        </a:xfrm>
      </p:grpSpPr>
      <p:sp>
        <p:nvSpPr>
          <p:cNvPr id="175" name="Shape 175"/>
          <p:cNvSpPr txBox="1">
            <a:spLocks noGrp="1"/>
          </p:cNvSpPr>
          <p:nvPr>
            <p:ph type="title"/>
          </p:nvPr>
        </p:nvSpPr>
        <p:spPr>
          <a:xfrm>
            <a:off x="576072" y="530352"/>
            <a:ext cx="8001000" cy="914400"/>
          </a:xfrm>
          <a:prstGeom prst="rect">
            <a:avLst/>
          </a:prstGeom>
        </p:spPr>
        <p:txBody>
          <a:bodyPr lIns="91425" tIns="91425" rIns="91425" bIns="91425" anchor="t" anchorCtr="0">
            <a:noAutofit/>
          </a:bodyPr>
          <a:lstStyle/>
          <a:p>
            <a:pPr lvl="0" rtl="0">
              <a:lnSpc>
                <a:spcPct val="100000"/>
              </a:lnSpc>
              <a:spcBef>
                <a:spcPct val="0"/>
              </a:spcBef>
              <a:buNone/>
            </a:pPr>
            <a:r>
              <a:rPr lang="fr" sz="3600" b="0" i="0" u="none" strike="noStrike">
                <a:solidFill>
                  <a:srgbClr val="007EA5"/>
                </a:solidFill>
                <a:highlight>
                  <a:srgbClr val="000000">
                    <a:alpha val="0"/>
                  </a:srgbClr>
                </a:highlight>
                <a:latin typeface="Gill Sans MT"/>
              </a:rPr>
              <a:t>Qu'est-ce qu'une évaluation des besoins ?</a:t>
            </a:r>
          </a:p>
        </p:txBody>
      </p:sp>
      <p:sp>
        <p:nvSpPr>
          <p:cNvPr id="176" name="Shape 176"/>
          <p:cNvSpPr txBox="1">
            <a:spLocks noGrp="1"/>
          </p:cNvSpPr>
          <p:nvPr>
            <p:ph type="body" idx="1"/>
          </p:nvPr>
        </p:nvSpPr>
        <p:spPr>
          <a:xfrm>
            <a:off x="594360" y="1536192"/>
            <a:ext cx="8001000" cy="3743174"/>
          </a:xfrm>
          <a:prstGeom prst="rect">
            <a:avLst/>
          </a:prstGeom>
        </p:spPr>
        <p:txBody>
          <a:bodyPr lIns="91425" tIns="91425" rIns="91425" bIns="91425" anchor="t" anchorCtr="0">
            <a:noAutofit/>
          </a:bodyPr>
          <a:lstStyle/>
          <a:p>
            <a:pPr marL="0" lvl="0" indent="0" rtl="0">
              <a:spcBef>
                <a:spcPct val="0"/>
              </a:spcBef>
              <a:buClr>
                <a:srgbClr val="007EA5"/>
              </a:buClr>
              <a:buNone/>
            </a:pPr>
            <a:r>
              <a:rPr lang="fr" sz="2400" b="0" i="0" u="none" strike="noStrike">
                <a:solidFill>
                  <a:srgbClr val="007EA5"/>
                </a:solidFill>
                <a:highlight>
                  <a:srgbClr val="000000">
                    <a:alpha val="0"/>
                  </a:srgbClr>
                </a:highlight>
                <a:latin typeface="Gill Sans MT"/>
                <a:ea typeface="Gill Sans MT"/>
                <a:cs typeface="Gill Sans MT"/>
                <a:sym typeface="Calibri"/>
              </a:rPr>
              <a:t>Une technique pour :</a:t>
            </a:r>
          </a:p>
          <a:p>
            <a:pPr marL="457200" indent="-384048" rtl="0">
              <a:lnSpc>
                <a:spcPct val="114000"/>
              </a:lnSpc>
              <a:spcBef>
                <a:spcPct val="0"/>
              </a:spcBef>
              <a:buClr>
                <a:srgbClr val="007EA5"/>
              </a:buClr>
              <a:buSzPct val="125000"/>
            </a:pPr>
            <a:r>
              <a:rPr lang="fr" sz="2400" b="0" i="0" u="none" strike="noStrike">
                <a:solidFill>
                  <a:srgbClr val="007EA5"/>
                </a:solidFill>
                <a:highlight>
                  <a:srgbClr val="000000">
                    <a:alpha val="0"/>
                  </a:srgbClr>
                </a:highlight>
                <a:latin typeface="Gill Sans MT"/>
                <a:ea typeface="Gill Sans MT"/>
                <a:cs typeface="Gill Sans MT"/>
                <a:sym typeface="Calibri"/>
              </a:rPr>
              <a:t>Évaluation de la capacité actuelle des systèmes et processus de gestion des connaissances</a:t>
            </a:r>
          </a:p>
          <a:p>
            <a:pPr marL="457200" indent="-384048" rtl="0">
              <a:lnSpc>
                <a:spcPct val="114000"/>
              </a:lnSpc>
              <a:spcBef>
                <a:spcPct val="0"/>
              </a:spcBef>
              <a:buClr>
                <a:srgbClr val="007EA5"/>
              </a:buClr>
              <a:buSzPct val="125000"/>
            </a:pPr>
            <a:r>
              <a:rPr lang="fr" sz="2400" b="0" i="0" u="none" strike="noStrike">
                <a:solidFill>
                  <a:srgbClr val="007EA5"/>
                </a:solidFill>
                <a:highlight>
                  <a:srgbClr val="000000">
                    <a:alpha val="0"/>
                  </a:srgbClr>
                </a:highlight>
                <a:latin typeface="Gill Sans MT"/>
                <a:ea typeface="Gill Sans MT"/>
                <a:cs typeface="Gill Sans MT"/>
                <a:sym typeface="Calibri"/>
              </a:rPr>
              <a:t>Déterminer les préférences actuelles et le comportement en matière de recherche d'informations de votre principal groupe d'utilisateurs ou de votre principal public.</a:t>
            </a:r>
          </a:p>
          <a:p>
            <a:pPr marL="457200" indent="-384048" rtl="0">
              <a:lnSpc>
                <a:spcPct val="114000"/>
              </a:lnSpc>
              <a:spcBef>
                <a:spcPct val="0"/>
              </a:spcBef>
              <a:buClr>
                <a:srgbClr val="007EA5"/>
              </a:buClr>
              <a:buSzPct val="125000"/>
            </a:pPr>
            <a:r>
              <a:rPr lang="fr" sz="2400" b="0" i="0" u="none" strike="noStrike">
                <a:highlight>
                  <a:srgbClr val="000000">
                    <a:alpha val="0"/>
                  </a:srgbClr>
                </a:highlight>
                <a:latin typeface="Gill Sans MT"/>
                <a:ea typeface="Gill Sans MT"/>
                <a:cs typeface="Gill Sans MT"/>
                <a:sym typeface="Calibri"/>
              </a:rPr>
              <a:t>Identifier les lacunes et les priorités à traiter afin de répondre aux besoins des publics en matière de gestion des connaissances. </a:t>
            </a:r>
            <a:endParaRPr lang="en-US">
              <a:solidFill>
                <a:srgbClr val="007EA5"/>
              </a:solidFill>
              <a:latin typeface="Gill Sans MT"/>
              <a:ea typeface="Gill Sans MT"/>
              <a:cs typeface="Gill Sans MT"/>
              <a:sym typeface="Calibri"/>
            </a:endParaRPr>
          </a:p>
        </p:txBody>
      </p:sp>
    </p:spTree>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Shape 181"/>
        <p:cNvGrpSpPr/>
        <p:nvPr/>
      </p:nvGrpSpPr>
      <p:grpSpPr>
        <a:xfrm>
          <a:off x="0" y="0"/>
          <a:ext cx="0" cy="0"/>
        </a:xfrm>
      </p:grpSpPr>
      <p:sp>
        <p:nvSpPr>
          <p:cNvPr id="182" name="Shape 182"/>
          <p:cNvSpPr txBox="1">
            <a:spLocks noGrp="1"/>
          </p:cNvSpPr>
          <p:nvPr>
            <p:ph type="title"/>
          </p:nvPr>
        </p:nvSpPr>
        <p:spPr>
          <a:xfrm>
            <a:off x="576072" y="530352"/>
            <a:ext cx="8001000" cy="914400"/>
          </a:xfrm>
          <a:prstGeom prst="rect">
            <a:avLst/>
          </a:prstGeom>
        </p:spPr>
        <p:txBody>
          <a:bodyPr lIns="91425" tIns="91425" rIns="91425" bIns="91425" anchor="t" anchorCtr="0">
            <a:noAutofit/>
          </a:bodyPr>
          <a:lstStyle/>
          <a:p>
            <a:pPr lvl="0" rtl="0">
              <a:lnSpc>
                <a:spcPct val="100000"/>
              </a:lnSpc>
              <a:spcBef>
                <a:spcPct val="0"/>
              </a:spcBef>
              <a:buNone/>
            </a:pPr>
            <a:r>
              <a:rPr lang="fr" sz="3600" b="0" i="0" u="none" strike="noStrike">
                <a:solidFill>
                  <a:srgbClr val="007EA5"/>
                </a:solidFill>
                <a:highlight>
                  <a:srgbClr val="000000">
                    <a:alpha val="0"/>
                  </a:srgbClr>
                </a:highlight>
                <a:latin typeface="Gill Sans MT"/>
              </a:rPr>
              <a:t>Pourquoi procéder à une évaluation des besoins ?</a:t>
            </a:r>
          </a:p>
        </p:txBody>
      </p:sp>
      <p:sp>
        <p:nvSpPr>
          <p:cNvPr id="183" name="Shape 183"/>
          <p:cNvSpPr txBox="1">
            <a:spLocks noGrp="1"/>
          </p:cNvSpPr>
          <p:nvPr>
            <p:ph type="body" idx="1"/>
          </p:nvPr>
        </p:nvSpPr>
        <p:spPr>
          <a:xfrm>
            <a:off x="594360" y="1536192"/>
            <a:ext cx="7886700" cy="4351200"/>
          </a:xfrm>
          <a:prstGeom prst="rect">
            <a:avLst/>
          </a:prstGeom>
        </p:spPr>
        <p:txBody>
          <a:bodyPr lIns="91425" tIns="91425" rIns="91425" bIns="91425" anchor="t" anchorCtr="0">
            <a:noAutofit/>
          </a:bodyPr>
          <a:lstStyle/>
          <a:p>
            <a:pPr marL="76200" lvl="0" indent="0" rtl="0">
              <a:lnSpc>
                <a:spcPct val="114000"/>
              </a:lnSpc>
              <a:spcBef>
                <a:spcPct val="0"/>
              </a:spcBef>
              <a:buClr>
                <a:srgbClr val="007EA5"/>
              </a:buClr>
              <a:buSzPct val="125000"/>
              <a:buNone/>
            </a:pPr>
            <a:r>
              <a:rPr lang="fr" sz="2400" b="0" i="0" u="none" strike="noStrike">
                <a:highlight>
                  <a:srgbClr val="000000">
                    <a:alpha val="0"/>
                  </a:srgbClr>
                </a:highlight>
                <a:latin typeface="Gill Sans MT"/>
                <a:sym typeface="Calibri"/>
              </a:rPr>
              <a:t>L'évaluation des besoins peut aider les praticiens de la GC à améliorer la qualité des décisions et les résultats des performances en alignant les activités de GC sur les conclusions de l'évaluation.</a:t>
            </a:r>
          </a:p>
          <a:p>
            <a:pPr marL="76200" lvl="0" indent="0">
              <a:lnSpc>
                <a:spcPct val="114000"/>
              </a:lnSpc>
              <a:spcBef>
                <a:spcPct val="0"/>
              </a:spcBef>
              <a:buClr>
                <a:srgbClr val="007EA5"/>
              </a:buClr>
              <a:buSzPct val="125000"/>
              <a:buNone/>
            </a:pPr>
            <a:endParaRPr lang="en-US">
              <a:solidFill>
                <a:srgbClr val="007EA5"/>
              </a:solidFill>
              <a:sym typeface="Calibri"/>
            </a:endParaRPr>
          </a:p>
          <a:p>
            <a:pPr marL="76200" lvl="0" indent="0" rtl="0">
              <a:lnSpc>
                <a:spcPct val="114000"/>
              </a:lnSpc>
              <a:spcBef>
                <a:spcPct val="0"/>
              </a:spcBef>
              <a:buClr>
                <a:srgbClr val="007EA5"/>
              </a:buClr>
              <a:buSzPct val="125000"/>
              <a:buNone/>
            </a:pPr>
            <a:r>
              <a:rPr lang="fr" sz="2400" b="0" i="0" u="none" strike="noStrike">
                <a:solidFill>
                  <a:srgbClr val="007EA5"/>
                </a:solidFill>
                <a:highlight>
                  <a:srgbClr val="000000">
                    <a:alpha val="0"/>
                  </a:srgbClr>
                </a:highlight>
                <a:latin typeface="Gill Sans MT"/>
                <a:sym typeface="Calibri"/>
              </a:rPr>
              <a:t>Plus précisément, grâce à l'évaluation des besoins, vous pouvez :</a:t>
            </a:r>
          </a:p>
          <a:p>
            <a:pPr marL="457200" lvl="0" indent="-381000" rtl="0">
              <a:lnSpc>
                <a:spcPct val="114000"/>
              </a:lnSpc>
              <a:spcBef>
                <a:spcPct val="0"/>
              </a:spcBef>
              <a:buClr>
                <a:srgbClr val="007EA5"/>
              </a:buClr>
              <a:buSzPct val="125000"/>
              <a:buFont typeface="Arial"/>
              <a:buChar char="•"/>
            </a:pPr>
            <a:r>
              <a:rPr lang="fr" sz="2400" b="0" i="0" u="none" strike="noStrike">
                <a:highlight>
                  <a:srgbClr val="000000">
                    <a:alpha val="0"/>
                  </a:srgbClr>
                </a:highlight>
                <a:latin typeface="Gill Sans MT"/>
                <a:sym typeface="Calibri"/>
              </a:rPr>
              <a:t>Développer des programmes et des politiques fondés sur des preuves et axés sur les besoins de vos utilisateurs/publics. </a:t>
            </a:r>
          </a:p>
          <a:p>
            <a:pPr marL="457200" lvl="0" indent="-381000" rtl="0">
              <a:lnSpc>
                <a:spcPct val="114000"/>
              </a:lnSpc>
              <a:spcBef>
                <a:spcPct val="0"/>
              </a:spcBef>
              <a:buClr>
                <a:srgbClr val="007EA5"/>
              </a:buClr>
              <a:buSzPct val="125000"/>
              <a:buFont typeface="Arial"/>
              <a:buChar char="•"/>
            </a:pPr>
            <a:r>
              <a:rPr lang="fr" sz="2400" b="0" i="0" u="none" strike="noStrike">
                <a:solidFill>
                  <a:srgbClr val="007EA5"/>
                </a:solidFill>
                <a:highlight>
                  <a:srgbClr val="000000">
                    <a:alpha val="0"/>
                  </a:srgbClr>
                </a:highlight>
                <a:latin typeface="Gill Sans MT"/>
                <a:sym typeface="Calibri"/>
              </a:rPr>
              <a:t>Combler les lacunes en matière de connaissances et améliorer les systèmes et processus d'échange de connaissances.</a:t>
            </a:r>
          </a:p>
        </p:txBody>
      </p:sp>
    </p:spTree>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Shape 160"/>
        <p:cNvGrpSpPr/>
        <p:nvPr/>
      </p:nvGrpSpPr>
      <p:grpSpPr>
        <a:xfrm>
          <a:off x="0" y="0"/>
          <a:ext cx="0" cy="0"/>
        </a:xfrm>
      </p:grpSpPr>
      <p:sp>
        <p:nvSpPr>
          <p:cNvPr id="161" name="Shape 161"/>
          <p:cNvSpPr txBox="1">
            <a:spLocks noGrp="1"/>
          </p:cNvSpPr>
          <p:nvPr>
            <p:ph type="title"/>
          </p:nvPr>
        </p:nvSpPr>
        <p:spPr>
          <a:xfrm>
            <a:off x="576072" y="530352"/>
            <a:ext cx="8001000" cy="914400"/>
          </a:xfrm>
          <a:prstGeom prst="rect">
            <a:avLst/>
          </a:prstGeom>
        </p:spPr>
        <p:txBody>
          <a:bodyPr lIns="91425" tIns="91425" rIns="91425" bIns="91425" anchor="t" anchorCtr="0">
            <a:noAutofit/>
          </a:bodyPr>
          <a:lstStyle/>
          <a:p>
            <a:pPr lvl="0" rtl="0">
              <a:lnSpc>
                <a:spcPct val="100000"/>
              </a:lnSpc>
            </a:pPr>
            <a:r>
              <a:rPr lang="fr" sz="3600" b="0" i="0" u="none" strike="noStrike">
                <a:highlight>
                  <a:srgbClr val="000000">
                    <a:alpha val="0"/>
                  </a:srgbClr>
                </a:highlight>
                <a:latin typeface="Gill Sans MT"/>
              </a:rPr>
              <a:t>Quatre étapes pour commencer</a:t>
            </a:r>
            <a:endParaRPr lang="en-US" sz="2400" b="0">
              <a:solidFill>
                <a:srgbClr val="007EA5"/>
              </a:solidFill>
              <a:latin typeface="Gill Sans MT" panose="020b0502020104020203" pitchFamily="34" charset="0"/>
            </a:endParaRPr>
          </a:p>
        </p:txBody>
      </p:sp>
      <p:sp>
        <p:nvSpPr>
          <p:cNvPr id="162" name="Shape 162"/>
          <p:cNvSpPr txBox="1">
            <a:spLocks noGrp="1"/>
          </p:cNvSpPr>
          <p:nvPr>
            <p:ph type="body" idx="1"/>
          </p:nvPr>
        </p:nvSpPr>
        <p:spPr>
          <a:xfrm>
            <a:off x="594360" y="1536191"/>
            <a:ext cx="8001000" cy="3380865"/>
          </a:xfrm>
          <a:prstGeom prst="rect">
            <a:avLst/>
          </a:prstGeom>
        </p:spPr>
        <p:txBody>
          <a:bodyPr lIns="91425" tIns="91425" rIns="91425" bIns="91425" anchor="t" anchorCtr="0">
            <a:noAutofit/>
          </a:bodyPr>
          <a:lstStyle/>
          <a:p>
            <a:pPr marL="0" lvl="0" indent="0" rtl="0">
              <a:lnSpc>
                <a:spcPct val="114000"/>
              </a:lnSpc>
              <a:spcBef>
                <a:spcPct val="0"/>
              </a:spcBef>
              <a:buClr>
                <a:srgbClr val="007EA5"/>
              </a:buClr>
              <a:buNone/>
            </a:pPr>
            <a:r>
              <a:rPr lang="fr" sz="2400" b="0" i="0" u="none" strike="noStrike">
                <a:highlight>
                  <a:srgbClr val="000000">
                    <a:alpha val="0"/>
                  </a:srgbClr>
                </a:highlight>
                <a:latin typeface="Gill Sans MT"/>
              </a:rPr>
              <a:t>Comprendre les besoins en matière de connaissances, les lacunes, les réseaux, les principales parties prenantes et les ressources :</a:t>
            </a:r>
            <a:endParaRPr lang="en-US">
              <a:solidFill>
                <a:srgbClr val="007EA5"/>
              </a:solidFill>
              <a:sym typeface="Calibri"/>
            </a:endParaRPr>
          </a:p>
          <a:p>
            <a:pPr marL="457200" lvl="0" indent="-384048" rtl="0">
              <a:lnSpc>
                <a:spcPct val="114000"/>
              </a:lnSpc>
              <a:spcBef>
                <a:spcPct val="0"/>
              </a:spcBef>
              <a:buClr>
                <a:srgbClr val="007EA5"/>
              </a:buClr>
              <a:buFont typeface="+mj-lt"/>
              <a:buAutoNum type="arabicPeriod"/>
            </a:pPr>
            <a:r>
              <a:rPr lang="fr" sz="2400" b="0" i="0" u="none" strike="noStrike">
                <a:solidFill>
                  <a:srgbClr val="007EA5"/>
                </a:solidFill>
                <a:highlight>
                  <a:srgbClr val="000000">
                    <a:alpha val="0"/>
                  </a:srgbClr>
                </a:highlight>
                <a:latin typeface="Gill Sans MT"/>
                <a:sym typeface="Calibri"/>
              </a:rPr>
              <a:t>Identifier le but, les objectifs et les questions clés de l'évaluation.</a:t>
            </a:r>
          </a:p>
          <a:p>
            <a:pPr marL="457200" lvl="0" indent="-384048" rtl="0">
              <a:lnSpc>
                <a:spcPct val="114000"/>
              </a:lnSpc>
              <a:spcBef>
                <a:spcPct val="0"/>
              </a:spcBef>
              <a:buClr>
                <a:srgbClr val="007EA5"/>
              </a:buClr>
              <a:buFont typeface="+mj-lt"/>
              <a:buAutoNum type="arabicPeriod"/>
            </a:pPr>
            <a:r>
              <a:rPr lang="fr" sz="2400" b="0" i="0" u="none" strike="noStrike">
                <a:solidFill>
                  <a:srgbClr val="007EA5"/>
                </a:solidFill>
                <a:highlight>
                  <a:srgbClr val="000000">
                    <a:alpha val="0"/>
                  </a:srgbClr>
                </a:highlight>
                <a:latin typeface="Gill Sans MT"/>
                <a:sym typeface="Calibri"/>
              </a:rPr>
              <a:t>Identifier le public.</a:t>
            </a:r>
          </a:p>
          <a:p>
            <a:pPr marL="457200" lvl="0" indent="-384048" rtl="0">
              <a:lnSpc>
                <a:spcPct val="114000"/>
              </a:lnSpc>
              <a:spcBef>
                <a:spcPct val="0"/>
              </a:spcBef>
              <a:buClr>
                <a:srgbClr val="007EA5"/>
              </a:buClr>
              <a:buFont typeface="+mj-lt"/>
              <a:buAutoNum type="arabicPeriod"/>
            </a:pPr>
            <a:r>
              <a:rPr lang="fr" sz="2400" b="0" i="0" u="none" strike="noStrike">
                <a:solidFill>
                  <a:srgbClr val="007EA5"/>
                </a:solidFill>
                <a:highlight>
                  <a:srgbClr val="000000">
                    <a:alpha val="0"/>
                  </a:srgbClr>
                </a:highlight>
                <a:latin typeface="Gill Sans MT"/>
                <a:sym typeface="Calibri"/>
              </a:rPr>
              <a:t>Examinez ce qui est déjà connu.</a:t>
            </a:r>
          </a:p>
          <a:p>
            <a:pPr marL="457200" lvl="0" indent="-384048" rtl="0">
              <a:lnSpc>
                <a:spcPct val="114000"/>
              </a:lnSpc>
              <a:spcBef>
                <a:spcPct val="0"/>
              </a:spcBef>
              <a:buClr>
                <a:srgbClr val="007EA5"/>
              </a:buClr>
              <a:buFont typeface="+mj-lt"/>
              <a:buAutoNum type="arabicPeriod"/>
            </a:pPr>
            <a:r>
              <a:rPr lang="fr" sz="2400" b="0" i="0" u="none" strike="noStrike">
                <a:solidFill>
                  <a:srgbClr val="007EA5"/>
                </a:solidFill>
                <a:highlight>
                  <a:srgbClr val="000000">
                    <a:alpha val="0"/>
                  </a:srgbClr>
                </a:highlight>
                <a:latin typeface="Gill Sans MT"/>
              </a:rPr>
              <a:t>Planifier la collecte de nouvelles données si nécessaire et si les ressources sont disponibles.</a:t>
            </a:r>
            <a:endParaRPr lang="en-US">
              <a:solidFill>
                <a:srgbClr val="007EA5"/>
              </a:solidFill>
              <a:sym typeface="Calibri"/>
            </a:endParaRPr>
          </a:p>
        </p:txBody>
      </p:sp>
    </p:spTree>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Shape 188"/>
        <p:cNvGrpSpPr/>
        <p:nvPr/>
      </p:nvGrpSpPr>
      <p:grpSpPr>
        <a:xfrm>
          <a:off x="0" y="0"/>
          <a:ext cx="0" cy="0"/>
        </a:xfrm>
      </p:grpSpPr>
      <p:sp>
        <p:nvSpPr>
          <p:cNvPr id="189" name="Shape 189"/>
          <p:cNvSpPr txBox="1">
            <a:spLocks noGrp="1"/>
          </p:cNvSpPr>
          <p:nvPr>
            <p:ph type="title"/>
          </p:nvPr>
        </p:nvSpPr>
        <p:spPr>
          <a:xfrm>
            <a:off x="576072" y="530352"/>
            <a:ext cx="8001000" cy="914400"/>
          </a:xfrm>
          <a:prstGeom prst="rect">
            <a:avLst/>
          </a:prstGeom>
        </p:spPr>
        <p:txBody>
          <a:bodyPr lIns="91425" tIns="91425" rIns="91425" bIns="91425" anchor="t" anchorCtr="0">
            <a:noAutofit/>
          </a:bodyPr>
          <a:lstStyle/>
          <a:p>
            <a:pPr rtl="0">
              <a:lnSpc>
                <a:spcPct val="100000"/>
              </a:lnSpc>
            </a:pPr>
            <a:r>
              <a:rPr lang="fr" sz="3600" b="0" i="0" u="none" strike="noStrike">
                <a:solidFill>
                  <a:srgbClr val="007EA5"/>
                </a:solidFill>
                <a:highlight>
                  <a:srgbClr val="000000">
                    <a:alpha val="0"/>
                  </a:srgbClr>
                </a:highlight>
                <a:latin typeface="Gill Sans MT"/>
              </a:rPr>
              <a:t>Identifier le but, les objectifs et les questions clés de l'évaluation.</a:t>
            </a:r>
            <a:endParaRPr>
              <a:solidFill>
                <a:srgbClr val="007EA5"/>
              </a:solidFill>
            </a:endParaRPr>
          </a:p>
        </p:txBody>
      </p:sp>
      <p:sp>
        <p:nvSpPr>
          <p:cNvPr id="190" name="Shape 190"/>
          <p:cNvSpPr txBox="1">
            <a:spLocks noGrp="1"/>
          </p:cNvSpPr>
          <p:nvPr>
            <p:ph type="body" idx="1"/>
          </p:nvPr>
        </p:nvSpPr>
        <p:spPr>
          <a:xfrm>
            <a:off x="594360" y="1847088"/>
            <a:ext cx="8001000" cy="914400"/>
          </a:xfrm>
          <a:prstGeom prst="rect">
            <a:avLst/>
          </a:prstGeom>
        </p:spPr>
        <p:txBody>
          <a:bodyPr lIns="91425" tIns="91425" rIns="91425" bIns="91425" anchor="t" anchorCtr="0">
            <a:noAutofit/>
          </a:bodyPr>
          <a:lstStyle/>
          <a:p>
            <a:pPr marL="15875" indent="0" rtl="0">
              <a:lnSpc>
                <a:spcPct val="114000"/>
              </a:lnSpc>
              <a:spcBef>
                <a:spcPct val="0"/>
              </a:spcBef>
              <a:buNone/>
            </a:pPr>
            <a:r>
              <a:rPr lang="fr" sz="2400" b="0" i="0" u="none" strike="noStrike">
                <a:solidFill>
                  <a:srgbClr val="007EA5"/>
                </a:solidFill>
                <a:highlight>
                  <a:srgbClr val="000000">
                    <a:alpha val="0"/>
                  </a:srgbClr>
                </a:highlight>
                <a:latin typeface="Gill Sans MT"/>
              </a:rPr>
              <a:t>Avant de procéder à une évaluation des besoins en connaissances, les gestionnaires de programmes doivent identifier le but et les objectifs de l'évaluation et déterminer le public visé (c'est-à-dire les personnes dont les besoins en connaissances seront étudiés). </a:t>
            </a:r>
          </a:p>
          <a:p>
            <a:pPr marL="457200" indent="-384048" rtl="0">
              <a:lnSpc>
                <a:spcPct val="114000"/>
              </a:lnSpc>
              <a:spcBef>
                <a:spcPct val="0"/>
              </a:spcBef>
              <a:buClr>
                <a:srgbClr val="007EA5"/>
              </a:buClr>
              <a:buSzPct val="125000"/>
            </a:pPr>
            <a:r>
              <a:rPr lang="fr" sz="2400" b="0" i="0" u="none" strike="noStrike">
                <a:solidFill>
                  <a:srgbClr val="007EA5"/>
                </a:solidFill>
                <a:highlight>
                  <a:srgbClr val="000000">
                    <a:alpha val="0"/>
                  </a:srgbClr>
                </a:highlight>
                <a:latin typeface="Gill Sans MT"/>
              </a:rPr>
              <a:t>L'évaluation permettra-t-elle d'identifier les besoins et les atouts en matière de connaissances au sein de votre organisation ? </a:t>
            </a:r>
          </a:p>
          <a:p>
            <a:pPr marL="457200" indent="-384048" rtl="0">
              <a:lnSpc>
                <a:spcPct val="114000"/>
              </a:lnSpc>
              <a:spcBef>
                <a:spcPct val="0"/>
              </a:spcBef>
              <a:buClr>
                <a:srgbClr val="007EA5"/>
              </a:buClr>
              <a:buSzPct val="125000"/>
            </a:pPr>
            <a:r>
              <a:rPr lang="fr" sz="2400" b="0" i="0" u="none" strike="noStrike">
                <a:solidFill>
                  <a:srgbClr val="007EA5"/>
                </a:solidFill>
                <a:highlight>
                  <a:srgbClr val="000000">
                    <a:alpha val="0"/>
                  </a:srgbClr>
                </a:highlight>
                <a:latin typeface="Gill Sans MT"/>
              </a:rPr>
              <a:t>Ou bien l'évaluation identifiera-t-elle les besoins en connaissances des consommateurs actuels ou potentiels des ressources de votre organisation, ou ceux d'un autre groupe de parties prenantes externes ?</a:t>
            </a:r>
          </a:p>
        </p:txBody>
      </p:sp>
    </p:spTree>
    <p:extLst>
      <p:ext uri="{BB962C8B-B14F-4D97-AF65-F5344CB8AC3E}">
        <p14:creationId xmlns:p14="http://schemas.microsoft.com/office/powerpoint/2010/main" val="3165077010"/>
      </p:ext>
    </p:extLst>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Shape 188"/>
        <p:cNvGrpSpPr/>
        <p:nvPr/>
      </p:nvGrpSpPr>
      <p:grpSpPr>
        <a:xfrm>
          <a:off x="0" y="0"/>
          <a:ext cx="0" cy="0"/>
        </a:xfrm>
      </p:grpSpPr>
      <p:sp>
        <p:nvSpPr>
          <p:cNvPr id="189" name="Shape 189"/>
          <p:cNvSpPr txBox="1">
            <a:spLocks noGrp="1"/>
          </p:cNvSpPr>
          <p:nvPr>
            <p:ph type="title"/>
          </p:nvPr>
        </p:nvSpPr>
        <p:spPr>
          <a:xfrm>
            <a:off x="576072" y="530352"/>
            <a:ext cx="7886700" cy="1325700"/>
          </a:xfrm>
          <a:prstGeom prst="rect">
            <a:avLst/>
          </a:prstGeom>
        </p:spPr>
        <p:txBody>
          <a:bodyPr lIns="91425" tIns="91425" rIns="91425" bIns="91425" anchor="t" anchorCtr="0">
            <a:noAutofit/>
          </a:bodyPr>
          <a:lstStyle/>
          <a:p>
            <a:pPr rtl="0">
              <a:lnSpc>
                <a:spcPct val="100000"/>
              </a:lnSpc>
            </a:pPr>
            <a:r>
              <a:rPr lang="fr" sz="3600" b="0" i="0" u="none" strike="noStrike">
                <a:solidFill>
                  <a:srgbClr val="007EA5"/>
                </a:solidFill>
                <a:highlight>
                  <a:srgbClr val="000000">
                    <a:alpha val="0"/>
                  </a:srgbClr>
                </a:highlight>
                <a:latin typeface="Gill Sans MT"/>
              </a:rPr>
              <a:t>Modèle logique de gestion des connaissances pour la santé mondiale</a:t>
            </a:r>
            <a:endParaRPr b="0">
              <a:solidFill>
                <a:srgbClr val="007EA5"/>
              </a:solidFill>
              <a:latin typeface="Gill Sans MT" panose="020b0502020104020203" pitchFamily="34" charset="0"/>
            </a:endParaRPr>
          </a:p>
        </p:txBody>
      </p:sp>
      <p:sp>
        <p:nvSpPr>
          <p:cNvPr id="3" name="TextBox 2"/>
          <p:cNvSpPr txBox="1"/>
          <p:nvPr/>
        </p:nvSpPr>
        <p:spPr>
          <a:xfrm>
            <a:off x="158758" y="3016638"/>
            <a:ext cx="1975650" cy="2031325"/>
          </a:xfrm>
          <a:prstGeom prst="rect">
            <a:avLst/>
          </a:prstGeom>
          <a:noFill/>
        </p:spPr>
        <p:txBody>
          <a:bodyPr wrap="square" rtlCol="0">
            <a:noAutofit/>
          </a:bodyPr>
          <a:lstStyle/>
          <a:p>
            <a:pPr rtl="0"/>
            <a:r>
              <a:rPr lang="fr" sz="1800" b="0" i="0" u="none" strike="noStrike">
                <a:highlight>
                  <a:srgbClr val="000000">
                    <a:alpha val="0"/>
                  </a:srgbClr>
                </a:highlight>
                <a:latin typeface="Calibri"/>
              </a:rPr>
              <a:t>L'évaluation des besoins porte sur les intrants et les processus afin d'informer la conception de la stratégie et le développement des activités. </a:t>
            </a:r>
          </a:p>
        </p:txBody>
      </p:sp>
      <p:sp>
        <p:nvSpPr>
          <p:cNvPr id="4" name="Right Arrow 3"/>
          <p:cNvSpPr/>
          <p:nvPr/>
        </p:nvSpPr>
        <p:spPr>
          <a:xfrm>
            <a:off x="2065490" y="3555989"/>
            <a:ext cx="476273" cy="476311"/>
          </a:xfrm>
          <a:prstGeom prst="rightArrow">
            <a:avLst/>
          </a:prstGeom>
          <a:solidFill>
            <a:srgbClr val="007EA5"/>
          </a:solidFill>
          <a:ln>
            <a:noFill/>
          </a:ln>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a:p>
        </p:txBody>
      </p:sp>
      <p:grpSp>
        <p:nvGrpSpPr>
          <p:cNvPr id="6" name="Group 5"/>
          <p:cNvGrpSpPr/>
          <p:nvPr/>
        </p:nvGrpSpPr>
        <p:grpSpPr>
          <a:xfrm>
            <a:off x="1829677" y="4482"/>
            <a:ext cx="7643313" cy="6858000"/>
            <a:chOff x="1829677" y="4482"/>
            <a:chExt cx="7643313" cy="6858000"/>
          </a:xfrm>
        </p:grpSpPr>
        <p:pic>
          <p:nvPicPr>
            <p:cNvPr id="5" name="Picture 4"/>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829677" y="4482"/>
              <a:ext cx="7643313" cy="6858000"/>
            </a:xfrm>
            <a:prstGeom prst="rect">
              <a:avLst/>
            </a:prstGeom>
          </p:spPr>
        </p:pic>
        <p:sp>
          <p:nvSpPr>
            <p:cNvPr id="2" name="Oval 1"/>
            <p:cNvSpPr/>
            <p:nvPr/>
          </p:nvSpPr>
          <p:spPr>
            <a:xfrm>
              <a:off x="2743199" y="2510118"/>
              <a:ext cx="3639671" cy="2330823"/>
            </a:xfrm>
            <a:prstGeom prst="ellipse">
              <a:avLst/>
            </a:prstGeom>
            <a:noFill/>
            <a:ln w="47625">
              <a:solidFill>
                <a:srgbClr val="007EA5"/>
              </a:solidFill>
            </a:ln>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a:p>
          </p:txBody>
        </p:sp>
      </p:grpSp>
    </p:spTree>
    <p:extLst>
      <p:ext uri="{BB962C8B-B14F-4D97-AF65-F5344CB8AC3E}">
        <p14:creationId xmlns:p14="http://schemas.microsoft.com/office/powerpoint/2010/main" val="1501861257"/>
      </p:ext>
    </p:extLst>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chor="t">
            <a:noAutofit/>
          </a:bodyPr>
          <a:lstStyle/>
          <a:p>
            <a:pPr rtl="0"/>
            <a:r>
              <a:rPr lang="fr" sz="3600" b="0" i="0" u="none" strike="noStrike">
                <a:highlight>
                  <a:srgbClr val="000000">
                    <a:alpha val="0"/>
                  </a:srgbClr>
                </a:highlight>
                <a:latin typeface="Gill Sans MT"/>
              </a:rPr>
              <a:t>Identifier le public. </a:t>
            </a:r>
          </a:p>
        </p:txBody>
      </p:sp>
      <p:sp>
        <p:nvSpPr>
          <p:cNvPr id="3" name="Text Placeholder 2"/>
          <p:cNvSpPr>
            <a:spLocks noGrp="1"/>
          </p:cNvSpPr>
          <p:nvPr>
            <p:ph type="body" idx="1"/>
          </p:nvPr>
        </p:nvSpPr>
        <p:spPr>
          <a:xfrm>
            <a:off x="594360" y="1536191"/>
            <a:ext cx="8221836" cy="4502299"/>
          </a:xfrm>
        </p:spPr>
        <p:txBody>
          <a:bodyPr>
            <a:noAutofit/>
          </a:bodyPr>
          <a:lstStyle/>
          <a:p>
            <a:pPr marL="15875" indent="0" rtl="0">
              <a:buNone/>
            </a:pPr>
            <a:r>
              <a:rPr lang="fr" sz="2400" b="0" i="0" u="none" strike="noStrike">
                <a:highlight>
                  <a:srgbClr val="000000">
                    <a:alpha val="0"/>
                  </a:srgbClr>
                </a:highlight>
                <a:latin typeface="Gill Sans MT"/>
              </a:rPr>
              <a:t>Définissez clairement le public primaire. </a:t>
            </a:r>
          </a:p>
          <a:p>
            <a:pPr rtl="0">
              <a:spcBef>
                <a:spcPct val="0"/>
              </a:spcBef>
              <a:buSzPct val="125000"/>
            </a:pPr>
            <a:r>
              <a:rPr lang="fr" sz="2000" b="0" i="0" u="none" strike="noStrike">
                <a:highlight>
                  <a:srgbClr val="000000">
                    <a:alpha val="0"/>
                  </a:srgbClr>
                </a:highlight>
                <a:latin typeface="Gill Sans MT"/>
              </a:rPr>
              <a:t>Recueillez-vous des informations sur les prestataires de soins de santé ou les gestionnaires de programmes ? </a:t>
            </a:r>
          </a:p>
          <a:p>
            <a:pPr rtl="0">
              <a:spcBef>
                <a:spcPct val="0"/>
              </a:spcBef>
              <a:buSzPct val="125000"/>
            </a:pPr>
            <a:r>
              <a:rPr lang="fr" sz="2000" b="0" i="0" u="none" strike="noStrike">
                <a:highlight>
                  <a:srgbClr val="000000">
                    <a:alpha val="0"/>
                  </a:srgbClr>
                </a:highlight>
                <a:latin typeface="Gill Sans MT"/>
              </a:rPr>
              <a:t>À quel niveau du système de santé votre public opère-t-il ? </a:t>
            </a:r>
          </a:p>
          <a:p>
            <a:pPr rtl="0">
              <a:spcBef>
                <a:spcPct val="0"/>
              </a:spcBef>
              <a:buSzPct val="125000"/>
            </a:pPr>
            <a:r>
              <a:rPr lang="fr" sz="2000" b="0" i="0" u="none" strike="noStrike">
                <a:highlight>
                  <a:srgbClr val="000000">
                    <a:alpha val="0"/>
                  </a:srgbClr>
                </a:highlight>
                <a:latin typeface="Gill Sans MT"/>
              </a:rPr>
              <a:t>Y a-t-il des problèmes spécifiques à ce public qui font qu'il est plus important d'évaluer ses besoins en connaissances que d'autres publics ? </a:t>
            </a:r>
          </a:p>
          <a:p>
            <a:pPr rtl="0">
              <a:spcBef>
                <a:spcPct val="0"/>
              </a:spcBef>
              <a:buSzPct val="125000"/>
            </a:pPr>
            <a:r>
              <a:rPr lang="fr" sz="2000" b="0" i="0" u="none" strike="noStrike">
                <a:highlight>
                  <a:srgbClr val="000000">
                    <a:alpha val="0"/>
                  </a:srgbClr>
                </a:highlight>
                <a:latin typeface="Gill Sans MT"/>
              </a:rPr>
              <a:t>Ce public a-t-il des obstacles importants à l'accès et à l'utilisation des connaissances pour éclairer son travail ?</a:t>
            </a:r>
          </a:p>
          <a:p>
            <a:pPr rtl="0">
              <a:spcBef>
                <a:spcPct val="0"/>
              </a:spcBef>
              <a:buSzPct val="125000"/>
            </a:pPr>
            <a:r>
              <a:rPr lang="fr" sz="2000" b="0" i="0" u="none" strike="noStrike">
                <a:highlight>
                  <a:srgbClr val="000000">
                    <a:alpha val="0"/>
                  </a:srgbClr>
                </a:highlight>
                <a:latin typeface="Gill Sans MT"/>
              </a:rPr>
              <a:t>Comment les publics potentiels se rattachent-ils aux priorités nationales, régionales et locales en matière d'amélioration des programmes et des résultats de santé ?</a:t>
            </a:r>
          </a:p>
          <a:p>
            <a:pPr rtl="0">
              <a:spcBef>
                <a:spcPct val="0"/>
              </a:spcBef>
              <a:buSzPct val="125000"/>
            </a:pPr>
            <a:r>
              <a:rPr lang="fr" sz="2000" b="0" i="0" u="none" strike="noStrike">
                <a:highlight>
                  <a:srgbClr val="000000">
                    <a:alpha val="0"/>
                  </a:srgbClr>
                </a:highlight>
                <a:latin typeface="Gill Sans MT"/>
              </a:rPr>
              <a:t>Prennez en compte les disparités entre les sexes dans l'accès à l'information.</a:t>
            </a:r>
          </a:p>
          <a:p>
            <a:endParaRPr lang="en-US"/>
          </a:p>
        </p:txBody>
      </p:sp>
    </p:spTree>
    <p:extLst>
      <p:ext uri="{BB962C8B-B14F-4D97-AF65-F5344CB8AC3E}">
        <p14:creationId xmlns:p14="http://schemas.microsoft.com/office/powerpoint/2010/main" val="429911287"/>
      </p:ext>
    </p:extLst>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chor="t">
            <a:noAutofit/>
          </a:bodyPr>
          <a:lstStyle/>
          <a:p>
            <a:pPr rtl="0"/>
            <a:r>
              <a:rPr lang="fr" sz="3600" b="0" i="0" u="none" strike="noStrike">
                <a:highlight>
                  <a:srgbClr val="000000">
                    <a:alpha val="0"/>
                  </a:srgbClr>
                </a:highlight>
                <a:latin typeface="Gill Sans MT"/>
              </a:rPr>
              <a:t>Examinez ce qui est déjà connu.</a:t>
            </a:r>
          </a:p>
        </p:txBody>
      </p:sp>
      <p:sp>
        <p:nvSpPr>
          <p:cNvPr id="3" name="Text Placeholder 2"/>
          <p:cNvSpPr>
            <a:spLocks noGrp="1"/>
          </p:cNvSpPr>
          <p:nvPr>
            <p:ph type="body" idx="1"/>
          </p:nvPr>
        </p:nvSpPr>
        <p:spPr>
          <a:xfrm>
            <a:off x="594359" y="1536191"/>
            <a:ext cx="4615995" cy="4881861"/>
          </a:xfrm>
        </p:spPr>
        <p:txBody>
          <a:bodyPr>
            <a:noAutofit/>
          </a:bodyPr>
          <a:lstStyle/>
          <a:p>
            <a:pPr marL="0" indent="0" rtl="0">
              <a:spcBef>
                <a:spcPct val="0"/>
              </a:spcBef>
              <a:buNone/>
            </a:pPr>
            <a:r>
              <a:rPr lang="fr" sz="2400" b="0" i="0" u="none" strike="noStrike">
                <a:highlight>
                  <a:srgbClr val="000000">
                    <a:alpha val="0"/>
                  </a:srgbClr>
                </a:highlight>
                <a:latin typeface="Gill Sans MT"/>
              </a:rPr>
              <a:t>Avant de collecter de nouvelles données, effectuez une étude documentaire pour voir si les données et les informations dont vous avez besoin existent déjà. </a:t>
            </a:r>
          </a:p>
          <a:p>
            <a:pPr marL="0" indent="0" rtl="0">
              <a:spcBef>
                <a:spcPct val="0"/>
              </a:spcBef>
              <a:buNone/>
            </a:pPr>
            <a:r>
              <a:rPr lang="fr" sz="2400" b="0" i="0" u="none" strike="noStrike">
                <a:highlight>
                  <a:srgbClr val="000000">
                    <a:alpha val="0"/>
                  </a:srgbClr>
                </a:highlight>
                <a:latin typeface="Gill Sans MT"/>
              </a:rPr>
              <a:t>Par exemple, vous pouvez effectuer une recherche documentaire ou contacter des collègues pour déterminer si des rapports ou des publications ont recueilli des informations concernant les besoins en connaissances de votre public défini. </a:t>
            </a:r>
          </a:p>
        </p:txBody>
      </p:sp>
      <p:sp>
        <p:nvSpPr>
          <p:cNvPr id="4" name="Text Box 22"/>
          <p:cNvSpPr txBox="1"/>
          <p:nvPr/>
        </p:nvSpPr>
        <p:spPr>
          <a:xfrm>
            <a:off x="5486398" y="1346450"/>
            <a:ext cx="3325483" cy="4559233"/>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marR="0" rtl="0">
              <a:lnSpc>
                <a:spcPct val="115000"/>
              </a:lnSpc>
              <a:spcBef>
                <a:spcPct val="0"/>
              </a:spcBef>
              <a:spcAft>
                <a:spcPts val="400"/>
              </a:spcAft>
            </a:pPr>
            <a:r>
              <a:rPr lang="fr" sz="1800" b="1" i="0" u="none" strike="noStrike">
                <a:solidFill>
                  <a:srgbClr val="007EA5"/>
                </a:solidFill>
                <a:highlight>
                  <a:srgbClr val="000000">
                    <a:alpha val="0"/>
                  </a:srgbClr>
                </a:highlight>
                <a:latin typeface="Gill Sans MT"/>
                <a:ea typeface="Gill Sans MT"/>
                <a:cs typeface="Gill Sans MT"/>
              </a:rPr>
              <a:t>Sources communes de connaissances existantes</a:t>
            </a:r>
            <a:endParaRPr lang="en-US">
              <a:solidFill>
                <a:srgbClr val="007EA5"/>
              </a:solidFill>
              <a:latin typeface="Gill Sans MT"/>
              <a:ea typeface="Gill Sans MT"/>
              <a:cs typeface="Gill Sans MT"/>
            </a:endParaRPr>
          </a:p>
          <a:p>
            <a:pPr marL="457200" marR="0" indent="-384048" rtl="0">
              <a:spcBef>
                <a:spcPct val="0"/>
              </a:spcBef>
              <a:spcAft>
                <a:spcPts val="400"/>
              </a:spcAft>
              <a:buFont typeface="Arial" panose="020b0604020202020204" pitchFamily="34" charset="0"/>
              <a:buChar char="•"/>
            </a:pPr>
            <a:r>
              <a:rPr lang="fr" sz="1800" b="0" i="0" u="none" strike="noStrike">
                <a:solidFill>
                  <a:srgbClr val="007EA5"/>
                </a:solidFill>
                <a:highlight>
                  <a:srgbClr val="000000">
                    <a:alpha val="0"/>
                  </a:srgbClr>
                </a:highlight>
                <a:latin typeface="Gill Sans MT"/>
                <a:ea typeface="Gill Sans MT"/>
                <a:cs typeface="Gill Sans MT"/>
              </a:rPr>
              <a:t>Données d'enquête</a:t>
            </a:r>
          </a:p>
          <a:p>
            <a:pPr marL="457200" marR="0" indent="-384048" rtl="0">
              <a:spcBef>
                <a:spcPct val="0"/>
              </a:spcBef>
              <a:spcAft>
                <a:spcPts val="400"/>
              </a:spcAft>
              <a:buFont typeface="Arial" panose="020b0604020202020204" pitchFamily="34" charset="0"/>
              <a:buChar char="•"/>
            </a:pPr>
            <a:r>
              <a:rPr lang="fr" sz="1800" b="0" i="0" u="none" strike="noStrike">
                <a:solidFill>
                  <a:srgbClr val="007EA5"/>
                </a:solidFill>
                <a:highlight>
                  <a:srgbClr val="000000">
                    <a:alpha val="0"/>
                  </a:srgbClr>
                </a:highlight>
                <a:latin typeface="Gill Sans MT"/>
                <a:ea typeface="Gill Sans MT"/>
                <a:cs typeface="Gill Sans MT"/>
              </a:rPr>
              <a:t>démographique et de santé</a:t>
            </a:r>
            <a:endParaRPr lang="en-US">
              <a:solidFill>
                <a:srgbClr val="007EA5"/>
              </a:solidFill>
              <a:latin typeface="Gill Sans MT" charset="0"/>
              <a:ea typeface="Gill Sans MT" charset="0"/>
              <a:cs typeface="Gill Sans MT" charset="0"/>
            </a:endParaRPr>
          </a:p>
          <a:p>
            <a:pPr marL="457200" marR="0" indent="-384048" rtl="0">
              <a:spcBef>
                <a:spcPct val="0"/>
              </a:spcBef>
              <a:spcAft>
                <a:spcPts val="400"/>
              </a:spcAft>
              <a:buFont typeface="Arial" panose="020b0604020202020204" pitchFamily="34" charset="0"/>
              <a:buChar char="•"/>
            </a:pPr>
            <a:r>
              <a:rPr lang="fr" sz="1800" b="0" i="0" u="none" strike="noStrike">
                <a:solidFill>
                  <a:srgbClr val="007EA5"/>
                </a:solidFill>
                <a:highlight>
                  <a:srgbClr val="000000">
                    <a:alpha val="0"/>
                  </a:srgbClr>
                </a:highlight>
                <a:latin typeface="Gill Sans MT"/>
                <a:ea typeface="Gill Sans MT"/>
                <a:cs typeface="Gill Sans MT"/>
              </a:rPr>
              <a:t>Données du recensement national</a:t>
            </a:r>
            <a:endParaRPr lang="en-US">
              <a:solidFill>
                <a:srgbClr val="007EA5"/>
              </a:solidFill>
              <a:latin typeface="Gill Sans MT" charset="0"/>
              <a:ea typeface="Gill Sans MT" charset="0"/>
              <a:cs typeface="Gill Sans MT" charset="0"/>
            </a:endParaRPr>
          </a:p>
          <a:p>
            <a:pPr marL="457200" marR="0" indent="-384048" rtl="0">
              <a:spcBef>
                <a:spcPct val="0"/>
              </a:spcBef>
              <a:spcAft>
                <a:spcPts val="400"/>
              </a:spcAft>
              <a:buFont typeface="Arial" panose="020b0604020202020204" pitchFamily="34" charset="0"/>
              <a:buChar char="•"/>
            </a:pPr>
            <a:r>
              <a:rPr lang="fr" sz="1800" b="0" i="0" u="none" strike="noStrike">
                <a:solidFill>
                  <a:srgbClr val="007EA5"/>
                </a:solidFill>
                <a:highlight>
                  <a:srgbClr val="000000">
                    <a:alpha val="0"/>
                  </a:srgbClr>
                </a:highlight>
                <a:latin typeface="Gill Sans MT"/>
                <a:ea typeface="Gill Sans MT"/>
                <a:cs typeface="Gill Sans MT"/>
              </a:rPr>
              <a:t>Statistiques sur les services</a:t>
            </a:r>
            <a:endParaRPr lang="en-US">
              <a:solidFill>
                <a:srgbClr val="007EA5"/>
              </a:solidFill>
              <a:latin typeface="Gill Sans MT" charset="0"/>
              <a:ea typeface="Gill Sans MT" charset="0"/>
              <a:cs typeface="Gill Sans MT" charset="0"/>
            </a:endParaRPr>
          </a:p>
          <a:p>
            <a:pPr marL="457200" marR="0" indent="-384048" rtl="0">
              <a:spcBef>
                <a:spcPct val="0"/>
              </a:spcBef>
              <a:spcAft>
                <a:spcPts val="400"/>
              </a:spcAft>
              <a:buFont typeface="Arial" panose="020b0604020202020204" pitchFamily="34" charset="0"/>
              <a:buChar char="•"/>
            </a:pPr>
            <a:r>
              <a:rPr lang="fr" sz="1800" b="0" i="0" u="none" strike="noStrike">
                <a:solidFill>
                  <a:srgbClr val="007EA5"/>
                </a:solidFill>
                <a:highlight>
                  <a:srgbClr val="000000">
                    <a:alpha val="0"/>
                  </a:srgbClr>
                </a:highlight>
                <a:latin typeface="Gill Sans MT"/>
                <a:ea typeface="Gill Sans MT"/>
                <a:cs typeface="Gill Sans MT"/>
              </a:rPr>
              <a:t>Revues de la littérature</a:t>
            </a:r>
            <a:endParaRPr lang="en-US">
              <a:solidFill>
                <a:srgbClr val="007EA5"/>
              </a:solidFill>
              <a:latin typeface="Gill Sans MT" charset="0"/>
              <a:ea typeface="Gill Sans MT" charset="0"/>
              <a:cs typeface="Gill Sans MT" charset="0"/>
            </a:endParaRPr>
          </a:p>
          <a:p>
            <a:pPr marL="457200" marR="0" indent="-384048" rtl="0">
              <a:spcBef>
                <a:spcPct val="0"/>
              </a:spcBef>
              <a:spcAft>
                <a:spcPts val="400"/>
              </a:spcAft>
              <a:buFont typeface="Arial" panose="020b0604020202020204" pitchFamily="34" charset="0"/>
              <a:buChar char="•"/>
            </a:pPr>
            <a:r>
              <a:rPr lang="fr" sz="1800" b="0" i="0" u="none" strike="noStrike">
                <a:solidFill>
                  <a:srgbClr val="007EA5"/>
                </a:solidFill>
                <a:highlight>
                  <a:srgbClr val="000000">
                    <a:alpha val="0"/>
                  </a:srgbClr>
                </a:highlight>
                <a:latin typeface="Gill Sans MT"/>
                <a:ea typeface="Gill Sans MT"/>
                <a:cs typeface="Gill Sans MT"/>
              </a:rPr>
              <a:t>Rapports d'évaluation d'autres</a:t>
            </a:r>
          </a:p>
          <a:p>
            <a:pPr marL="457200" marR="0" indent="-384048" rtl="0">
              <a:spcBef>
                <a:spcPct val="0"/>
              </a:spcBef>
              <a:spcAft>
                <a:spcPts val="400"/>
              </a:spcAft>
              <a:buFont typeface="Arial" panose="020b0604020202020204" pitchFamily="34" charset="0"/>
              <a:buChar char="•"/>
            </a:pPr>
            <a:r>
              <a:rPr lang="fr" sz="1800" b="0" i="0" u="none" strike="noStrike">
                <a:solidFill>
                  <a:srgbClr val="007EA5"/>
                </a:solidFill>
                <a:highlight>
                  <a:srgbClr val="000000">
                    <a:alpha val="0"/>
                  </a:srgbClr>
                </a:highlight>
                <a:latin typeface="Gill Sans MT"/>
                <a:ea typeface="Gill Sans MT"/>
                <a:cs typeface="Gill Sans MT"/>
              </a:rPr>
              <a:t>Programmes de santé pertinents</a:t>
            </a:r>
            <a:endParaRPr lang="en-US">
              <a:solidFill>
                <a:srgbClr val="007EA5"/>
              </a:solidFill>
              <a:latin typeface="Gill Sans MT" charset="0"/>
              <a:ea typeface="Gill Sans MT" charset="0"/>
              <a:cs typeface="Gill Sans MT" charset="0"/>
            </a:endParaRPr>
          </a:p>
          <a:p>
            <a:pPr marL="457200" marR="0" indent="-384048" rtl="0">
              <a:spcBef>
                <a:spcPct val="0"/>
              </a:spcBef>
              <a:spcAft>
                <a:spcPts val="400"/>
              </a:spcAft>
              <a:buFont typeface="Arial" panose="020b0604020202020204" pitchFamily="34" charset="0"/>
              <a:buChar char="•"/>
            </a:pPr>
            <a:r>
              <a:rPr lang="fr" sz="1800" b="0" i="0" u="none" strike="noStrike">
                <a:solidFill>
                  <a:srgbClr val="007EA5"/>
                </a:solidFill>
                <a:highlight>
                  <a:srgbClr val="000000">
                    <a:alpha val="0"/>
                  </a:srgbClr>
                </a:highlight>
                <a:latin typeface="Gill Sans MT"/>
                <a:ea typeface="Gill Sans MT"/>
                <a:cs typeface="Gill Sans MT"/>
              </a:rPr>
              <a:t>Rapports de gestion</a:t>
            </a:r>
            <a:endParaRPr lang="en-US">
              <a:solidFill>
                <a:srgbClr val="007EA5"/>
              </a:solidFill>
              <a:latin typeface="Gill Sans MT" charset="0"/>
              <a:ea typeface="Gill Sans MT" charset="0"/>
              <a:cs typeface="Gill Sans MT" charset="0"/>
            </a:endParaRPr>
          </a:p>
          <a:p>
            <a:pPr marL="457200" marR="0" indent="-384048" rtl="0">
              <a:spcBef>
                <a:spcPct val="0"/>
              </a:spcBef>
              <a:spcAft>
                <a:spcPts val="400"/>
              </a:spcAft>
              <a:buFont typeface="Arial" panose="020b0604020202020204" pitchFamily="34" charset="0"/>
              <a:buChar char="•"/>
            </a:pPr>
            <a:r>
              <a:rPr lang="fr" sz="1800" b="0" i="0" u="none" strike="noStrike">
                <a:solidFill>
                  <a:srgbClr val="007EA5"/>
                </a:solidFill>
                <a:highlight>
                  <a:srgbClr val="000000">
                    <a:alpha val="0"/>
                  </a:srgbClr>
                </a:highlight>
                <a:latin typeface="Gill Sans MT"/>
                <a:ea typeface="Gill Sans MT"/>
                <a:cs typeface="Gill Sans MT"/>
              </a:rPr>
              <a:t>Documents de politique</a:t>
            </a:r>
            <a:endParaRPr lang="en-US">
              <a:solidFill>
                <a:srgbClr val="007EA5"/>
              </a:solidFill>
              <a:latin typeface="Gill Sans MT" charset="0"/>
              <a:ea typeface="Gill Sans MT" charset="0"/>
              <a:cs typeface="Gill Sans MT" charset="0"/>
            </a:endParaRPr>
          </a:p>
          <a:p>
            <a:pPr marL="457200" marR="0" indent="-384048" rtl="0">
              <a:spcBef>
                <a:spcPct val="0"/>
              </a:spcBef>
              <a:spcAft>
                <a:spcPts val="400"/>
              </a:spcAft>
              <a:buFont typeface="Arial" panose="020b0604020202020204" pitchFamily="34" charset="0"/>
              <a:buChar char="•"/>
            </a:pPr>
            <a:r>
              <a:rPr lang="fr" sz="1800" b="0" i="0" u="none" strike="noStrike">
                <a:solidFill>
                  <a:srgbClr val="007EA5"/>
                </a:solidFill>
                <a:highlight>
                  <a:srgbClr val="000000">
                    <a:alpha val="0"/>
                  </a:srgbClr>
                </a:highlight>
                <a:latin typeface="Gill Sans MT"/>
                <a:ea typeface="Gill Sans MT"/>
                <a:cs typeface="Gill Sans MT"/>
              </a:rPr>
              <a:t>Évaluation des besoins en formation</a:t>
            </a:r>
            <a:endParaRPr lang="en-US">
              <a:solidFill>
                <a:srgbClr val="007EA5"/>
              </a:solidFill>
              <a:latin typeface="Gill Sans MT" charset="0"/>
              <a:ea typeface="Gill Sans MT" charset="0"/>
              <a:cs typeface="Gill Sans MT" charset="0"/>
            </a:endParaRPr>
          </a:p>
          <a:p>
            <a:pPr marL="457200" marR="0" indent="-384048" rtl="0">
              <a:spcBef>
                <a:spcPct val="0"/>
              </a:spcBef>
              <a:spcAft>
                <a:spcPts val="400"/>
              </a:spcAft>
              <a:buFont typeface="Arial" panose="020b0604020202020204" pitchFamily="34" charset="0"/>
              <a:buChar char="•"/>
            </a:pPr>
            <a:r>
              <a:rPr lang="fr" sz="1800" b="0" i="0" u="none" strike="noStrike">
                <a:solidFill>
                  <a:srgbClr val="007EA5"/>
                </a:solidFill>
                <a:highlight>
                  <a:srgbClr val="000000">
                    <a:alpha val="0"/>
                  </a:srgbClr>
                </a:highlight>
                <a:latin typeface="Gill Sans MT"/>
                <a:ea typeface="Gill Sans MT"/>
                <a:cs typeface="Gill Sans MT"/>
              </a:rPr>
              <a:t>Plans d'action</a:t>
            </a:r>
          </a:p>
          <a:p>
            <a:pPr marL="0" marR="0">
              <a:lnSpc>
                <a:spcPct val="115000"/>
              </a:lnSpc>
              <a:spcBef>
                <a:spcPct val="0"/>
              </a:spcBef>
              <a:spcAft>
                <a:spcPct val="0"/>
              </a:spcAft>
            </a:pPr>
            <a:r>
              <a:rPr lang="en-US" sz="2400">
                <a:solidFill>
                  <a:srgbClr val="000000"/>
                </a:solidFill>
                <a:effectLst/>
                <a:latin typeface="Gill Sans MT" charset="0"/>
                <a:ea typeface="Gill Sans MT" charset="0"/>
                <a:cs typeface="Gill Sans MT" charset="0"/>
              </a:rPr>
              <a:t> </a:t>
            </a:r>
          </a:p>
        </p:txBody>
      </p:sp>
    </p:spTree>
    <p:extLst>
      <p:ext uri="{BB962C8B-B14F-4D97-AF65-F5344CB8AC3E}">
        <p14:creationId xmlns:p14="http://schemas.microsoft.com/office/powerpoint/2010/main" val="2653643409"/>
      </p:ext>
    </p:extLst>
  </p:cSld>
  <p:clrMapOvr>
    <a:masterClrMapping/>
  </p:clrMapOvr>
  <p:transition/>
  <p:timing/>
</p:sld>
</file>

<file path=ppt/tags/tag1.xml><?xml version="1.0" encoding="utf-8"?>
<p:tagLst xmlns:p="http://schemas.openxmlformats.org/presentationml/2006/main">
  <p:tag name="AS_NET" val="3.1.12"/>
  <p:tag name="AS_OS" val="Unix 5.4.95.42"/>
  <p:tag name="AS_RELEASE_DATE" val="2020.03.14"/>
  <p:tag name="AS_TITLE" val="Aspose.Slides for .NET Standard 2.0"/>
  <p:tag name="AS_VERSION" val="20.3"/>
</p:tagLst>
</file>

<file path=ppt/theme/theme1.xml><?xml version="1.0" encoding="utf-8"?>
<a:theme xmlns:r="http://schemas.openxmlformats.org/officeDocument/2006/relationships"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Template>Office Theme</Template>
  <Company/>
  <PresentationFormat>On-screen Show (4:3)</PresentationFormat>
  <Paragraphs>68</Paragraphs>
  <Slides>12</Slides>
  <Notes>12</Notes>
  <TotalTime>3482</TotalTime>
  <HiddenSlides>0</HiddenSlides>
  <MMClips>0</MMClips>
  <ScaleCrop>0</ScaleCrop>
  <HeadingPairs>
    <vt:vector baseType="variant" size="6">
      <vt:variant>
        <vt:lpstr>Fonts used</vt:lpstr>
      </vt:variant>
      <vt:variant>
        <vt:i4>8</vt:i4>
      </vt:variant>
      <vt:variant>
        <vt:lpstr>Theme</vt:lpstr>
      </vt:variant>
      <vt:variant>
        <vt:i4>1</vt:i4>
      </vt:variant>
      <vt:variant>
        <vt:lpstr>Slide Titles</vt:lpstr>
      </vt:variant>
      <vt:variant>
        <vt:i4>12</vt:i4>
      </vt:variant>
    </vt:vector>
  </HeadingPairs>
  <TitlesOfParts>
    <vt:vector baseType="lpstr" size="21">
      <vt:lpstr>Arial</vt:lpstr>
      <vt:lpstr>Calibri Light</vt:lpstr>
      <vt:lpstr>Calibri</vt:lpstr>
      <vt:lpstr>Gill Sans MT</vt:lpstr>
      <vt:lpstr>Courier New</vt:lpstr>
      <vt:lpstr>Gill Sans</vt:lpstr>
      <vt:lpstr>Helvetica Neue</vt:lpstr>
      <vt:lpstr>Cabin</vt:lpstr>
      <vt:lpstr>Office Theme</vt:lpstr>
      <vt:lpstr>Étape 1 : Introduction à l'évaluation des besoins</vt:lpstr>
      <vt:lpstr>Étape 1 : Évaluer les besoins</vt:lpstr>
      <vt:lpstr>Qu'est-ce qu'une évaluation des besoins ?</vt:lpstr>
      <vt:lpstr>Pourquoi procéder à une évaluation des besoins ?</vt:lpstr>
      <vt:lpstr>Quatre étapes pour commencer</vt:lpstr>
      <vt:lpstr>Identifier le but, les objectifs et les questions clés de l'évaluation.</vt:lpstr>
      <vt:lpstr>Modèle logique de gestion des connaissances pour la santé mondiale</vt:lpstr>
      <vt:lpstr>Identifier le public. </vt:lpstr>
      <vt:lpstr>Examinez ce qui est déjà connu.</vt:lpstr>
      <vt:lpstr>Plan pour collecter de nouvelles données, si nécessaire et si les ressources sont disponibles.</vt:lpstr>
      <vt:lpstr>Quelques objections et réponses courantes</vt:lpstr>
      <vt:lpstr>Supplément : Guide d'évaluation des besoins K4Health</vt:lpstr>
    </vt:vector>
  </TitlesOfParts>
  <LinksUpToDate>0</LinksUpToDate>
  <SharedDoc>0</SharedDoc>
  <HyperlinksChanged>0</HyperlinksChanged>
  <Application>Aspose.Slides for .NET</Application>
  <AppVersion>20.0300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Presentation</dc:title>
  <dc:creator>Mark Beisser</dc:creator>
  <cp:lastModifiedBy>Sean Stewart</cp:lastModifiedBy>
  <cp:revision>35</cp:revision>
  <cp:lastPrinted>2017-04-10T19:34:28.000</cp:lastPrinted>
  <dcterms:created xsi:type="dcterms:W3CDTF">2017-04-07T16:58:38Z</dcterms:created>
  <dcterms:modified xsi:type="dcterms:W3CDTF">2021-08-08T07:01:47Z</dcterms:modified>
</cp:coreProperties>
</file>