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58" r:id="rId3"/>
    <p:sldId id="260" r:id="rId4"/>
    <p:sldId id="259" r:id="rId5"/>
    <p:sldId id="279" r:id="rId6"/>
    <p:sldId id="276" r:id="rId7"/>
    <p:sldId id="266" r:id="rId8"/>
    <p:sldId id="267" r:id="rId9"/>
    <p:sldId id="268" r:id="rId10"/>
    <p:sldId id="262" r:id="rId11"/>
    <p:sldId id="263" r:id="rId12"/>
    <p:sldId id="264" r:id="rId13"/>
    <p:sldId id="269" r:id="rId14"/>
    <p:sldId id="270" r:id="rId15"/>
    <p:sldId id="261" r:id="rId16"/>
    <p:sldId id="271" r:id="rId17"/>
    <p:sldId id="272" r:id="rId18"/>
    <p:sldId id="273" r:id="rId19"/>
    <p:sldId id="274" r:id="rId20"/>
    <p:sldId id="275"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e Parrish" initials="SP" lastIdx="11" clrIdx="0"/>
  <p:cmAuthor id="2" name="Sara Mazursky"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autoAdjust="0"/>
    <p:restoredTop sz="93842" autoAdjust="0"/>
  </p:normalViewPr>
  <p:slideViewPr>
    <p:cSldViewPr snapToGrid="0" snapToObjects="1">
      <p:cViewPr>
        <p:scale>
          <a:sx n="90" d="100"/>
          <a:sy n="90" d="100"/>
        </p:scale>
        <p:origin x="68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7BC975E4-892D-4A87-A726-4DF6C1CE84EC}"/>
    <pc:docChg chg="undo redo custSel modSld modMainMaster">
      <pc:chgData name="Sean Stewart" userId="07670420a1da6ec3" providerId="LiveId" clId="{7BC975E4-892D-4A87-A726-4DF6C1CE84EC}" dt="2021-07-13T19:38:45.757" v="16"/>
      <pc:docMkLst>
        <pc:docMk/>
      </pc:docMkLst>
      <pc:sldChg chg="modSp mod">
        <pc:chgData name="Sean Stewart" userId="07670420a1da6ec3" providerId="LiveId" clId="{7BC975E4-892D-4A87-A726-4DF6C1CE84EC}" dt="2021-07-13T19:37:28.170" v="11" actId="1076"/>
        <pc:sldMkLst>
          <pc:docMk/>
          <pc:sldMk cId="0" sldId="268"/>
        </pc:sldMkLst>
        <pc:spChg chg="mod">
          <ac:chgData name="Sean Stewart" userId="07670420a1da6ec3" providerId="LiveId" clId="{7BC975E4-892D-4A87-A726-4DF6C1CE84EC}" dt="2021-07-13T19:37:28.170" v="11" actId="1076"/>
          <ac:spMkLst>
            <pc:docMk/>
            <pc:sldMk cId="0" sldId="268"/>
            <ac:spMk id="4" creationId="{00000000-0000-0000-0000-000000000000}"/>
          </ac:spMkLst>
        </pc:spChg>
      </pc:sldChg>
      <pc:sldChg chg="modSp mod">
        <pc:chgData name="Sean Stewart" userId="07670420a1da6ec3" providerId="LiveId" clId="{7BC975E4-892D-4A87-A726-4DF6C1CE84EC}" dt="2021-07-13T19:37:58.903" v="15" actId="14100"/>
        <pc:sldMkLst>
          <pc:docMk/>
          <pc:sldMk cId="0" sldId="269"/>
        </pc:sldMkLst>
        <pc:picChg chg="mod">
          <ac:chgData name="Sean Stewart" userId="07670420a1da6ec3" providerId="LiveId" clId="{7BC975E4-892D-4A87-A726-4DF6C1CE84EC}" dt="2021-07-13T19:37:58.903" v="15" actId="14100"/>
          <ac:picMkLst>
            <pc:docMk/>
            <pc:sldMk cId="0" sldId="269"/>
            <ac:picMk id="2" creationId="{00000000-0000-0000-0000-000000000000}"/>
          </ac:picMkLst>
        </pc:picChg>
      </pc:sldChg>
      <pc:sldChg chg="modSp">
        <pc:chgData name="Sean Stewart" userId="07670420a1da6ec3" providerId="LiveId" clId="{7BC975E4-892D-4A87-A726-4DF6C1CE84EC}" dt="2021-07-13T19:38:45.757" v="16"/>
        <pc:sldMkLst>
          <pc:docMk/>
          <pc:sldMk cId="0" sldId="271"/>
        </pc:sldMkLst>
        <pc:spChg chg="mod">
          <ac:chgData name="Sean Stewart" userId="07670420a1da6ec3" providerId="LiveId" clId="{7BC975E4-892D-4A87-A726-4DF6C1CE84EC}" dt="2021-07-13T19:38:45.757" v="16"/>
          <ac:spMkLst>
            <pc:docMk/>
            <pc:sldMk cId="0" sldId="271"/>
            <ac:spMk id="176" creationId="{00000000-0000-0000-0000-000000000000}"/>
          </ac:spMkLst>
        </pc:spChg>
      </pc:sldChg>
      <pc:sldMasterChg chg="modSp mod">
        <pc:chgData name="Sean Stewart" userId="07670420a1da6ec3" providerId="LiveId" clId="{7BC975E4-892D-4A87-A726-4DF6C1CE84EC}" dt="2021-07-13T19:36:25.477" v="10" actId="1076"/>
        <pc:sldMasterMkLst>
          <pc:docMk/>
          <pc:sldMasterMk cId="106876316" sldId="2147483660"/>
        </pc:sldMasterMkLst>
        <pc:spChg chg="mod">
          <ac:chgData name="Sean Stewart" userId="07670420a1da6ec3" providerId="LiveId" clId="{7BC975E4-892D-4A87-A726-4DF6C1CE84EC}" dt="2021-07-13T19:36:25.477" v="10" actId="1076"/>
          <ac:spMkLst>
            <pc:docMk/>
            <pc:sldMasterMk cId="106876316" sldId="2147483660"/>
            <ac:spMk id="3" creationId="{00000000-0000-0000-0000-000000000000}"/>
          </ac:spMkLst>
        </pc:spChg>
        <pc:spChg chg="mod">
          <ac:chgData name="Sean Stewart" userId="07670420a1da6ec3" providerId="LiveId" clId="{7BC975E4-892D-4A87-A726-4DF6C1CE84EC}" dt="2021-07-13T19:36:19.280" v="9" actId="1076"/>
          <ac:spMkLst>
            <pc:docMk/>
            <pc:sldMasterMk cId="106876316" sldId="2147483660"/>
            <ac:spMk id="11"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C74A202-5640-432A-804B-71DDE43DD9EE}" type="datetimeFigureOut">
              <a:rPr lang="en-US" smtClean="0"/>
              <a:t>7/13/2021</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C5EC82F0-0256-4750-A9C5-F54002097D5F}" type="slidenum">
              <a:rPr lang="en-US" smtClean="0"/>
              <a:t>‹#›</a:t>
            </a:fld>
            <a:endParaRPr lang="en-US"/>
          </a:p>
        </p:txBody>
      </p:sp>
    </p:spTree>
    <p:extLst>
      <p:ext uri="{BB962C8B-B14F-4D97-AF65-F5344CB8AC3E}">
        <p14:creationId xmlns:p14="http://schemas.microsoft.com/office/powerpoint/2010/main" val="526955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a:solidFill>
                  <a:schemeClr val="dk1"/>
                </a:solidFill>
                <a:effectLst/>
                <a:latin typeface="+mn-lt"/>
                <a:ea typeface="Calibri"/>
                <a:cs typeface="Calibri"/>
                <a:sym typeface="Calibri"/>
              </a:rPr>
              <a:t>Effective KM interventions must be supported with a well-designed strategy. The goal of Step 2 is to create the strategy for how to improve your health program with knowledge management. This strategy will serve as a roadmap for your KM activities—ensuring that specific gaps in your knowledge needs assessment are addressed, and that milestones, indicators, and activities are tracked. It will also help you stay on track and use your resources effectively.</a:t>
            </a:r>
          </a:p>
        </p:txBody>
      </p:sp>
      <p:sp>
        <p:nvSpPr>
          <p:cNvPr id="4" name="Slide Number Placeholder 3"/>
          <p:cNvSpPr>
            <a:spLocks noGrp="1"/>
          </p:cNvSpPr>
          <p:nvPr>
            <p:ph type="sldNum" sz="quarter" idx="10"/>
          </p:nvPr>
        </p:nvSpPr>
        <p:spPr/>
        <p:txBody>
          <a:bodyPr/>
          <a:lstStyle/>
          <a:p>
            <a:fld id="{C5EC82F0-0256-4750-A9C5-F54002097D5F}" type="slidenum">
              <a:rPr lang="en-US" smtClean="0"/>
              <a:t>1</a:t>
            </a:fld>
            <a:endParaRPr lang="en-US"/>
          </a:p>
        </p:txBody>
      </p:sp>
    </p:spTree>
    <p:extLst>
      <p:ext uri="{BB962C8B-B14F-4D97-AF65-F5344CB8AC3E}">
        <p14:creationId xmlns:p14="http://schemas.microsoft.com/office/powerpoint/2010/main" val="90604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lvl="0">
              <a:spcBef>
                <a:spcPts val="0"/>
              </a:spcBef>
              <a:buNone/>
            </a:pPr>
            <a:r>
              <a:rPr lang="en-US" sz="1200" dirty="0">
                <a:effectLst/>
                <a:latin typeface="Calibri"/>
                <a:ea typeface="Calibri"/>
                <a:cs typeface="Calibri"/>
              </a:rPr>
              <a:t>The table here presents some common theories used in KM work. These particular theories are relevant because they relate to adopting new ideas or behaviors, and recognize the nuance related to acquiring knowledge or skills. Keeping these theories in mind as you design your KM activities can help ensure that you are recognizing the social nature of spreading change, and that you consider both individual and societal factors that contribute to your project’s success. </a:t>
            </a:r>
          </a:p>
          <a:p>
            <a:pPr lvl="0">
              <a:spcBef>
                <a:spcPts val="0"/>
              </a:spcBef>
              <a:buNone/>
            </a:pPr>
            <a:endParaRPr lang="en-US" sz="1200" dirty="0">
              <a:effectLst/>
              <a:latin typeface="Calibri"/>
              <a:cs typeface="Calibri"/>
            </a:endParaRPr>
          </a:p>
          <a:p>
            <a:pPr lvl="0">
              <a:spcBef>
                <a:spcPts val="0"/>
              </a:spcBef>
              <a:buNone/>
            </a:pPr>
            <a:r>
              <a:rPr lang="en-US" sz="1200" b="1" dirty="0">
                <a:effectLst/>
                <a:latin typeface="Calibri"/>
                <a:cs typeface="Calibri"/>
              </a:rPr>
              <a:t>Stages</a:t>
            </a:r>
            <a:r>
              <a:rPr lang="en-US" sz="1200" b="1" baseline="0" dirty="0">
                <a:effectLst/>
                <a:latin typeface="Calibri"/>
                <a:cs typeface="Calibri"/>
              </a:rPr>
              <a:t> of change</a:t>
            </a:r>
            <a:endParaRPr lang="en-US" sz="1200" b="1" i="0" u="none" strike="noStrike" kern="1200" cap="none" dirty="0">
              <a:solidFill>
                <a:schemeClr val="dk1"/>
              </a:solidFill>
              <a:effectLst/>
              <a:latin typeface="Calibri"/>
              <a:ea typeface="Calibri"/>
              <a:cs typeface="Calibri"/>
              <a:sym typeface="Calibri"/>
            </a:endParaRPr>
          </a:p>
          <a:p>
            <a:pPr lvl="0">
              <a:spcBef>
                <a:spcPts val="0"/>
              </a:spcBef>
              <a:buNone/>
            </a:pPr>
            <a:r>
              <a:rPr lang="en-US" sz="1200" b="0" i="0" u="none" strike="noStrike" kern="1200" cap="none" dirty="0">
                <a:solidFill>
                  <a:schemeClr val="dk1"/>
                </a:solidFill>
                <a:effectLst/>
                <a:latin typeface="Calibri"/>
                <a:ea typeface="Calibri"/>
                <a:cs typeface="Calibri"/>
                <a:sym typeface="Calibri"/>
              </a:rPr>
              <a:t>-People move through five stages when adopting new behaviors: </a:t>
            </a:r>
            <a:r>
              <a:rPr lang="en-US" sz="1200" b="0" i="0" u="none" strike="noStrike" kern="1200" cap="none" dirty="0" err="1">
                <a:solidFill>
                  <a:schemeClr val="dk1"/>
                </a:solidFill>
                <a:effectLst/>
                <a:latin typeface="Calibri"/>
                <a:ea typeface="Calibri"/>
                <a:cs typeface="Calibri"/>
                <a:sym typeface="Calibri"/>
              </a:rPr>
              <a:t>precontemplation</a:t>
            </a:r>
            <a:r>
              <a:rPr lang="en-US" sz="1200" b="0" i="0" u="none" strike="noStrike" kern="1200" cap="none" dirty="0">
                <a:solidFill>
                  <a:schemeClr val="dk1"/>
                </a:solidFill>
                <a:effectLst/>
                <a:latin typeface="Calibri"/>
                <a:ea typeface="Calibri"/>
                <a:cs typeface="Calibri"/>
                <a:sym typeface="Calibri"/>
              </a:rPr>
              <a:t> (unaware of the problem), contemplation (aware), decision (intends to take action), action (practices the desired behavior), and maintenance (works to sustain the behavior change). People can benefit from different interventions, matched to their stage of change, to make the desired behavior change.</a:t>
            </a:r>
          </a:p>
          <a:p>
            <a:pPr lvl="0">
              <a:spcBef>
                <a:spcPts val="0"/>
              </a:spcBef>
              <a:buNone/>
            </a:pPr>
            <a:r>
              <a:rPr lang="en-US" sz="1200" b="0" i="0" u="none" strike="noStrike" kern="1200" cap="none" dirty="0">
                <a:solidFill>
                  <a:schemeClr val="dk1"/>
                </a:solidFill>
                <a:effectLst/>
                <a:latin typeface="Calibri"/>
                <a:ea typeface="Calibri"/>
                <a:cs typeface="Calibri"/>
                <a:sym typeface="Calibri"/>
              </a:rPr>
              <a:t>-Application in KM:</a:t>
            </a:r>
            <a:r>
              <a:rPr lang="en-US" sz="1200" b="0" i="0" u="none" strike="noStrike" kern="1200" cap="none" baseline="0" dirty="0">
                <a:solidFill>
                  <a:schemeClr val="dk1"/>
                </a:solidFill>
                <a:effectLst/>
                <a:latin typeface="Calibri"/>
                <a:ea typeface="Calibri"/>
                <a:cs typeface="Calibri"/>
                <a:sym typeface="Calibri"/>
              </a:rPr>
              <a:t> </a:t>
            </a:r>
            <a:r>
              <a:rPr lang="en-US" sz="1200" b="0" i="0" u="none" strike="noStrike" kern="1200" cap="none" dirty="0">
                <a:solidFill>
                  <a:schemeClr val="dk1"/>
                </a:solidFill>
                <a:effectLst/>
                <a:latin typeface="Calibri"/>
                <a:ea typeface="Calibri"/>
                <a:cs typeface="Calibri"/>
                <a:sym typeface="Calibri"/>
              </a:rPr>
              <a:t>Identifying your audience’s current stage of behavior can help you select appropriate KM products and approaches to move the audience from its current stage to the next--for example, a job aid to help providers in the “decision” stage move to the “action” stage. Knowing your audience’s current stage can also help you set realistic objectives--for instance, it is unrealistic to expect an audience who has never heard of the problem to make changes immediately.</a:t>
            </a:r>
          </a:p>
          <a:p>
            <a:pPr lvl="0">
              <a:spcBef>
                <a:spcPts val="0"/>
              </a:spcBef>
              <a:buNone/>
            </a:pPr>
            <a:endParaRPr lang="en-US" sz="1200" b="0" i="0" u="none" strike="noStrike" kern="1200" cap="none" dirty="0">
              <a:solidFill>
                <a:schemeClr val="dk1"/>
              </a:solidFill>
              <a:effectLst/>
              <a:latin typeface="Calibri"/>
              <a:ea typeface="Calibri"/>
              <a:cs typeface="Calibri"/>
              <a:sym typeface="Calibri"/>
            </a:endParaRPr>
          </a:p>
          <a:p>
            <a:pPr lvl="0">
              <a:spcBef>
                <a:spcPts val="0"/>
              </a:spcBef>
              <a:buNone/>
            </a:pPr>
            <a:r>
              <a:rPr lang="en-US" sz="1200" b="1" i="0" u="none" strike="noStrike" kern="1200" cap="none" dirty="0">
                <a:solidFill>
                  <a:schemeClr val="dk1"/>
                </a:solidFill>
                <a:effectLst/>
                <a:latin typeface="Calibri"/>
                <a:ea typeface="Calibri"/>
                <a:cs typeface="Calibri"/>
                <a:sym typeface="Calibri"/>
              </a:rPr>
              <a:t>Ideation</a:t>
            </a:r>
          </a:p>
          <a:p>
            <a:r>
              <a:rPr lang="en-US" sz="1200" b="0" i="0" u="none" strike="noStrike" kern="1200" cap="none" dirty="0">
                <a:solidFill>
                  <a:schemeClr val="dk1"/>
                </a:solidFill>
                <a:effectLst/>
                <a:latin typeface="Calibri"/>
                <a:ea typeface="Calibri"/>
                <a:cs typeface="Calibri"/>
                <a:sym typeface="Calibri"/>
              </a:rPr>
              <a:t>The likelihood of adopting a new behavior is higher when someone:</a:t>
            </a:r>
          </a:p>
          <a:p>
            <a:pPr marL="171450" lvl="0" indent="-171450">
              <a:buFont typeface="Arial" panose="020B0604020202020204" pitchFamily="34" charset="0"/>
              <a:buChar char="•"/>
            </a:pPr>
            <a:r>
              <a:rPr lang="en-US" sz="1200" u="none" strike="noStrike" dirty="0">
                <a:effectLst/>
              </a:rPr>
              <a:t>Has gained sufficient knowledge and skills about it </a:t>
            </a:r>
            <a:endParaRPr lang="en-US" u="none" strike="noStrike" dirty="0">
              <a:effectLst/>
            </a:endParaRPr>
          </a:p>
          <a:p>
            <a:pPr marL="171450" lvl="0" indent="-171450">
              <a:buFont typeface="Arial" panose="020B0604020202020204" pitchFamily="34" charset="0"/>
              <a:buChar char="•"/>
            </a:pPr>
            <a:r>
              <a:rPr lang="en-US" sz="1200" u="none" strike="noStrike" dirty="0">
                <a:effectLst/>
              </a:rPr>
              <a:t>Has developed a positive attitude toward it</a:t>
            </a:r>
            <a:endParaRPr lang="en-US" u="none" strike="noStrike" dirty="0">
              <a:effectLst/>
            </a:endParaRPr>
          </a:p>
          <a:p>
            <a:pPr marL="171450" lvl="0" indent="-171450">
              <a:buFont typeface="Arial" panose="020B0604020202020204" pitchFamily="34" charset="0"/>
              <a:buChar char="•"/>
            </a:pPr>
            <a:r>
              <a:rPr lang="en-US" sz="1200" u="none" strike="noStrike" dirty="0">
                <a:effectLst/>
              </a:rPr>
              <a:t>Thinks others support and practice it</a:t>
            </a:r>
            <a:endParaRPr lang="en-US" u="none" strike="noStrike" dirty="0">
              <a:effectLst/>
            </a:endParaRPr>
          </a:p>
          <a:p>
            <a:pPr marL="171450" lvl="0" indent="-171450">
              <a:buFont typeface="Arial" panose="020B0604020202020204" pitchFamily="34" charset="0"/>
              <a:buChar char="•"/>
            </a:pPr>
            <a:r>
              <a:rPr lang="en-US" sz="1200" u="none" strike="noStrike" dirty="0">
                <a:effectLst/>
              </a:rPr>
              <a:t>Has talked to others about it</a:t>
            </a:r>
            <a:endParaRPr lang="en-US" u="none" strike="noStrike" dirty="0">
              <a:effectLst/>
            </a:endParaRPr>
          </a:p>
          <a:p>
            <a:pPr marL="171450" lvl="0" indent="-171450">
              <a:buFont typeface="Arial" panose="020B0604020202020204" pitchFamily="34" charset="0"/>
              <a:buChar char="•"/>
            </a:pPr>
            <a:r>
              <a:rPr lang="en-US" sz="1200" u="none" strike="noStrike" dirty="0">
                <a:effectLst/>
              </a:rPr>
              <a:t>Feels good about doing it</a:t>
            </a:r>
            <a:endParaRPr lang="en-US" u="none" strike="noStrike" dirty="0">
              <a:effectLst/>
            </a:endParaRPr>
          </a:p>
          <a:p>
            <a:r>
              <a:rPr lang="en-US" sz="1200" b="0" i="0" u="none" strike="noStrike" kern="1200" cap="none" dirty="0">
                <a:solidFill>
                  <a:schemeClr val="dk1"/>
                </a:solidFill>
                <a:effectLst/>
                <a:latin typeface="Calibri"/>
                <a:ea typeface="Calibri"/>
                <a:cs typeface="Calibri"/>
                <a:sym typeface="Calibri"/>
              </a:rPr>
              <a:t>Programs can select which communication strategies to emphasize based on which factors are the strongest predictors of behavior in their given context. </a:t>
            </a:r>
          </a:p>
          <a:p>
            <a:pPr lvl="0">
              <a:spcBef>
                <a:spcPts val="0"/>
              </a:spcBef>
              <a:buNone/>
            </a:pPr>
            <a:r>
              <a:rPr lang="en-US" sz="1200" b="0" i="0" u="none" strike="noStrike" kern="1200" cap="none" dirty="0">
                <a:solidFill>
                  <a:schemeClr val="dk1"/>
                </a:solidFill>
                <a:effectLst/>
                <a:latin typeface="Calibri"/>
                <a:ea typeface="Calibri"/>
                <a:cs typeface="Calibri"/>
                <a:sym typeface="Calibri"/>
              </a:rPr>
              <a:t>Application in KM: When designing your KM intervention, consider which factors prevent or facilitate your audiences’ adoption of the behavior you want to promote. For example, are they lacking up-to-date knowledge and could thus benefit from on-the-job training or regular workshops? Or perhaps they have the necessary knowledge but think their supervisors are unsupportive of the behavior? Having a solid understanding of these issues can help you select the most appropriate KM activities. </a:t>
            </a:r>
          </a:p>
          <a:p>
            <a:pPr lvl="0">
              <a:spcBef>
                <a:spcPts val="0"/>
              </a:spcBef>
              <a:buNone/>
            </a:pPr>
            <a:endParaRPr lang="en-US" sz="1200" b="0" i="0" u="none" strike="noStrike" kern="1200" cap="none" dirty="0">
              <a:solidFill>
                <a:schemeClr val="dk1"/>
              </a:solidFill>
              <a:effectLst/>
              <a:latin typeface="Calibri"/>
              <a:ea typeface="Calibri"/>
              <a:cs typeface="Calibri"/>
              <a:sym typeface="Calibri"/>
            </a:endParaRPr>
          </a:p>
          <a:p>
            <a:pPr lvl="0">
              <a:spcBef>
                <a:spcPts val="0"/>
              </a:spcBef>
              <a:buNone/>
            </a:pPr>
            <a:endParaRPr lang="en-US" sz="1200" b="0" i="0" u="none" strike="noStrike" kern="1200" cap="none" dirty="0">
              <a:solidFill>
                <a:schemeClr val="dk1"/>
              </a:solidFill>
              <a:effectLst/>
              <a:latin typeface="Calibri"/>
              <a:ea typeface="Calibri"/>
              <a:cs typeface="Calibri"/>
              <a:sym typeface="Calibri"/>
            </a:endParaRPr>
          </a:p>
          <a:p>
            <a:pPr lvl="0">
              <a:spcBef>
                <a:spcPts val="0"/>
              </a:spcBef>
              <a:buNone/>
            </a:pPr>
            <a:endParaRPr lang="en-US" sz="1200" b="0" i="0" u="none" strike="noStrike" kern="1200" cap="none" dirty="0">
              <a:solidFill>
                <a:schemeClr val="dk1"/>
              </a:solidFill>
              <a:effectLst/>
              <a:latin typeface="Calibri"/>
              <a:ea typeface="Calibri"/>
              <a:cs typeface="Calibri"/>
              <a:sym typeface="Calibri"/>
            </a:endParaRPr>
          </a:p>
          <a:p>
            <a:pPr lvl="0">
              <a:spcBef>
                <a:spcPts val="0"/>
              </a:spcBef>
              <a:buNone/>
            </a:pPr>
            <a:endParaRPr lang="en-US" sz="1200" b="0" i="0" u="none" strike="noStrike" kern="1200" cap="none" dirty="0">
              <a:solidFill>
                <a:schemeClr val="dk1"/>
              </a:solidFill>
              <a:effectLst/>
              <a:latin typeface="Calibri"/>
              <a:cs typeface="Calibri"/>
              <a:sym typeface="Calibri"/>
            </a:endParaRPr>
          </a:p>
          <a:p>
            <a:pPr lvl="0">
              <a:spcBef>
                <a:spcPts val="0"/>
              </a:spcBef>
              <a:buNone/>
            </a:pPr>
            <a:endParaRPr dirty="0"/>
          </a:p>
        </p:txBody>
      </p:sp>
      <p:sp>
        <p:nvSpPr>
          <p:cNvPr id="109" name="Shape 109"/>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059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lvl="0">
              <a:spcBef>
                <a:spcPts val="0"/>
              </a:spcBef>
              <a:buNone/>
            </a:pPr>
            <a:endParaRPr lang="en-US" sz="1200" b="0" i="0" u="none" strike="noStrike" kern="1200" cap="none" dirty="0">
              <a:solidFill>
                <a:schemeClr val="dk1"/>
              </a:solidFill>
              <a:effectLst/>
              <a:latin typeface="Calibri"/>
              <a:ea typeface="Calibri"/>
              <a:cs typeface="Calibri"/>
              <a:sym typeface="Calibri"/>
            </a:endParaRPr>
          </a:p>
          <a:p>
            <a:pPr lvl="0">
              <a:spcBef>
                <a:spcPts val="0"/>
              </a:spcBef>
              <a:buNone/>
            </a:pPr>
            <a:r>
              <a:rPr lang="en-US" sz="1200" b="1" i="0" u="none" strike="noStrike" kern="1200" cap="none" dirty="0">
                <a:solidFill>
                  <a:schemeClr val="dk1"/>
                </a:solidFill>
                <a:effectLst/>
                <a:latin typeface="Calibri"/>
                <a:ea typeface="Calibri"/>
                <a:cs typeface="Calibri"/>
                <a:sym typeface="Calibri"/>
              </a:rPr>
              <a:t>Diffusion</a:t>
            </a:r>
            <a:r>
              <a:rPr lang="en-US" sz="1200" b="1" i="0" u="none" strike="noStrike" kern="1200" cap="none" baseline="0" dirty="0">
                <a:solidFill>
                  <a:schemeClr val="dk1"/>
                </a:solidFill>
                <a:effectLst/>
                <a:latin typeface="Calibri"/>
                <a:ea typeface="Calibri"/>
                <a:cs typeface="Calibri"/>
                <a:sym typeface="Calibri"/>
              </a:rPr>
              <a:t> of innovations</a:t>
            </a:r>
          </a:p>
          <a:p>
            <a:pPr lvl="0">
              <a:spcBef>
                <a:spcPts val="0"/>
              </a:spcBef>
              <a:buNone/>
            </a:pPr>
            <a:r>
              <a:rPr lang="en-US" sz="1200" b="0" i="0" u="none" strike="noStrike" kern="1200" cap="none" dirty="0">
                <a:solidFill>
                  <a:schemeClr val="dk1"/>
                </a:solidFill>
                <a:effectLst/>
                <a:latin typeface="Calibri"/>
                <a:ea typeface="Calibri"/>
                <a:cs typeface="Calibri"/>
                <a:sym typeface="Calibri"/>
              </a:rPr>
              <a:t>There are five types of adopters to consider when promoting a new product or idea: innovators (want to be the first to try out the innovation), early adopters (aware of the need to change and comfortable with adopting the innovation; tend to be opinion leaders who influence the decisions of others); early majority (adopt new ideas before the average person; typically need to see evidence first that the innovation works); late majority (skeptical of change and will adopt an innovation only after the majority has tried it); laggards (very skeptical; hardest group to persuade). </a:t>
            </a:r>
          </a:p>
          <a:p>
            <a:pPr lvl="0">
              <a:spcBef>
                <a:spcPts val="0"/>
              </a:spcBef>
              <a:buNone/>
            </a:pPr>
            <a:r>
              <a:rPr lang="en-US" sz="1200" b="0" i="0" u="none" strike="noStrike" kern="1200" cap="none" dirty="0">
                <a:solidFill>
                  <a:schemeClr val="dk1"/>
                </a:solidFill>
                <a:effectLst/>
                <a:latin typeface="Calibri"/>
                <a:ea typeface="Calibri"/>
                <a:cs typeface="Calibri"/>
                <a:sym typeface="Calibri"/>
              </a:rPr>
              <a:t>Application in KM:</a:t>
            </a:r>
            <a:r>
              <a:rPr lang="en-US" sz="1200" b="0" i="0" u="none" strike="noStrike" kern="1200" cap="none" baseline="0" dirty="0">
                <a:solidFill>
                  <a:schemeClr val="dk1"/>
                </a:solidFill>
                <a:effectLst/>
                <a:latin typeface="Calibri"/>
                <a:ea typeface="Calibri"/>
                <a:cs typeface="Calibri"/>
                <a:sym typeface="Calibri"/>
              </a:rPr>
              <a:t> </a:t>
            </a:r>
            <a:r>
              <a:rPr lang="en-US" sz="1200" b="0" i="0" u="none" strike="noStrike" kern="1200" cap="none" dirty="0">
                <a:solidFill>
                  <a:schemeClr val="dk1"/>
                </a:solidFill>
                <a:effectLst/>
                <a:latin typeface="Calibri"/>
                <a:ea typeface="Calibri"/>
                <a:cs typeface="Calibri"/>
                <a:sym typeface="Calibri"/>
              </a:rPr>
              <a:t>By identifying who the five types of adopters are among your KM intervention’s intended audience, you can then apply different strategies for reaching each segment. For example, your intervention may focus on enlisting the help of opinion leaders to persuade the “early majority” to adopt your KM intervention. </a:t>
            </a:r>
          </a:p>
          <a:p>
            <a:pPr lvl="0">
              <a:spcBef>
                <a:spcPts val="0"/>
              </a:spcBef>
              <a:buNone/>
            </a:pPr>
            <a:endParaRPr lang="en-US" sz="1200" b="0" i="0" u="none" strike="noStrike" kern="1200" cap="none" dirty="0">
              <a:solidFill>
                <a:schemeClr val="dk1"/>
              </a:solidFill>
              <a:effectLst/>
              <a:latin typeface="Calibri"/>
              <a:ea typeface="Calibri"/>
              <a:cs typeface="Calibri"/>
              <a:sym typeface="Calibri"/>
            </a:endParaRPr>
          </a:p>
          <a:p>
            <a:pPr lvl="0">
              <a:spcBef>
                <a:spcPts val="0"/>
              </a:spcBef>
              <a:buNone/>
            </a:pPr>
            <a:r>
              <a:rPr lang="en-US" sz="1200" b="1" i="0" u="none" strike="noStrike" kern="1200" cap="none" dirty="0">
                <a:solidFill>
                  <a:schemeClr val="dk1"/>
                </a:solidFill>
                <a:effectLst/>
                <a:latin typeface="Calibri"/>
                <a:ea typeface="Calibri"/>
                <a:cs typeface="Calibri"/>
                <a:sym typeface="Calibri"/>
              </a:rPr>
              <a:t>Bloom’s</a:t>
            </a:r>
            <a:r>
              <a:rPr lang="en-US" sz="1200" b="1" i="0" u="none" strike="noStrike" kern="1200" cap="none" baseline="0" dirty="0">
                <a:solidFill>
                  <a:schemeClr val="dk1"/>
                </a:solidFill>
                <a:effectLst/>
                <a:latin typeface="Calibri"/>
                <a:ea typeface="Calibri"/>
                <a:cs typeface="Calibri"/>
                <a:sym typeface="Calibri"/>
              </a:rPr>
              <a:t> Taxonomy:</a:t>
            </a:r>
          </a:p>
          <a:p>
            <a:pPr lvl="0">
              <a:spcBef>
                <a:spcPts val="0"/>
              </a:spcBef>
              <a:buNone/>
            </a:pPr>
            <a:r>
              <a:rPr lang="en-US" sz="1200" b="0" i="0" u="none" strike="noStrike" kern="1200" cap="none" dirty="0">
                <a:solidFill>
                  <a:schemeClr val="dk1"/>
                </a:solidFill>
                <a:effectLst/>
                <a:latin typeface="Calibri"/>
                <a:ea typeface="Calibri"/>
                <a:cs typeface="Calibri"/>
                <a:sym typeface="Calibri"/>
              </a:rPr>
              <a:t>Learning centers around three domains: cognitive (knowledge), affective (attitude), and psychomotor (skills). The level of expertise in each domain can be expressed using a multi-tiered scale; for example, the level of expertise in the knowledge domain consists of six levels: knowledge, comprehension, application, analysis, synthesis, and evaluation.</a:t>
            </a:r>
          </a:p>
          <a:p>
            <a:pPr lvl="0">
              <a:spcBef>
                <a:spcPts val="0"/>
              </a:spcBef>
              <a:buNone/>
            </a:pPr>
            <a:r>
              <a:rPr lang="en-US" sz="1200" b="0" i="0" u="none" strike="noStrike" kern="1200" cap="none" dirty="0">
                <a:solidFill>
                  <a:schemeClr val="dk1"/>
                </a:solidFill>
                <a:effectLst/>
                <a:latin typeface="Calibri"/>
                <a:ea typeface="Calibri"/>
                <a:cs typeface="Calibri"/>
                <a:sym typeface="Calibri"/>
              </a:rPr>
              <a:t>Application in KM: Recognizing the different domains of learning can help KM activities address not only knowledge but also skills and attitudes of the audience. For example, a KM activity can help improve physicians’ knowledge about LARCs as well as their skills in inserting LARC methods and their attitudes about providing these methods. Identifying the level of expertise desired in each domain will also help determine specific approaches to use as well as techniques to assess effectiveness. </a:t>
            </a:r>
          </a:p>
          <a:p>
            <a:pPr lvl="0">
              <a:spcBef>
                <a:spcPts val="0"/>
              </a:spcBef>
              <a:buNone/>
            </a:pPr>
            <a:endParaRPr lang="en-US" sz="1200" b="0" i="0" u="none" strike="noStrike" kern="1200" cap="none" dirty="0">
              <a:solidFill>
                <a:schemeClr val="dk1"/>
              </a:solidFill>
              <a:effectLst/>
              <a:latin typeface="Calibri"/>
              <a:ea typeface="Calibri"/>
              <a:cs typeface="Calibri"/>
              <a:sym typeface="Calibri"/>
            </a:endParaRPr>
          </a:p>
          <a:p>
            <a:pPr lvl="0">
              <a:spcBef>
                <a:spcPts val="0"/>
              </a:spcBef>
              <a:buNone/>
            </a:pPr>
            <a:endParaRPr lang="en-US" sz="1200" b="0" i="0" u="none" strike="noStrike" kern="1200" cap="none" dirty="0">
              <a:solidFill>
                <a:schemeClr val="dk1"/>
              </a:solidFill>
              <a:effectLst/>
              <a:latin typeface="Calibri"/>
              <a:cs typeface="Calibri"/>
              <a:sym typeface="Calibri"/>
            </a:endParaRPr>
          </a:p>
          <a:p>
            <a:pPr lvl="0">
              <a:spcBef>
                <a:spcPts val="0"/>
              </a:spcBef>
              <a:buNone/>
            </a:pPr>
            <a:endParaRPr dirty="0"/>
          </a:p>
        </p:txBody>
      </p:sp>
      <p:sp>
        <p:nvSpPr>
          <p:cNvPr id="109" name="Shape 109"/>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6167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228600" marR="0" lvl="0" indent="0" algn="l" rtl="0">
              <a:spcBef>
                <a:spcPts val="0"/>
              </a:spcBef>
              <a:spcAft>
                <a:spcPts val="0"/>
              </a:spcAft>
              <a:buClr>
                <a:srgbClr val="FF0000"/>
              </a:buClr>
              <a:buNone/>
            </a:pPr>
            <a:r>
              <a:rPr lang="en-US" sz="1200" i="0" u="none" strike="noStrike" cap="none" dirty="0">
                <a:ea typeface="Gill Sans"/>
                <a:cs typeface="Gill Sans"/>
                <a:sym typeface="Gill Sans"/>
              </a:rPr>
              <a:t>KM Tools/Techniques: What </a:t>
            </a:r>
            <a:r>
              <a:rPr lang="en-US" sz="1200" dirty="0">
                <a:ea typeface="Gill Sans"/>
                <a:cs typeface="Gill Sans"/>
                <a:sym typeface="Gill Sans"/>
              </a:rPr>
              <a:t>A</a:t>
            </a:r>
            <a:r>
              <a:rPr lang="en-US" sz="1200" i="0" u="none" strike="noStrike" cap="none" dirty="0">
                <a:ea typeface="Gill Sans"/>
                <a:cs typeface="Gill Sans"/>
                <a:sym typeface="Gill Sans"/>
              </a:rPr>
              <a:t>ctivities </a:t>
            </a:r>
            <a:r>
              <a:rPr lang="en-US" sz="1200" dirty="0">
                <a:ea typeface="Gill Sans"/>
                <a:cs typeface="Gill Sans"/>
                <a:sym typeface="Gill Sans"/>
              </a:rPr>
              <a:t>W</a:t>
            </a:r>
            <a:r>
              <a:rPr lang="en-US" sz="1200" i="0" u="none" strike="noStrike" cap="none" dirty="0">
                <a:ea typeface="Gill Sans"/>
                <a:cs typeface="Gill Sans"/>
                <a:sym typeface="Gill Sans"/>
              </a:rPr>
              <a:t>ill </a:t>
            </a:r>
            <a:r>
              <a:rPr lang="en-US" sz="1200" dirty="0">
                <a:ea typeface="Gill Sans"/>
                <a:cs typeface="Gill Sans"/>
                <a:sym typeface="Gill Sans"/>
              </a:rPr>
              <a:t>Y</a:t>
            </a:r>
            <a:r>
              <a:rPr lang="en-US" sz="1200" i="0" u="none" strike="noStrike" cap="none" dirty="0">
                <a:ea typeface="Gill Sans"/>
                <a:cs typeface="Gill Sans"/>
                <a:sym typeface="Gill Sans"/>
              </a:rPr>
              <a:t>ou </a:t>
            </a:r>
            <a:r>
              <a:rPr lang="en-US" sz="1200" dirty="0">
                <a:ea typeface="Gill Sans"/>
                <a:cs typeface="Gill Sans"/>
                <a:sym typeface="Gill Sans"/>
              </a:rPr>
              <a:t>C</a:t>
            </a:r>
            <a:r>
              <a:rPr lang="en-US" sz="1200" i="0" u="none" strike="noStrike" cap="none" dirty="0">
                <a:ea typeface="Gill Sans"/>
                <a:cs typeface="Gill Sans"/>
                <a:sym typeface="Gill Sans"/>
              </a:rPr>
              <a:t>onduct to </a:t>
            </a:r>
            <a:r>
              <a:rPr lang="en-US" sz="1200" dirty="0">
                <a:ea typeface="Gill Sans"/>
                <a:cs typeface="Gill Sans"/>
                <a:sym typeface="Gill Sans"/>
              </a:rPr>
              <a:t>R</a:t>
            </a:r>
            <a:r>
              <a:rPr lang="en-US" sz="1200" i="0" u="none" strike="noStrike" cap="none" dirty="0">
                <a:ea typeface="Gill Sans"/>
                <a:cs typeface="Gill Sans"/>
                <a:sym typeface="Gill Sans"/>
              </a:rPr>
              <a:t>each </a:t>
            </a:r>
            <a:r>
              <a:rPr lang="en-US" sz="1200" dirty="0">
                <a:ea typeface="Gill Sans"/>
                <a:cs typeface="Gill Sans"/>
                <a:sym typeface="Gill Sans"/>
              </a:rPr>
              <a:t>Y</a:t>
            </a:r>
            <a:r>
              <a:rPr lang="en-US" sz="1200" i="0" u="none" strike="noStrike" cap="none" dirty="0">
                <a:ea typeface="Gill Sans"/>
                <a:cs typeface="Gill Sans"/>
                <a:sym typeface="Gill Sans"/>
              </a:rPr>
              <a:t>our KM Objectives?</a:t>
            </a:r>
            <a:endParaRPr lang="en-US" dirty="0">
              <a:solidFill>
                <a:srgbClr val="FF0000"/>
              </a:solidFill>
            </a:endParaRPr>
          </a:p>
          <a:p>
            <a:pPr marL="457200" marR="0" lvl="0" indent="-228600" algn="l" rtl="0">
              <a:spcBef>
                <a:spcPts val="0"/>
              </a:spcBef>
              <a:spcAft>
                <a:spcPts val="0"/>
              </a:spcAft>
              <a:buClr>
                <a:srgbClr val="FF0000"/>
              </a:buClr>
              <a:buChar char="●"/>
            </a:pPr>
            <a:endParaRPr lang="en-US" dirty="0">
              <a:solidFill>
                <a:srgbClr val="FF0000"/>
              </a:solidFill>
            </a:endParaRPr>
          </a:p>
          <a:p>
            <a:pPr marL="457200" marR="0" lvl="0" indent="-228600" algn="l" rtl="0">
              <a:spcBef>
                <a:spcPts val="0"/>
              </a:spcBef>
              <a:spcAft>
                <a:spcPts val="0"/>
              </a:spcAft>
              <a:buClr>
                <a:srgbClr val="FF0000"/>
              </a:buClr>
              <a:buChar char="●"/>
            </a:pPr>
            <a:r>
              <a:rPr lang="en-US" dirty="0">
                <a:solidFill>
                  <a:srgbClr val="FF0000"/>
                </a:solidFill>
              </a:rPr>
              <a:t>Your strategy will contain specific KM approaches to help you meet your objectives</a:t>
            </a:r>
            <a:r>
              <a:rPr lang="en-US" baseline="0" dirty="0">
                <a:solidFill>
                  <a:srgbClr val="FF0000"/>
                </a:solidFill>
              </a:rPr>
              <a:t> and target specific audiences.</a:t>
            </a:r>
            <a:r>
              <a:rPr lang="en-US" dirty="0">
                <a:solidFill>
                  <a:srgbClr val="FF0000"/>
                </a:solidFill>
              </a:rPr>
              <a:t> </a:t>
            </a:r>
            <a:r>
              <a:rPr lang="en-US" sz="1200" b="0" i="0" u="none" strike="noStrike" cap="none" dirty="0">
                <a:solidFill>
                  <a:srgbClr val="FF0000"/>
                </a:solidFill>
                <a:latin typeface="Calibri"/>
                <a:ea typeface="Calibri"/>
                <a:cs typeface="Calibri"/>
                <a:sym typeface="Calibri"/>
              </a:rPr>
              <a:t> </a:t>
            </a:r>
          </a:p>
          <a:p>
            <a:pPr marL="457200" marR="0" lvl="0" indent="-228600" algn="l" rtl="0">
              <a:spcBef>
                <a:spcPts val="0"/>
              </a:spcBef>
              <a:spcAft>
                <a:spcPts val="0"/>
              </a:spcAft>
              <a:buClr>
                <a:srgbClr val="FF0000"/>
              </a:buClr>
              <a:buChar char="●"/>
            </a:pPr>
            <a:r>
              <a:rPr lang="en-US" dirty="0">
                <a:solidFill>
                  <a:srgbClr val="FF0000"/>
                </a:solidFill>
              </a:rPr>
              <a:t>We will address this when we get to </a:t>
            </a:r>
            <a:r>
              <a:rPr lang="en-US" sz="1200" b="0" i="1" u="none" strike="noStrike" kern="1200" cap="none" dirty="0">
                <a:solidFill>
                  <a:schemeClr val="dk1"/>
                </a:solidFill>
                <a:effectLst/>
                <a:latin typeface="Calibri"/>
                <a:ea typeface="Calibri"/>
                <a:cs typeface="Calibri"/>
                <a:sym typeface="Calibri"/>
              </a:rPr>
              <a:t>Step 3: Create and Iterate</a:t>
            </a:r>
            <a:r>
              <a:rPr lang="en-US" dirty="0">
                <a:solidFill>
                  <a:srgbClr val="FF0000"/>
                </a:solidFill>
              </a:rPr>
              <a:t>. As a preview, here is a useful framework for thinking about the KM approaches you might use to achieve your goal:</a:t>
            </a:r>
          </a:p>
          <a:p>
            <a:pPr marL="914400" marR="0" lvl="1" indent="-304800" algn="l" rtl="0">
              <a:lnSpc>
                <a:spcPct val="100000"/>
              </a:lnSpc>
              <a:spcBef>
                <a:spcPts val="0"/>
              </a:spcBef>
              <a:spcAft>
                <a:spcPts val="0"/>
              </a:spcAft>
              <a:buClr>
                <a:srgbClr val="FF0000"/>
              </a:buClr>
              <a:buSzPct val="100000"/>
              <a:buFont typeface="Calibri"/>
              <a:buChar char="●"/>
            </a:pPr>
            <a:r>
              <a:rPr lang="en-US" dirty="0">
                <a:solidFill>
                  <a:srgbClr val="FF0000"/>
                </a:solidFill>
              </a:rPr>
              <a:t>AXIS 1: “Collection</a:t>
            </a:r>
            <a:r>
              <a:rPr lang="en-US" baseline="0" dirty="0">
                <a:solidFill>
                  <a:srgbClr val="FF0000"/>
                </a:solidFill>
              </a:rPr>
              <a:t> and Connection”. </a:t>
            </a:r>
          </a:p>
          <a:p>
            <a:pPr marL="914400" marR="0" lvl="1" indent="-304800" algn="l" rtl="0">
              <a:lnSpc>
                <a:spcPct val="100000"/>
              </a:lnSpc>
              <a:spcBef>
                <a:spcPts val="0"/>
              </a:spcBef>
              <a:spcAft>
                <a:spcPts val="0"/>
              </a:spcAft>
              <a:buClr>
                <a:srgbClr val="FF0000"/>
              </a:buClr>
              <a:buSzPct val="100000"/>
              <a:buFont typeface="Calibri"/>
              <a:buChar char="●"/>
            </a:pPr>
            <a:r>
              <a:rPr lang="en-US" baseline="0" dirty="0">
                <a:solidFill>
                  <a:srgbClr val="FF0000"/>
                </a:solidFill>
              </a:rPr>
              <a:t>AXIS 2: “Push and Pull”.</a:t>
            </a:r>
            <a:r>
              <a:rPr lang="en-US" dirty="0">
                <a:solidFill>
                  <a:srgbClr val="FF0000"/>
                </a:solidFill>
              </a:rPr>
              <a:t> </a:t>
            </a:r>
            <a:r>
              <a:rPr lang="en-US" sz="1200" b="0" i="1" u="none" strike="noStrike" cap="none" dirty="0">
                <a:solidFill>
                  <a:srgbClr val="FF0000"/>
                </a:solidFill>
                <a:latin typeface="Calibri"/>
                <a:ea typeface="Calibri"/>
                <a:cs typeface="Calibri"/>
                <a:sym typeface="Calibri"/>
              </a:rPr>
              <a:t>pushing</a:t>
            </a:r>
            <a:r>
              <a:rPr lang="en-US" sz="1200" b="0" i="0" u="none" strike="noStrike" cap="none" dirty="0">
                <a:solidFill>
                  <a:srgbClr val="FF0000"/>
                </a:solidFill>
                <a:latin typeface="Calibri"/>
                <a:ea typeface="Calibri"/>
                <a:cs typeface="Calibri"/>
                <a:sym typeface="Calibri"/>
              </a:rPr>
              <a:t> knowledge to key audiences, and activ</a:t>
            </a:r>
            <a:r>
              <a:rPr lang="en-US" dirty="0">
                <a:solidFill>
                  <a:srgbClr val="FF0000"/>
                </a:solidFill>
              </a:rPr>
              <a:t>ities that </a:t>
            </a:r>
            <a:r>
              <a:rPr lang="en-US" sz="1200" b="0" i="0" u="none" strike="noStrike" cap="none" dirty="0">
                <a:solidFill>
                  <a:srgbClr val="FF0000"/>
                </a:solidFill>
                <a:latin typeface="Calibri"/>
                <a:ea typeface="Calibri"/>
                <a:cs typeface="Calibri"/>
                <a:sym typeface="Calibri"/>
              </a:rPr>
              <a:t>enabl</a:t>
            </a:r>
            <a:r>
              <a:rPr lang="en-US" dirty="0">
                <a:solidFill>
                  <a:srgbClr val="FF0000"/>
                </a:solidFill>
              </a:rPr>
              <a:t>e</a:t>
            </a:r>
            <a:r>
              <a:rPr lang="en-US" sz="1200" b="0" i="0" u="none" strike="noStrike" cap="none" dirty="0">
                <a:solidFill>
                  <a:srgbClr val="FF0000"/>
                </a:solidFill>
                <a:latin typeface="Calibri"/>
                <a:ea typeface="Calibri"/>
                <a:cs typeface="Calibri"/>
                <a:sym typeface="Calibri"/>
              </a:rPr>
              <a:t> audiences to </a:t>
            </a:r>
            <a:r>
              <a:rPr lang="en-US" sz="1200" b="0" i="1" u="none" strike="noStrike" cap="none" dirty="0">
                <a:solidFill>
                  <a:srgbClr val="FF0000"/>
                </a:solidFill>
                <a:latin typeface="Calibri"/>
                <a:ea typeface="Calibri"/>
                <a:cs typeface="Calibri"/>
                <a:sym typeface="Calibri"/>
              </a:rPr>
              <a:t>pull</a:t>
            </a:r>
            <a:r>
              <a:rPr lang="en-US" sz="1200" b="0" i="0" u="none" strike="noStrike" cap="none" dirty="0">
                <a:solidFill>
                  <a:srgbClr val="FF0000"/>
                </a:solidFill>
                <a:latin typeface="Calibri"/>
                <a:ea typeface="Calibri"/>
                <a:cs typeface="Calibri"/>
                <a:sym typeface="Calibri"/>
              </a:rPr>
              <a:t> the content they need. </a:t>
            </a:r>
          </a:p>
          <a:p>
            <a:pPr marL="457200" marR="0" lvl="0" indent="-304800" algn="l" rtl="0">
              <a:lnSpc>
                <a:spcPct val="100000"/>
              </a:lnSpc>
              <a:spcBef>
                <a:spcPts val="0"/>
              </a:spcBef>
              <a:spcAft>
                <a:spcPts val="0"/>
              </a:spcAft>
              <a:buSzPct val="100000"/>
              <a:buFont typeface="Calibri"/>
              <a:buChar char="●"/>
            </a:pPr>
            <a:r>
              <a:rPr lang="en-US" sz="1200" b="0" i="0" u="none" strike="noStrike" cap="none" dirty="0">
                <a:solidFill>
                  <a:srgbClr val="000000"/>
                </a:solidFill>
                <a:latin typeface="Calibri"/>
                <a:ea typeface="Calibri"/>
                <a:cs typeface="Calibri"/>
                <a:sym typeface="Calibri"/>
              </a:rPr>
              <a:t>Some of these approaches are low-tech (for example, face-to-face meetings) and others are higher-tech and require more infrastructure (for example, intranets, mobile phone applications). Be sure to keep in mind the needs of your program while determining what KM approach will be best. </a:t>
            </a: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en-US" sz="1200" b="0" i="0" u="none" strike="noStrike" kern="1200"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1" i="0" u="none" strike="noStrike" kern="1200" cap="none" dirty="0">
                <a:solidFill>
                  <a:schemeClr val="dk1"/>
                </a:solidFill>
                <a:effectLst/>
                <a:latin typeface="Calibri"/>
                <a:ea typeface="Calibri"/>
                <a:cs typeface="Calibri"/>
                <a:sym typeface="Calibri"/>
              </a:rPr>
              <a:t>TRAINER</a:t>
            </a:r>
            <a:r>
              <a:rPr lang="en-US" sz="1200" b="1" i="0" u="none" strike="noStrike" kern="1200" cap="none" baseline="0" dirty="0">
                <a:solidFill>
                  <a:schemeClr val="dk1"/>
                </a:solidFill>
                <a:effectLst/>
                <a:latin typeface="Calibri"/>
                <a:ea typeface="Calibri"/>
                <a:cs typeface="Calibri"/>
                <a:sym typeface="Calibri"/>
              </a:rPr>
              <a:t> NOTE: Emphasize the importance of </a:t>
            </a:r>
            <a:r>
              <a:rPr lang="en-US" sz="1200" b="1" i="0" u="none" strike="noStrike" kern="1200" cap="none" dirty="0">
                <a:solidFill>
                  <a:schemeClr val="dk1"/>
                </a:solidFill>
                <a:effectLst/>
                <a:latin typeface="Calibri"/>
                <a:ea typeface="Calibri"/>
                <a:cs typeface="Calibri"/>
                <a:sym typeface="Calibri"/>
              </a:rPr>
              <a:t>keeping</a:t>
            </a:r>
            <a:r>
              <a:rPr lang="en-US" sz="1200" b="1" i="0" u="none" strike="noStrike" kern="1200" cap="none" baseline="0" dirty="0">
                <a:solidFill>
                  <a:schemeClr val="dk1"/>
                </a:solidFill>
                <a:effectLst/>
                <a:latin typeface="Calibri"/>
                <a:ea typeface="Calibri"/>
                <a:cs typeface="Calibri"/>
                <a:sym typeface="Calibri"/>
              </a:rPr>
              <a:t> </a:t>
            </a:r>
            <a:r>
              <a:rPr lang="en-US" sz="1200" b="1" i="0" u="none" strike="noStrike" kern="1200" cap="none" dirty="0">
                <a:solidFill>
                  <a:schemeClr val="dk1"/>
                </a:solidFill>
                <a:effectLst/>
                <a:latin typeface="Calibri"/>
                <a:ea typeface="Calibri"/>
                <a:cs typeface="Calibri"/>
                <a:sym typeface="Calibri"/>
              </a:rPr>
              <a:t>the needs of the health program—and of the</a:t>
            </a:r>
            <a:r>
              <a:rPr lang="en-US" sz="1200" b="1" i="0" u="none" strike="noStrike" kern="1200" cap="none" baseline="0" dirty="0">
                <a:solidFill>
                  <a:schemeClr val="dk1"/>
                </a:solidFill>
                <a:effectLst/>
                <a:latin typeface="Calibri"/>
                <a:ea typeface="Calibri"/>
                <a:cs typeface="Calibri"/>
                <a:sym typeface="Calibri"/>
              </a:rPr>
              <a:t> </a:t>
            </a:r>
            <a:r>
              <a:rPr lang="en-US" sz="1200" b="1" i="0" u="none" strike="noStrike" kern="1200" cap="none" dirty="0">
                <a:solidFill>
                  <a:schemeClr val="dk1"/>
                </a:solidFill>
                <a:effectLst/>
                <a:latin typeface="Calibri"/>
                <a:ea typeface="Calibri"/>
                <a:cs typeface="Calibri"/>
                <a:sym typeface="Calibri"/>
              </a:rPr>
              <a:t>defined audiences— in</a:t>
            </a:r>
            <a:r>
              <a:rPr lang="en-US" sz="1200" b="1" i="0" u="none" strike="noStrike" kern="1200" cap="none" baseline="0" dirty="0">
                <a:solidFill>
                  <a:schemeClr val="dk1"/>
                </a:solidFill>
                <a:effectLst/>
                <a:latin typeface="Calibri"/>
                <a:ea typeface="Calibri"/>
                <a:cs typeface="Calibri"/>
                <a:sym typeface="Calibri"/>
              </a:rPr>
              <a:t> mind </a:t>
            </a:r>
            <a:r>
              <a:rPr lang="en-US" sz="1200" b="1" i="0" u="none" strike="noStrike" kern="1200" cap="none" dirty="0">
                <a:solidFill>
                  <a:schemeClr val="dk1"/>
                </a:solidFill>
                <a:effectLst/>
                <a:latin typeface="Calibri"/>
                <a:ea typeface="Calibri"/>
                <a:cs typeface="Calibri"/>
                <a:sym typeface="Calibri"/>
              </a:rPr>
              <a:t>when determining the most appropriate KM interventions.</a:t>
            </a:r>
            <a:r>
              <a:rPr lang="en-US" sz="1200" b="1" i="0" u="none" strike="noStrike" kern="1200" cap="none" baseline="0" dirty="0">
                <a:solidFill>
                  <a:schemeClr val="dk1"/>
                </a:solidFill>
                <a:effectLst/>
                <a:latin typeface="Calibri"/>
                <a:ea typeface="Calibri"/>
                <a:cs typeface="Calibri"/>
                <a:sym typeface="Calibri"/>
              </a:rPr>
              <a:t> Also,</a:t>
            </a:r>
            <a:r>
              <a:rPr lang="en-US" sz="1200" b="1" i="0" u="none" strike="noStrike" kern="1200" cap="none" dirty="0">
                <a:solidFill>
                  <a:schemeClr val="dk1"/>
                </a:solidFill>
                <a:effectLst/>
                <a:latin typeface="Calibri"/>
                <a:ea typeface="Calibri"/>
                <a:cs typeface="Calibri"/>
                <a:sym typeface="Calibri"/>
              </a:rPr>
              <a:t> be sure to emphasize</a:t>
            </a:r>
            <a:r>
              <a:rPr lang="en-US" sz="1200" b="1" i="0" u="none" strike="noStrike" kern="1200" cap="none" baseline="0" dirty="0">
                <a:solidFill>
                  <a:schemeClr val="dk1"/>
                </a:solidFill>
                <a:effectLst/>
                <a:latin typeface="Calibri"/>
                <a:ea typeface="Calibri"/>
                <a:cs typeface="Calibri"/>
                <a:sym typeface="Calibri"/>
              </a:rPr>
              <a:t> the importance of choosing</a:t>
            </a:r>
            <a:r>
              <a:rPr lang="en-US" sz="1200" b="1" i="0" u="none" strike="noStrike" kern="1200" cap="none" dirty="0">
                <a:solidFill>
                  <a:schemeClr val="dk1"/>
                </a:solidFill>
                <a:effectLst/>
                <a:latin typeface="Calibri"/>
                <a:ea typeface="Calibri"/>
                <a:cs typeface="Calibri"/>
                <a:sym typeface="Calibri"/>
              </a:rPr>
              <a:t> interventions that can help overcome identified barriers to change. </a:t>
            </a: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en-US" sz="1200" b="0" i="0" u="none" strike="noStrike" cap="none"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dirty="0"/>
              <a:t>SOURCE: </a:t>
            </a:r>
            <a:r>
              <a:rPr lang="en-US" sz="1200" b="0" i="0" u="none" strike="noStrike" cap="none" dirty="0">
                <a:solidFill>
                  <a:schemeClr val="dk1"/>
                </a:solidFill>
                <a:latin typeface="Calibri"/>
                <a:ea typeface="Calibri"/>
                <a:cs typeface="Calibri"/>
                <a:sym typeface="Calibri"/>
              </a:rPr>
              <a:t>Adapted from: Barnes, S. and Milton, N. 2015. </a:t>
            </a:r>
            <a:r>
              <a:rPr lang="en-US" sz="1200" b="0" i="1" u="none" strike="noStrike" cap="none" dirty="0">
                <a:solidFill>
                  <a:schemeClr val="dk1"/>
                </a:solidFill>
                <a:latin typeface="Calibri"/>
                <a:ea typeface="Calibri"/>
                <a:cs typeface="Calibri"/>
                <a:sym typeface="Calibri"/>
              </a:rPr>
              <a:t>Designing A Successful KM Strategy: A Guide for Knowledge Management Professionals</a:t>
            </a:r>
            <a:r>
              <a:rPr lang="en-US" sz="1200" b="0" i="0" u="none" strike="noStrike" cap="none" dirty="0">
                <a:solidFill>
                  <a:schemeClr val="dk1"/>
                </a:solidFill>
                <a:latin typeface="Calibri"/>
                <a:ea typeface="Calibri"/>
                <a:cs typeface="Calibri"/>
                <a:sym typeface="Calibri"/>
              </a:rPr>
              <a:t>. Information Today, Inc., Medford, NJ. </a:t>
            </a: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sz="1200" b="0" i="0" u="none" strike="noStrike" cap="none" dirty="0">
              <a:solidFill>
                <a:schemeClr val="dk1"/>
              </a:solidFill>
              <a:latin typeface="Calibri"/>
              <a:ea typeface="Calibri"/>
              <a:cs typeface="Calibri"/>
              <a:sym typeface="Calibri"/>
            </a:endParaRPr>
          </a:p>
        </p:txBody>
      </p:sp>
      <p:sp>
        <p:nvSpPr>
          <p:cNvPr id="168" name="Shape 168"/>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8601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6" name="Shape 226"/>
          <p:cNvSpPr txBox="1">
            <a:spLocks noGrp="1"/>
          </p:cNvSpPr>
          <p:nvPr>
            <p:ph type="body" idx="1"/>
          </p:nvPr>
        </p:nvSpPr>
        <p:spPr>
          <a:xfrm>
            <a:off x="688181" y="4473892"/>
            <a:ext cx="5505600" cy="3660600"/>
          </a:xfrm>
          <a:prstGeom prst="rect">
            <a:avLst/>
          </a:prstGeom>
          <a:noFill/>
          <a:ln>
            <a:noFill/>
          </a:ln>
        </p:spPr>
        <p:txBody>
          <a:bodyPr lIns="92425" tIns="46200" rIns="92425" bIns="46200" anchor="t" anchorCtr="0">
            <a:noAutofit/>
          </a:bodyPr>
          <a:lstStyle/>
          <a:p>
            <a:pPr marL="0" marR="0" lvl="0" indent="0" algn="l" rtl="0">
              <a:spcBef>
                <a:spcPts val="0"/>
              </a:spcBef>
              <a:buSzPct val="25000"/>
              <a:buNone/>
            </a:pPr>
            <a:r>
              <a:rPr lang="en-US" dirty="0"/>
              <a:t>As</a:t>
            </a:r>
            <a:r>
              <a:rPr lang="en-US" baseline="0" dirty="0"/>
              <a:t> you move forward, it is likely that your KM Strategy can be impacted by work guided by other strategic approaches. They present both opportunities and challenges. </a:t>
            </a:r>
          </a:p>
          <a:p>
            <a:pPr marL="0" marR="0" lvl="0" indent="0" algn="l" rtl="0">
              <a:spcBef>
                <a:spcPts val="0"/>
              </a:spcBef>
              <a:buSzPct val="25000"/>
              <a:buNone/>
            </a:pPr>
            <a:endParaRPr lang="en-US" baseline="0" dirty="0"/>
          </a:p>
          <a:p>
            <a:pPr marL="0" marR="0" lvl="0" indent="0" algn="l" rtl="0">
              <a:spcBef>
                <a:spcPts val="0"/>
              </a:spcBef>
              <a:buSzPct val="25000"/>
              <a:buNone/>
            </a:pPr>
            <a:r>
              <a:rPr lang="en-US" dirty="0"/>
              <a:t>This</a:t>
            </a:r>
            <a:r>
              <a:rPr lang="en-US" baseline="0" dirty="0"/>
              <a:t> Venn diagram shows one way to look at how other </a:t>
            </a:r>
            <a:r>
              <a:rPr lang="en-US" dirty="0"/>
              <a:t>approaches in health and development relate to KM.</a:t>
            </a:r>
          </a:p>
          <a:p>
            <a:pPr marL="0" marR="0" lvl="0" indent="0" algn="l" rtl="0">
              <a:spcBef>
                <a:spcPts val="0"/>
              </a:spcBef>
              <a:buSzPct val="25000"/>
              <a:buNone/>
            </a:pPr>
            <a:endParaRPr lang="en-US" b="1" dirty="0"/>
          </a:p>
          <a:p>
            <a:pPr marL="0" marR="0" lvl="0" indent="0" algn="l" rtl="0">
              <a:spcBef>
                <a:spcPts val="0"/>
              </a:spcBef>
              <a:buSzPct val="25000"/>
              <a:buNone/>
            </a:pPr>
            <a:r>
              <a:rPr lang="en-US" dirty="0"/>
              <a:t>Can you think of additional, explicit, links between another approach and KM?</a:t>
            </a:r>
          </a:p>
          <a:p>
            <a:pPr marL="0" marR="0" lvl="0" indent="0" algn="l" rtl="0">
              <a:spcBef>
                <a:spcPts val="0"/>
              </a:spcBef>
              <a:buSzPct val="25000"/>
              <a:buNone/>
            </a:pPr>
            <a:endParaRPr dirty="0"/>
          </a:p>
          <a:p>
            <a:pPr marL="0" marR="0" lvl="0" indent="0" algn="l" rtl="0">
              <a:spcBef>
                <a:spcPts val="0"/>
              </a:spcBef>
              <a:buSzPct val="25000"/>
              <a:buNone/>
            </a:pPr>
            <a:r>
              <a:rPr lang="en-US" dirty="0"/>
              <a:t>Consider:</a:t>
            </a:r>
          </a:p>
          <a:p>
            <a:pPr marL="0" marR="0" lvl="0" indent="0" algn="l" rtl="0">
              <a:spcBef>
                <a:spcPts val="0"/>
              </a:spcBef>
              <a:buSzPct val="25000"/>
              <a:buNone/>
            </a:pPr>
            <a:endParaRPr dirty="0"/>
          </a:p>
          <a:p>
            <a:pPr marL="457200" marR="0" lvl="0" indent="-228600" algn="l" rtl="0">
              <a:spcBef>
                <a:spcPts val="0"/>
              </a:spcBef>
              <a:buChar char="●"/>
            </a:pPr>
            <a:r>
              <a:rPr lang="en-US" dirty="0"/>
              <a:t>What can be borrowed from other approaches when developing your KM strategy</a:t>
            </a:r>
          </a:p>
          <a:p>
            <a:pPr marL="457200" marR="0" lvl="0" indent="-228600" algn="l" rtl="0">
              <a:spcBef>
                <a:spcPts val="0"/>
              </a:spcBef>
              <a:buChar char="●"/>
            </a:pPr>
            <a:r>
              <a:rPr lang="en-US" dirty="0"/>
              <a:t>How other approaches complement KM</a:t>
            </a:r>
          </a:p>
          <a:p>
            <a:pPr marL="457200" marR="0" lvl="0" indent="-228600" algn="l" rtl="0">
              <a:spcBef>
                <a:spcPts val="0"/>
              </a:spcBef>
              <a:buChar char="●"/>
            </a:pPr>
            <a:r>
              <a:rPr lang="en-US" dirty="0"/>
              <a:t>How other approaches might inhibit KM</a:t>
            </a:r>
          </a:p>
          <a:p>
            <a:pPr marL="0" marR="0" lvl="0" indent="0" algn="l" rtl="0">
              <a:spcBef>
                <a:spcPts val="0"/>
              </a:spcBef>
              <a:buSzPct val="25000"/>
              <a:buNone/>
            </a:pPr>
            <a:endParaRPr dirty="0"/>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b="1" dirty="0"/>
              <a:t>TRAINER NOTE: If participants are interested, reference supplement</a:t>
            </a:r>
            <a:r>
              <a:rPr lang="en-US" b="1" baseline="0" dirty="0"/>
              <a:t> that provides further information on </a:t>
            </a:r>
            <a:r>
              <a:rPr lang="en-US" sz="1200" b="1" i="0" u="none" strike="noStrike" cap="none" dirty="0">
                <a:solidFill>
                  <a:srgbClr val="0E6CB8"/>
                </a:solidFill>
                <a:latin typeface="Gill Sans"/>
                <a:ea typeface="Gill Sans"/>
                <a:cs typeface="Gill Sans"/>
                <a:sym typeface="Gill Sans"/>
              </a:rPr>
              <a:t>KM’s intersection with other strategic approaches:</a:t>
            </a:r>
            <a:endParaRPr lang="en-US" b="1" baseline="0" dirty="0"/>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dirty="0"/>
              <a:t>https://www.dropbox.com/s/wzwuilsd0j1ah4r/Supplement%20-%20Primer%20-%20KM%E2%80%99s%20Intersection%20with%20other%20Strategic%20Approaches%20-%20NEED%20TO%20COMPLETE.docx?dl=0 </a:t>
            </a:r>
          </a:p>
        </p:txBody>
      </p:sp>
      <p:sp>
        <p:nvSpPr>
          <p:cNvPr id="227" name="Shape 227"/>
          <p:cNvSpPr txBox="1">
            <a:spLocks noGrp="1"/>
          </p:cNvSpPr>
          <p:nvPr>
            <p:ph type="sldNum" idx="12"/>
          </p:nvPr>
        </p:nvSpPr>
        <p:spPr>
          <a:xfrm>
            <a:off x="3898101" y="8829967"/>
            <a:ext cx="2982000" cy="466500"/>
          </a:xfrm>
          <a:prstGeom prst="rect">
            <a:avLst/>
          </a:prstGeom>
          <a:noFill/>
          <a:ln>
            <a:noFill/>
          </a:ln>
        </p:spPr>
        <p:txBody>
          <a:bodyPr lIns="92425" tIns="46200" rIns="92425" bIns="462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0386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lvl="0" rtl="0">
              <a:lnSpc>
                <a:spcPct val="80000"/>
              </a:lnSpc>
              <a:spcBef>
                <a:spcPts val="0"/>
              </a:spcBef>
              <a:buNone/>
            </a:pPr>
            <a:r>
              <a:rPr lang="en-US" sz="1100" dirty="0">
                <a:solidFill>
                  <a:srgbClr val="000000"/>
                </a:solidFill>
                <a:latin typeface="Arial"/>
                <a:ea typeface="Arial"/>
                <a:cs typeface="Arial"/>
                <a:sym typeface="Arial"/>
              </a:rPr>
              <a:t>Now, a reality check: Do you have the time and resources to</a:t>
            </a:r>
            <a:r>
              <a:rPr lang="en-US" sz="1100" baseline="0" dirty="0">
                <a:solidFill>
                  <a:srgbClr val="000000"/>
                </a:solidFill>
                <a:latin typeface="Arial"/>
                <a:ea typeface="Arial"/>
                <a:cs typeface="Arial"/>
                <a:sym typeface="Arial"/>
              </a:rPr>
              <a:t> reach your objectives? </a:t>
            </a:r>
          </a:p>
          <a:p>
            <a:pPr lvl="0" rtl="0">
              <a:lnSpc>
                <a:spcPct val="80000"/>
              </a:lnSpc>
              <a:spcBef>
                <a:spcPts val="0"/>
              </a:spcBef>
              <a:buNone/>
            </a:pPr>
            <a:endParaRPr sz="1100" dirty="0">
              <a:solidFill>
                <a:srgbClr val="000000"/>
              </a:solidFill>
              <a:latin typeface="Arial"/>
              <a:ea typeface="Arial"/>
              <a:cs typeface="Arial"/>
              <a:sym typeface="Arial"/>
            </a:endParaRPr>
          </a:p>
          <a:p>
            <a:pPr lvl="0" rtl="0">
              <a:lnSpc>
                <a:spcPct val="80000"/>
              </a:lnSpc>
              <a:spcBef>
                <a:spcPts val="0"/>
              </a:spcBef>
              <a:buNone/>
            </a:pPr>
            <a:r>
              <a:rPr lang="en-US" sz="1100" dirty="0">
                <a:solidFill>
                  <a:srgbClr val="000000"/>
                </a:solidFill>
                <a:latin typeface="Arial"/>
                <a:ea typeface="Arial"/>
                <a:cs typeface="Arial"/>
                <a:sym typeface="Arial"/>
              </a:rPr>
              <a:t>It is important to anticipate and plan for changes in budget and staffing. Keep in mind that as budget and staff change in your project your KM strategy will have to </a:t>
            </a:r>
            <a:r>
              <a:rPr lang="en-US" sz="1100" u="sng" dirty="0">
                <a:solidFill>
                  <a:srgbClr val="000000"/>
                </a:solidFill>
                <a:latin typeface="Arial"/>
                <a:ea typeface="Arial"/>
                <a:cs typeface="Arial"/>
                <a:sym typeface="Arial"/>
              </a:rPr>
              <a:t>also</a:t>
            </a:r>
            <a:r>
              <a:rPr lang="en-US" sz="1100" dirty="0">
                <a:solidFill>
                  <a:srgbClr val="000000"/>
                </a:solidFill>
                <a:latin typeface="Arial"/>
                <a:ea typeface="Arial"/>
                <a:cs typeface="Arial"/>
                <a:sym typeface="Arial"/>
              </a:rPr>
              <a:t> change. It is also</a:t>
            </a:r>
            <a:r>
              <a:rPr lang="en-US" sz="1100" baseline="0" dirty="0">
                <a:solidFill>
                  <a:srgbClr val="000000"/>
                </a:solidFill>
                <a:latin typeface="Arial"/>
                <a:ea typeface="Arial"/>
                <a:cs typeface="Arial"/>
                <a:sym typeface="Arial"/>
              </a:rPr>
              <a:t> important to note that there will be limits when working within a project setting that has a predetermined budget.</a:t>
            </a:r>
            <a:endParaRPr lang="en-US" sz="1100" dirty="0">
              <a:solidFill>
                <a:srgbClr val="000000"/>
              </a:solidFill>
              <a:latin typeface="Arial"/>
              <a:ea typeface="Arial"/>
              <a:cs typeface="Arial"/>
              <a:sym typeface="Arial"/>
            </a:endParaRPr>
          </a:p>
          <a:p>
            <a:pPr lvl="0" rtl="0">
              <a:lnSpc>
                <a:spcPct val="80000"/>
              </a:lnSpc>
              <a:spcBef>
                <a:spcPts val="0"/>
              </a:spcBef>
              <a:buNone/>
            </a:pPr>
            <a:endParaRPr sz="1100" dirty="0">
              <a:solidFill>
                <a:srgbClr val="000000"/>
              </a:solidFill>
              <a:latin typeface="Arial"/>
              <a:ea typeface="Arial"/>
              <a:cs typeface="Arial"/>
              <a:sym typeface="Arial"/>
            </a:endParaRPr>
          </a:p>
          <a:p>
            <a:pPr lvl="0" rtl="0">
              <a:lnSpc>
                <a:spcPct val="80000"/>
              </a:lnSpc>
              <a:spcBef>
                <a:spcPts val="0"/>
              </a:spcBef>
              <a:buNone/>
            </a:pPr>
            <a:r>
              <a:rPr lang="en-US" sz="1100" dirty="0">
                <a:solidFill>
                  <a:srgbClr val="000000"/>
                </a:solidFill>
                <a:latin typeface="Arial"/>
                <a:ea typeface="Arial"/>
                <a:cs typeface="Arial"/>
                <a:sym typeface="Arial"/>
              </a:rPr>
              <a:t>There are also opportunities to leverage time and resources from other parts of your current team or anticipate changes, such as new funding or new hires. These are important chances to contribute to your project’s knowledge and information needs. </a:t>
            </a:r>
          </a:p>
          <a:p>
            <a:pPr lvl="0" rtl="0">
              <a:lnSpc>
                <a:spcPct val="80000"/>
              </a:lnSpc>
              <a:spcBef>
                <a:spcPts val="0"/>
              </a:spcBef>
              <a:buNone/>
            </a:pPr>
            <a:endParaRPr sz="1100" dirty="0">
              <a:solidFill>
                <a:srgbClr val="000000"/>
              </a:solidFill>
              <a:latin typeface="Arial"/>
              <a:ea typeface="Arial"/>
              <a:cs typeface="Arial"/>
              <a:sym typeface="Arial"/>
            </a:endParaRPr>
          </a:p>
          <a:p>
            <a:pPr lvl="0" rtl="0">
              <a:lnSpc>
                <a:spcPct val="80000"/>
              </a:lnSpc>
              <a:spcBef>
                <a:spcPts val="0"/>
              </a:spcBef>
              <a:buNone/>
            </a:pPr>
            <a:r>
              <a:rPr lang="en-US" sz="1100" dirty="0">
                <a:solidFill>
                  <a:srgbClr val="000000"/>
                </a:solidFill>
                <a:latin typeface="Arial"/>
                <a:ea typeface="Arial"/>
                <a:cs typeface="Arial"/>
                <a:sym typeface="Arial"/>
              </a:rPr>
              <a:t>For example, you can bring in internal or partner M&amp;E staff. If there is a new position, you can advocate for the right kind of competencies conducive to KM (in addition to requisite skills needed for that position), and you can make sure to be part of the key staff that new staff meet with during the induction process. This will be discussed more in Step 3. </a:t>
            </a:r>
          </a:p>
          <a:p>
            <a:pPr lvl="0" rtl="0">
              <a:lnSpc>
                <a:spcPct val="80000"/>
              </a:lnSpc>
              <a:spcBef>
                <a:spcPts val="0"/>
              </a:spcBef>
              <a:buNone/>
            </a:pPr>
            <a:endParaRPr sz="1100" dirty="0">
              <a:solidFill>
                <a:srgbClr val="000000"/>
              </a:solidFill>
              <a:latin typeface="Arial"/>
              <a:ea typeface="Arial"/>
              <a:cs typeface="Arial"/>
              <a:sym typeface="Arial"/>
            </a:endParaRPr>
          </a:p>
        </p:txBody>
      </p:sp>
      <p:sp>
        <p:nvSpPr>
          <p:cNvPr id="131" name="Shape 131"/>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2776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marL="457200" lvl="0" indent="-228600">
              <a:spcBef>
                <a:spcPts val="0"/>
              </a:spcBef>
              <a:buClr>
                <a:srgbClr val="FF0000"/>
              </a:buClr>
              <a:buChar char="●"/>
            </a:pPr>
            <a:r>
              <a:rPr lang="en-US" dirty="0">
                <a:solidFill>
                  <a:srgbClr val="FF0000"/>
                </a:solidFill>
              </a:rPr>
              <a:t>Like any strategy, you will need to have a working management tool, such as an implementation plan, to use throughout the implementation of your KM strategy</a:t>
            </a:r>
          </a:p>
          <a:p>
            <a:pPr marL="457200" lvl="0" indent="-228600">
              <a:spcBef>
                <a:spcPts val="0"/>
              </a:spcBef>
              <a:buClr>
                <a:srgbClr val="FF0000"/>
              </a:buClr>
              <a:buChar char="●"/>
            </a:pPr>
            <a:r>
              <a:rPr lang="en-US" dirty="0">
                <a:solidFill>
                  <a:srgbClr val="FF0000"/>
                </a:solidFill>
              </a:rPr>
              <a:t>A template has been provided that can be adapted to your specific needs</a:t>
            </a:r>
          </a:p>
          <a:p>
            <a:pPr marL="457200" lvl="0" indent="-228600">
              <a:spcBef>
                <a:spcPts val="0"/>
              </a:spcBef>
              <a:buClr>
                <a:srgbClr val="FF0000"/>
              </a:buClr>
              <a:buChar char="●"/>
            </a:pPr>
            <a:r>
              <a:rPr lang="en-US" dirty="0">
                <a:solidFill>
                  <a:srgbClr val="FF0000"/>
                </a:solidFill>
              </a:rPr>
              <a:t>Later in </a:t>
            </a:r>
            <a:r>
              <a:rPr lang="en-US" i="1" dirty="0">
                <a:solidFill>
                  <a:srgbClr val="FF0000"/>
                </a:solidFill>
              </a:rPr>
              <a:t>Step 2 </a:t>
            </a:r>
            <a:r>
              <a:rPr lang="en-US" dirty="0">
                <a:solidFill>
                  <a:srgbClr val="FF0000"/>
                </a:solidFill>
              </a:rPr>
              <a:t>we will have an opportunity to begin thinking</a:t>
            </a:r>
            <a:r>
              <a:rPr lang="en-US" baseline="0" dirty="0">
                <a:solidFill>
                  <a:srgbClr val="FF0000"/>
                </a:solidFill>
              </a:rPr>
              <a:t> about how to develop </a:t>
            </a:r>
            <a:r>
              <a:rPr lang="en-US" dirty="0">
                <a:solidFill>
                  <a:srgbClr val="FF0000"/>
                </a:solidFill>
              </a:rPr>
              <a:t>a KM implementation plan based on what you are learning and outputs you have developed for this training. </a:t>
            </a:r>
          </a:p>
          <a:p>
            <a:pPr marL="457200" lvl="0" indent="-228600">
              <a:spcBef>
                <a:spcPts val="0"/>
              </a:spcBef>
              <a:buClr>
                <a:srgbClr val="FF0000"/>
              </a:buClr>
              <a:buChar char="●"/>
            </a:pPr>
            <a:r>
              <a:rPr lang="en-US" dirty="0">
                <a:solidFill>
                  <a:srgbClr val="FF0000"/>
                </a:solidFill>
              </a:rPr>
              <a:t>But, it does not end there. This is a working management tool for ongoing use.</a:t>
            </a:r>
          </a:p>
          <a:p>
            <a:pPr marL="457200" lvl="0" indent="-228600">
              <a:spcBef>
                <a:spcPts val="0"/>
              </a:spcBef>
              <a:buClr>
                <a:srgbClr val="FF0000"/>
              </a:buClr>
              <a:buChar char="●"/>
            </a:pPr>
            <a:endParaRPr lang="en-US" dirty="0">
              <a:solidFill>
                <a:srgbClr val="FF0000"/>
              </a:solidFill>
            </a:endParaRPr>
          </a:p>
          <a:p>
            <a:pPr marL="457200" lvl="0" indent="-228600">
              <a:spcBef>
                <a:spcPts val="0"/>
              </a:spcBef>
              <a:buClr>
                <a:srgbClr val="FF0000"/>
              </a:buClr>
              <a:buChar char="●"/>
            </a:pPr>
            <a:endParaRPr lang="en-US" dirty="0">
              <a:solidFill>
                <a:srgbClr val="FF0000"/>
              </a:solidFill>
            </a:endParaRPr>
          </a:p>
        </p:txBody>
      </p:sp>
      <p:sp>
        <p:nvSpPr>
          <p:cNvPr id="174" name="Shape 174"/>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8105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marL="457200" marR="0" lvl="0" indent="-228600" algn="l" defTabSz="914400" rtl="0" eaLnBrk="1" fontAlgn="auto" latinLnBrk="0" hangingPunct="1">
              <a:lnSpc>
                <a:spcPct val="100000"/>
              </a:lnSpc>
              <a:spcBef>
                <a:spcPts val="0"/>
              </a:spcBef>
              <a:spcAft>
                <a:spcPts val="0"/>
              </a:spcAft>
              <a:buClrTx/>
              <a:buSzTx/>
              <a:buFont typeface="Arial"/>
              <a:buChar char="●"/>
              <a:tabLst/>
              <a:defRPr/>
            </a:pPr>
            <a:r>
              <a:rPr lang="en-US" sz="1200" dirty="0">
                <a:latin typeface="Gill Sans MT" panose="020B0502020104020203" pitchFamily="34" charset="0"/>
              </a:rPr>
              <a:t>To measure progress, identify challenges, and adapt the program accordingly, you will need a monitoring and evaluation plan. </a:t>
            </a:r>
          </a:p>
          <a:p>
            <a:pPr marL="457200" lvl="0" indent="-228600">
              <a:spcBef>
                <a:spcPts val="0"/>
              </a:spcBef>
              <a:buFont typeface="Arial"/>
              <a:buChar char="●"/>
            </a:pPr>
            <a:endParaRPr lang="en-US" dirty="0">
              <a:solidFill>
                <a:srgbClr val="000000"/>
              </a:solidFill>
              <a:latin typeface="Arial"/>
              <a:ea typeface="Arial"/>
              <a:cs typeface="Arial"/>
              <a:sym typeface="Arial"/>
            </a:endParaRPr>
          </a:p>
          <a:p>
            <a:pPr marL="457200" lvl="0" indent="-228600">
              <a:spcBef>
                <a:spcPts val="0"/>
              </a:spcBef>
              <a:buFont typeface="Arial"/>
              <a:buChar char="●"/>
            </a:pPr>
            <a:endParaRPr lang="en-US" dirty="0">
              <a:solidFill>
                <a:srgbClr val="000000"/>
              </a:solidFill>
              <a:latin typeface="Arial"/>
              <a:ea typeface="Arial"/>
              <a:cs typeface="Arial"/>
              <a:sym typeface="Arial"/>
            </a:endParaRPr>
          </a:p>
          <a:p>
            <a:pPr marL="457200" lvl="0" indent="-228600">
              <a:spcBef>
                <a:spcPts val="0"/>
              </a:spcBef>
              <a:buFont typeface="Arial"/>
              <a:buChar char="●"/>
            </a:pPr>
            <a:r>
              <a:rPr lang="en-US" dirty="0">
                <a:solidFill>
                  <a:srgbClr val="000000"/>
                </a:solidFill>
                <a:latin typeface="Arial"/>
                <a:ea typeface="Arial"/>
                <a:cs typeface="Arial"/>
                <a:sym typeface="Arial"/>
              </a:rPr>
              <a:t>Often, a M&amp;E plan for KM is overlooked. However, the M&amp;E plan can be a useful tool to show incremental progress. It can be useful when showing the reach of KM interventions. </a:t>
            </a:r>
          </a:p>
          <a:p>
            <a:pPr marL="457200" lvl="0" indent="-228600">
              <a:spcBef>
                <a:spcPts val="0"/>
              </a:spcBef>
              <a:buFont typeface="Arial"/>
              <a:buChar char="●"/>
            </a:pPr>
            <a:r>
              <a:rPr lang="en-US" dirty="0">
                <a:solidFill>
                  <a:srgbClr val="000000"/>
                </a:solidFill>
                <a:latin typeface="Arial"/>
                <a:ea typeface="Arial"/>
                <a:cs typeface="Arial"/>
                <a:sym typeface="Arial"/>
              </a:rPr>
              <a:t>It can also be used with M&amp;E staff and project staff that might be unfamiliar with KM, but who may be familiar with performance monitoring.</a:t>
            </a:r>
          </a:p>
          <a:p>
            <a:pPr marL="457200" lvl="0" indent="-228600">
              <a:spcBef>
                <a:spcPts val="0"/>
              </a:spcBef>
              <a:buFont typeface="Arial"/>
              <a:buChar char="●"/>
            </a:pPr>
            <a:r>
              <a:rPr lang="en-US" dirty="0">
                <a:solidFill>
                  <a:srgbClr val="000000"/>
                </a:solidFill>
                <a:latin typeface="Arial"/>
                <a:ea typeface="Arial"/>
                <a:cs typeface="Arial"/>
                <a:sym typeface="Arial"/>
              </a:rPr>
              <a:t>The M&amp;E plan is also a useful communication tool for staff reluctant about implementing activities without a process to monitoring progress and show change over time.</a:t>
            </a:r>
          </a:p>
        </p:txBody>
      </p:sp>
      <p:sp>
        <p:nvSpPr>
          <p:cNvPr id="181" name="Shape 181"/>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8901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457200" marR="0" lvl="0" indent="-228600" algn="l" rtl="0">
              <a:spcBef>
                <a:spcPts val="0"/>
              </a:spcBef>
              <a:buFont typeface="Arial"/>
              <a:buChar char="●"/>
            </a:pPr>
            <a:r>
              <a:rPr lang="en-US" dirty="0">
                <a:solidFill>
                  <a:srgbClr val="000000"/>
                </a:solidFill>
                <a:latin typeface="Arial"/>
                <a:ea typeface="Arial"/>
                <a:cs typeface="Arial"/>
                <a:sym typeface="Arial"/>
              </a:rPr>
              <a:t>Here are some illustrative indicators for four types of KM outputs.</a:t>
            </a:r>
          </a:p>
          <a:p>
            <a:pPr marL="457200" lvl="0" indent="-228600" rtl="0">
              <a:spcBef>
                <a:spcPts val="0"/>
              </a:spcBef>
              <a:buFont typeface="Arial"/>
              <a:buChar char="●"/>
            </a:pPr>
            <a:r>
              <a:rPr lang="en-US" dirty="0">
                <a:solidFill>
                  <a:srgbClr val="000000"/>
                </a:solidFill>
                <a:latin typeface="Arial"/>
                <a:ea typeface="Arial"/>
                <a:cs typeface="Arial"/>
                <a:sym typeface="Arial"/>
              </a:rPr>
              <a:t>We will be look at M&amp;E for our KM activities in greater detail during </a:t>
            </a:r>
            <a:r>
              <a:rPr lang="en-US" i="1" dirty="0">
                <a:solidFill>
                  <a:srgbClr val="000000"/>
                </a:solidFill>
                <a:latin typeface="Arial"/>
                <a:ea typeface="Arial"/>
                <a:cs typeface="Arial"/>
                <a:sym typeface="Arial"/>
              </a:rPr>
              <a:t>Steps 4 and 5 </a:t>
            </a:r>
          </a:p>
          <a:p>
            <a:pPr marL="457200" lvl="0" indent="-228600" rtl="0">
              <a:spcBef>
                <a:spcPts val="0"/>
              </a:spcBef>
              <a:buFont typeface="Arial"/>
              <a:buChar char="●"/>
            </a:pPr>
            <a:r>
              <a:rPr lang="en-US" dirty="0">
                <a:solidFill>
                  <a:srgbClr val="000000"/>
                </a:solidFill>
                <a:latin typeface="Arial"/>
                <a:ea typeface="Arial"/>
                <a:cs typeface="Arial"/>
                <a:sym typeface="Arial"/>
              </a:rPr>
              <a:t>The important takeaway for M&amp;E of KM is to be specific and consistent about the indicators you are collecting toward your goals and not just whether an activity was implemented or not</a:t>
            </a:r>
          </a:p>
          <a:p>
            <a:pPr marL="0" marR="0" lvl="0" indent="0" algn="l" rtl="0">
              <a:spcBef>
                <a:spcPts val="0"/>
              </a:spcBef>
              <a:buSzPct val="25000"/>
              <a:buNone/>
            </a:pPr>
            <a:endParaRPr b="1" dirty="0">
              <a:solidFill>
                <a:srgbClr val="000000"/>
              </a:solidFill>
              <a:latin typeface="Arial"/>
              <a:ea typeface="Arial"/>
              <a:cs typeface="Arial"/>
              <a:sym typeface="Arial"/>
            </a:endParaRPr>
          </a:p>
          <a:p>
            <a:pPr marL="0" marR="0" lvl="0" indent="0" algn="l" rtl="0">
              <a:spcBef>
                <a:spcPts val="0"/>
              </a:spcBef>
              <a:buSzPct val="25000"/>
              <a:buNone/>
            </a:pPr>
            <a:r>
              <a:rPr lang="en-US" i="0" u="none" strike="noStrike" cap="none" dirty="0">
                <a:solidFill>
                  <a:srgbClr val="000000"/>
                </a:solidFill>
                <a:latin typeface="Arial"/>
                <a:ea typeface="Arial"/>
                <a:cs typeface="Arial"/>
                <a:sym typeface="Arial"/>
              </a:rPr>
              <a:t>Source: Ohkubo et al, 2015.</a:t>
            </a:r>
          </a:p>
          <a:p>
            <a:pPr marL="0" marR="0" lvl="0" indent="0" algn="l" rtl="0">
              <a:spcBef>
                <a:spcPts val="0"/>
              </a:spcBef>
              <a:buSzPct val="25000"/>
              <a:buNone/>
            </a:pPr>
            <a:endParaRPr b="0" i="0" u="none" strike="noStrike" cap="none" dirty="0">
              <a:solidFill>
                <a:srgbClr val="000000"/>
              </a:solidFill>
              <a:latin typeface="Arial"/>
              <a:ea typeface="Arial"/>
              <a:cs typeface="Arial"/>
              <a:sym typeface="Arial"/>
            </a:endParaRPr>
          </a:p>
        </p:txBody>
      </p:sp>
      <p:sp>
        <p:nvSpPr>
          <p:cNvPr id="188" name="Shape 188"/>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33440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marL="0" lvl="0" indent="0">
              <a:lnSpc>
                <a:spcPct val="114000"/>
              </a:lnSpc>
              <a:spcBef>
                <a:spcPts val="0"/>
              </a:spcBef>
              <a:spcAft>
                <a:spcPts val="1000"/>
              </a:spcAft>
              <a:buClr>
                <a:srgbClr val="000000"/>
              </a:buClr>
              <a:buSzPct val="100909"/>
              <a:buNone/>
            </a:pPr>
            <a:r>
              <a:rPr lang="en-US" sz="1200" dirty="0">
                <a:latin typeface="Gill Sans MT" panose="020B0502020104020203" pitchFamily="34" charset="0"/>
              </a:rPr>
              <a:t>Once your KM plan has been created—ideally in a participatory manner with all relevant stakeholders to guarantee inclusion and ownership—it is important to bring together all the stakeholders again to kick-start the KM intervention. </a:t>
            </a:r>
          </a:p>
          <a:p>
            <a:pPr marL="0" lvl="0" indent="0">
              <a:lnSpc>
                <a:spcPct val="114000"/>
              </a:lnSpc>
              <a:spcBef>
                <a:spcPts val="0"/>
              </a:spcBef>
              <a:spcAft>
                <a:spcPts val="400"/>
              </a:spcAft>
              <a:buClr>
                <a:srgbClr val="000000"/>
              </a:buClr>
              <a:buSzPct val="100909"/>
              <a:buNone/>
            </a:pPr>
            <a:r>
              <a:rPr lang="en-US" sz="1200" dirty="0">
                <a:latin typeface="Gill Sans MT" panose="020B0502020104020203" pitchFamily="34" charset="0"/>
              </a:rPr>
              <a:t>At this time, you can review roles and responsibilities, the timeline, and the necessary tools, technologies, and resources that individuals will use. This will help ensure all stakeholders understand their own and each other’s roles and how their activities build on and fit with each other’s to contribute to the overall vision.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3">
                  <a:lumMod val="40000"/>
                  <a:lumOff val="6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3">
                    <a:lumMod val="40000"/>
                    <a:lumOff val="60000"/>
                  </a:schemeClr>
                </a:solidFill>
              </a:rPr>
              <a:t>To ensure the success of your KM strategy, consider bringing together stakeholders across </a:t>
            </a:r>
            <a:r>
              <a:rPr lang="en-US" i="1" dirty="0">
                <a:solidFill>
                  <a:schemeClr val="accent3">
                    <a:lumMod val="40000"/>
                    <a:lumOff val="60000"/>
                  </a:schemeClr>
                </a:solidFill>
              </a:rPr>
              <a:t>all levels </a:t>
            </a:r>
            <a:r>
              <a:rPr lang="en-US" dirty="0">
                <a:solidFill>
                  <a:schemeClr val="accent3">
                    <a:lumMod val="40000"/>
                    <a:lumOff val="60000"/>
                  </a:schemeClr>
                </a:solidFill>
              </a:rPr>
              <a:t>of the work setting. This would include, for example, managers, support staff, ICT staff, relevant partners, and anyone else with a role in the KM intervention. Participation from the leadership of your health program or organization, in particular, will help ensure that the KM work is valued, understood, and supported.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TRAINER NOTE: If</a:t>
            </a:r>
            <a:r>
              <a:rPr lang="en-US" b="1" baseline="0" dirty="0"/>
              <a:t> your participants want more information about launching a KM strategy, refer to the dissemination presentation in </a:t>
            </a:r>
            <a:r>
              <a:rPr lang="en-US" b="1" i="1" baseline="0" dirty="0"/>
              <a:t>Step 1: Assess Needs</a:t>
            </a:r>
            <a:endParaRPr lang="en-US" b="1" i="1" dirty="0"/>
          </a:p>
          <a:p>
            <a:pPr lvl="0">
              <a:spcBef>
                <a:spcPts val="0"/>
              </a:spcBef>
              <a:buNone/>
            </a:pPr>
            <a:endParaRPr dirty="0"/>
          </a:p>
        </p:txBody>
      </p:sp>
      <p:sp>
        <p:nvSpPr>
          <p:cNvPr id="194" name="Shape 194"/>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4524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Make your time and resource investments really count by including ideas and activities in your work that will have lasting—sustainable—value </a:t>
            </a:r>
            <a:r>
              <a:rPr lang="en-US" dirty="0"/>
              <a:t>to the project</a:t>
            </a:r>
            <a:r>
              <a:rPr lang="en-US" sz="1200" b="0" i="0" u="none" strike="noStrike" cap="none" dirty="0">
                <a:solidFill>
                  <a:schemeClr val="dk1"/>
                </a:solidFill>
                <a:latin typeface="Calibri"/>
                <a:ea typeface="Calibri"/>
                <a:cs typeface="Calibri"/>
                <a:sym typeface="Calibri"/>
              </a:rPr>
              <a:t>.</a:t>
            </a:r>
          </a:p>
          <a:p>
            <a:pPr marL="457200" marR="0" lvl="0" indent="-304800" algn="l" rtl="0">
              <a:spcBef>
                <a:spcPts val="0"/>
              </a:spcBef>
              <a:buClr>
                <a:schemeClr val="dk1"/>
              </a:buClr>
              <a:buSzPct val="100000"/>
              <a:buFont typeface="Calibri"/>
              <a:buChar char="●"/>
            </a:pPr>
            <a:r>
              <a:rPr lang="en-US" sz="1200" b="0" i="0" u="none" strike="noStrike" cap="none" dirty="0">
                <a:solidFill>
                  <a:schemeClr val="dk1"/>
                </a:solidFill>
                <a:latin typeface="Calibri"/>
                <a:ea typeface="Calibri"/>
                <a:cs typeface="Calibri"/>
                <a:sym typeface="Calibri"/>
              </a:rPr>
              <a:t>Involve the community and other key stakeholders from the beginning so they “buy in” to the work and want to help make it successful. </a:t>
            </a:r>
          </a:p>
          <a:p>
            <a:pPr marL="457200" marR="0" lvl="0" indent="-304800" algn="l" rtl="0">
              <a:spcBef>
                <a:spcPts val="0"/>
              </a:spcBef>
              <a:buClr>
                <a:schemeClr val="dk1"/>
              </a:buClr>
              <a:buSzPct val="100000"/>
              <a:buFont typeface="Calibri"/>
              <a:buChar char="●"/>
            </a:pPr>
            <a:r>
              <a:rPr lang="en-US" sz="1200" b="0" i="0" u="none" strike="noStrike" cap="none" dirty="0">
                <a:solidFill>
                  <a:schemeClr val="dk1"/>
                </a:solidFill>
                <a:latin typeface="Calibri"/>
                <a:ea typeface="Calibri"/>
                <a:cs typeface="Calibri"/>
                <a:sym typeface="Calibri"/>
              </a:rPr>
              <a:t>Include activities and interventions in your strategy that influence ongoing behaviors, not just short-term actions.</a:t>
            </a:r>
          </a:p>
          <a:p>
            <a:pPr marL="457200" marR="0" lvl="0" indent="-304800" algn="l" rtl="0">
              <a:spcBef>
                <a:spcPts val="0"/>
              </a:spcBef>
              <a:buClr>
                <a:schemeClr val="dk1"/>
              </a:buClr>
              <a:buSzPct val="100000"/>
              <a:buFont typeface="Calibri"/>
              <a:buChar char="●"/>
            </a:pPr>
            <a:r>
              <a:rPr lang="en-US" sz="1200" b="0" i="0" u="none" strike="noStrike" cap="none" dirty="0">
                <a:solidFill>
                  <a:schemeClr val="dk1"/>
                </a:solidFill>
                <a:latin typeface="Calibri"/>
                <a:ea typeface="Calibri"/>
                <a:cs typeface="Calibri"/>
                <a:sym typeface="Calibri"/>
              </a:rPr>
              <a:t>Consider community-based as well as organizational improvements that could address root causes of problems.</a:t>
            </a:r>
          </a:p>
          <a:p>
            <a:pPr marL="457200" marR="0" lvl="0" indent="-304800" algn="l" rtl="0">
              <a:spcBef>
                <a:spcPts val="0"/>
              </a:spcBef>
              <a:buClr>
                <a:schemeClr val="dk1"/>
              </a:buClr>
              <a:buSzPct val="100000"/>
              <a:buFont typeface="Calibri"/>
              <a:buChar char="●"/>
            </a:pPr>
            <a:r>
              <a:rPr lang="en-US" sz="1200" b="0" i="0" u="none" strike="noStrike" cap="none" dirty="0">
                <a:solidFill>
                  <a:schemeClr val="dk1"/>
                </a:solidFill>
                <a:latin typeface="Calibri"/>
                <a:ea typeface="Calibri"/>
                <a:cs typeface="Calibri"/>
                <a:sym typeface="Calibri"/>
              </a:rPr>
              <a:t>Mobilize networks/groups with common interests to help support your intervention.</a:t>
            </a:r>
          </a:p>
          <a:p>
            <a:pPr marL="457200" marR="0" lvl="0" indent="-304800" algn="l" rtl="0">
              <a:spcBef>
                <a:spcPts val="0"/>
              </a:spcBef>
              <a:buClr>
                <a:schemeClr val="dk1"/>
              </a:buClr>
              <a:buSzPct val="100000"/>
              <a:buFont typeface="Calibri"/>
              <a:buChar char="●"/>
            </a:pPr>
            <a:r>
              <a:rPr lang="en-US" sz="1200" b="0" i="0" u="none" strike="noStrike" cap="none" dirty="0">
                <a:solidFill>
                  <a:schemeClr val="dk1"/>
                </a:solidFill>
                <a:latin typeface="Calibri"/>
                <a:ea typeface="Calibri"/>
                <a:cs typeface="Calibri"/>
                <a:sym typeface="Calibri"/>
              </a:rPr>
              <a:t>Connect leaders and provide training on how to develop and carry out effective policies that relate to your work.</a:t>
            </a:r>
          </a:p>
          <a:p>
            <a:pPr marL="457200" marR="0" lvl="0" indent="-304800" algn="l" rtl="0">
              <a:spcBef>
                <a:spcPts val="0"/>
              </a:spcBef>
              <a:buClr>
                <a:schemeClr val="dk1"/>
              </a:buClr>
              <a:buSzPct val="100000"/>
              <a:buFont typeface="Calibri"/>
              <a:buChar char="●"/>
            </a:pPr>
            <a:r>
              <a:rPr lang="en-US" sz="1200" b="0" i="0" u="none" strike="noStrike" cap="none" dirty="0">
                <a:solidFill>
                  <a:schemeClr val="dk1"/>
                </a:solidFill>
                <a:latin typeface="Calibri"/>
                <a:ea typeface="Calibri"/>
                <a:cs typeface="Calibri"/>
                <a:sym typeface="Calibri"/>
              </a:rPr>
              <a:t>Build the capacity of staff, partners, and communities to be able to carry on the work after the KM intervention.</a:t>
            </a:r>
          </a:p>
          <a:p>
            <a:pPr marL="457200" marR="0" lvl="0" indent="-304800" algn="l" rtl="0">
              <a:spcBef>
                <a:spcPts val="0"/>
              </a:spcBef>
              <a:buClr>
                <a:schemeClr val="dk1"/>
              </a:buClr>
              <a:buSzPct val="100000"/>
              <a:buFont typeface="Calibri"/>
              <a:buChar char="●"/>
            </a:pPr>
            <a:r>
              <a:rPr lang="en-US" sz="1200" b="0" i="0" u="none" strike="noStrike" cap="none" dirty="0">
                <a:solidFill>
                  <a:schemeClr val="dk1"/>
                </a:solidFill>
                <a:latin typeface="Calibri"/>
                <a:ea typeface="Calibri"/>
                <a:cs typeface="Calibri"/>
                <a:sym typeface="Calibri"/>
              </a:rPr>
              <a:t>Document and disseminate your strategy (or strategies) for others to use and adapt.</a:t>
            </a: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201" name="Shape 201"/>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38112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01" name="Shape 101"/>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r>
              <a:rPr lang="en-US" sz="1200" b="1" i="0" u="none" strike="noStrike" kern="1200" cap="none" dirty="0">
                <a:solidFill>
                  <a:schemeClr val="dk1"/>
                </a:solidFill>
                <a:effectLst/>
                <a:latin typeface="Calibri"/>
                <a:ea typeface="Calibri"/>
                <a:cs typeface="Calibri"/>
                <a:sym typeface="Calibri"/>
              </a:rPr>
              <a:t>NOTE TO TRAINER:</a:t>
            </a:r>
            <a:r>
              <a:rPr lang="en-US" sz="1200" b="1" i="0" u="none" strike="noStrike" kern="1200" cap="none" baseline="0" dirty="0">
                <a:solidFill>
                  <a:schemeClr val="dk1"/>
                </a:solidFill>
                <a:effectLst/>
                <a:latin typeface="Calibri"/>
                <a:ea typeface="Calibri"/>
                <a:cs typeface="Calibri"/>
                <a:sym typeface="Calibri"/>
              </a:rPr>
              <a:t> This Step in the Training Package will help participants get a sense of the importance of a KM Strategy and consider the </a:t>
            </a:r>
            <a:r>
              <a:rPr lang="en-US" sz="1200" b="1" i="0" u="none" strike="noStrike" kern="1200" cap="none" dirty="0">
                <a:solidFill>
                  <a:schemeClr val="dk1"/>
                </a:solidFill>
                <a:effectLst/>
                <a:latin typeface="Calibri"/>
                <a:ea typeface="Calibri"/>
                <a:cs typeface="Calibri"/>
                <a:sym typeface="Calibri"/>
              </a:rPr>
              <a:t>key tasks to develop a KM strategy (as outlined in the Building Better Programs Guide): </a:t>
            </a:r>
          </a:p>
          <a:p>
            <a:endParaRPr lang="en-US" sz="1200" b="1" i="0" u="none" strike="noStrike" kern="1200" cap="none" dirty="0">
              <a:solidFill>
                <a:schemeClr val="dk1"/>
              </a:solidFill>
              <a:effectLst/>
              <a:latin typeface="Calibri"/>
              <a:ea typeface="Calibri"/>
              <a:cs typeface="Calibri"/>
              <a:sym typeface="Calibri"/>
            </a:endParaRPr>
          </a:p>
          <a:p>
            <a:pPr marL="171450" indent="-171450">
              <a:buFont typeface="Arial" panose="020B0604020202020204" pitchFamily="34" charset="0"/>
              <a:buChar char="•"/>
            </a:pPr>
            <a:r>
              <a:rPr lang="en-US" sz="1200" b="1" i="0" u="none" strike="noStrike" kern="1200" cap="none" dirty="0">
                <a:solidFill>
                  <a:schemeClr val="dk1"/>
                </a:solidFill>
                <a:effectLst/>
                <a:latin typeface="Calibri"/>
                <a:ea typeface="Calibri"/>
                <a:cs typeface="Calibri"/>
                <a:sym typeface="Calibri"/>
              </a:rPr>
              <a:t>Determine budget, resources, and timeline for the KM intervention</a:t>
            </a:r>
          </a:p>
          <a:p>
            <a:pPr marL="171450" indent="-171450">
              <a:buFont typeface="Arial" panose="020B0604020202020204" pitchFamily="34" charset="0"/>
              <a:buChar char="•"/>
            </a:pPr>
            <a:r>
              <a:rPr lang="en-US" sz="1200" b="1" i="0" u="none" strike="noStrike" kern="1200" cap="none" dirty="0">
                <a:solidFill>
                  <a:schemeClr val="dk1"/>
                </a:solidFill>
                <a:effectLst/>
                <a:latin typeface="Calibri"/>
                <a:ea typeface="Calibri"/>
                <a:cs typeface="Calibri"/>
                <a:sym typeface="Calibri"/>
              </a:rPr>
              <a:t>Consider relevant theoretical frameworks that can guide the KM intervention</a:t>
            </a:r>
          </a:p>
          <a:p>
            <a:pPr marL="171450" indent="-171450">
              <a:buFont typeface="Arial" panose="020B0604020202020204" pitchFamily="34" charset="0"/>
              <a:buChar char="•"/>
            </a:pPr>
            <a:r>
              <a:rPr lang="en-US" sz="1200" b="1" i="0" u="none" strike="noStrike" kern="1200" cap="none" dirty="0">
                <a:solidFill>
                  <a:schemeClr val="dk1"/>
                </a:solidFill>
                <a:effectLst/>
                <a:latin typeface="Calibri"/>
                <a:ea typeface="Calibri"/>
                <a:cs typeface="Calibri"/>
                <a:sym typeface="Calibri"/>
              </a:rPr>
              <a:t>Develop a plan by deciding on objectives, audiences, and KM products and approaches.</a:t>
            </a:r>
          </a:p>
          <a:p>
            <a:pPr marL="171450" indent="-171450">
              <a:buFont typeface="Arial" panose="020B0604020202020204" pitchFamily="34" charset="0"/>
              <a:buChar char="•"/>
            </a:pPr>
            <a:r>
              <a:rPr lang="en-US" sz="1200" b="1" i="0" u="none" strike="noStrike" kern="1200" cap="none" dirty="0">
                <a:solidFill>
                  <a:schemeClr val="dk1"/>
                </a:solidFill>
                <a:effectLst/>
                <a:latin typeface="Calibri"/>
                <a:ea typeface="Calibri"/>
                <a:cs typeface="Calibri"/>
                <a:sym typeface="Calibri"/>
              </a:rPr>
              <a:t>Bring together relevant stakeholders to launch the KM intervention.</a:t>
            </a:r>
          </a:p>
          <a:p>
            <a:pPr marL="0" marR="0" lvl="0" indent="0" algn="l" rtl="0">
              <a:spcBef>
                <a:spcPts val="0"/>
              </a:spcBef>
              <a:buSzPct val="25000"/>
              <a:buNone/>
            </a:pPr>
            <a:endParaRPr lang="en-US" sz="1200" b="1"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1" i="0" u="none" strike="noStrike" cap="none" baseline="0" dirty="0">
                <a:solidFill>
                  <a:schemeClr val="dk1"/>
                </a:solidFill>
                <a:latin typeface="Calibri"/>
                <a:ea typeface="Calibri"/>
                <a:cs typeface="Calibri"/>
                <a:sym typeface="Calibri"/>
              </a:rPr>
              <a:t>The Training Package will not lead participants in the actual development of a KM Strategy. </a:t>
            </a:r>
            <a:endParaRPr lang="en-US" sz="1200" b="1" i="0" u="none" strike="noStrike" cap="none" dirty="0">
              <a:solidFill>
                <a:schemeClr val="dk1"/>
              </a:solidFill>
              <a:latin typeface="Calibri"/>
              <a:ea typeface="Calibri"/>
              <a:cs typeface="Calibri"/>
              <a:sym typeface="Calibri"/>
            </a:endParaRPr>
          </a:p>
        </p:txBody>
      </p:sp>
      <p:sp>
        <p:nvSpPr>
          <p:cNvPr id="102" name="Shape 102"/>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spcBef>
                <a:spcPts val="0"/>
              </a:spcBef>
              <a:buSzPct val="25000"/>
              <a:buNone/>
            </a:pPr>
            <a:fld id="{00000000-1234-1234-1234-123412341234}" type="slidenum">
              <a:rPr lang="en-US" sz="1200" b="0" u="none">
                <a:solidFill>
                  <a:schemeClr val="dk1"/>
                </a:solidFill>
                <a:latin typeface="Calibri"/>
                <a:ea typeface="Calibri"/>
                <a:cs typeface="Calibri"/>
                <a:sym typeface="Calibri"/>
              </a:rPr>
              <a:t>2</a:t>
            </a:fld>
            <a:endParaRPr lang="en-US" sz="1200" b="0" u="none">
              <a:solidFill>
                <a:schemeClr val="dk1"/>
              </a:solidFill>
              <a:latin typeface="Calibri"/>
              <a:ea typeface="Calibri"/>
              <a:cs typeface="Calibri"/>
              <a:sym typeface="Calibri"/>
            </a:endParaRPr>
          </a:p>
        </p:txBody>
      </p:sp>
      <p:sp>
        <p:nvSpPr>
          <p:cNvPr id="103" name="Shape 103"/>
          <p:cNvSpPr txBox="1">
            <a:spLocks noGrp="1"/>
          </p:cNvSpPr>
          <p:nvPr>
            <p:ph type="hdr" idx="3"/>
          </p:nvPr>
        </p:nvSpPr>
        <p:spPr>
          <a:xfrm>
            <a:off x="0" y="0"/>
            <a:ext cx="2982118" cy="466434"/>
          </a:xfrm>
          <a:prstGeom prst="rect">
            <a:avLst/>
          </a:prstGeom>
          <a:noFill/>
          <a:ln>
            <a:noFill/>
          </a:ln>
        </p:spPr>
        <p:txBody>
          <a:bodyPr lIns="92425" tIns="46200" rIns="92425" bIns="46200" anchor="t" anchorCtr="0">
            <a:noAutofit/>
          </a:bodyPr>
          <a:lstStyle/>
          <a:p>
            <a:pPr marL="0" marR="0" lvl="0" indent="0" algn="l" rtl="0">
              <a:spcBef>
                <a:spcPts val="0"/>
              </a:spcBef>
              <a:buSzPct val="25000"/>
              <a:buNone/>
            </a:pPr>
            <a:r>
              <a:rPr lang="en-US" sz="1200">
                <a:solidFill>
                  <a:schemeClr val="dk1"/>
                </a:solidFill>
                <a:latin typeface="Calibri"/>
                <a:ea typeface="Calibri"/>
                <a:cs typeface="Calibri"/>
                <a:sym typeface="Calibri"/>
              </a:rPr>
              <a:t>ECSA Training on Knowledge Synthesis</a:t>
            </a:r>
          </a:p>
        </p:txBody>
      </p:sp>
      <p:sp>
        <p:nvSpPr>
          <p:cNvPr id="104" name="Shape 104"/>
          <p:cNvSpPr txBox="1">
            <a:spLocks noGrp="1"/>
          </p:cNvSpPr>
          <p:nvPr>
            <p:ph type="dt" idx="10"/>
          </p:nvPr>
        </p:nvSpPr>
        <p:spPr>
          <a:xfrm>
            <a:off x="3898101" y="0"/>
            <a:ext cx="2982118" cy="466434"/>
          </a:xfrm>
          <a:prstGeom prst="rect">
            <a:avLst/>
          </a:prstGeom>
          <a:noFill/>
          <a:ln>
            <a:noFill/>
          </a:ln>
        </p:spPr>
        <p:txBody>
          <a:bodyPr lIns="92425" tIns="46200" rIns="92425" bIns="46200" anchor="t" anchorCtr="0">
            <a:noAutofit/>
          </a:bodyPr>
          <a:lstStyle/>
          <a:p>
            <a:pPr marL="0" marR="0" lvl="0" indent="0" algn="r" rtl="0">
              <a:spcBef>
                <a:spcPts val="0"/>
              </a:spcBef>
              <a:buSzPct val="25000"/>
              <a:buNone/>
            </a:pPr>
            <a:r>
              <a:rPr lang="en-US" sz="1200">
                <a:solidFill>
                  <a:schemeClr val="dk1"/>
                </a:solidFill>
                <a:latin typeface="Calibri"/>
                <a:ea typeface="Calibri"/>
                <a:cs typeface="Calibri"/>
                <a:sym typeface="Calibri"/>
              </a:rPr>
              <a:t>11-12 February 2016</a:t>
            </a:r>
          </a:p>
        </p:txBody>
      </p:sp>
    </p:spTree>
    <p:extLst>
      <p:ext uri="{BB962C8B-B14F-4D97-AF65-F5344CB8AC3E}">
        <p14:creationId xmlns:p14="http://schemas.microsoft.com/office/powerpoint/2010/main" val="2596770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marL="228600" lvl="0" indent="0" rtl="0">
              <a:spcBef>
                <a:spcPts val="0"/>
              </a:spcBef>
              <a:buNone/>
            </a:pPr>
            <a:r>
              <a:rPr lang="en-US" dirty="0">
                <a:solidFill>
                  <a:srgbClr val="000000"/>
                </a:solidFill>
              </a:rPr>
              <a:t>Ideally you will need several</a:t>
            </a:r>
            <a:r>
              <a:rPr lang="en-US" baseline="0" dirty="0">
                <a:solidFill>
                  <a:srgbClr val="000000"/>
                </a:solidFill>
              </a:rPr>
              <a:t> things before you start to develop a KM strategy that was discussed in Step 1: Assess Needs. This includes a needs assessment report, a concise definition of</a:t>
            </a:r>
            <a:r>
              <a:rPr lang="en-US" dirty="0">
                <a:solidFill>
                  <a:srgbClr val="000000"/>
                </a:solidFill>
              </a:rPr>
              <a:t> your target audience(s)</a:t>
            </a:r>
            <a:r>
              <a:rPr lang="en-US" baseline="0" dirty="0">
                <a:solidFill>
                  <a:srgbClr val="000000"/>
                </a:solidFill>
              </a:rPr>
              <a:t> and </a:t>
            </a:r>
            <a:r>
              <a:rPr lang="en-US" dirty="0">
                <a:solidFill>
                  <a:srgbClr val="000000"/>
                </a:solidFill>
              </a:rPr>
              <a:t>the development of achievable and measureable objectives.</a:t>
            </a:r>
          </a:p>
          <a:p>
            <a:pPr marL="22860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0000"/>
              </a:solidFill>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rPr>
              <a:t>You can consider</a:t>
            </a:r>
            <a:r>
              <a:rPr lang="en-US" baseline="0" dirty="0">
                <a:solidFill>
                  <a:srgbClr val="000000"/>
                </a:solidFill>
              </a:rPr>
              <a:t> using a SWOT (strengths, weaknesses, opportunities, threats) Analysis to help you organize your thinking and the results coming out of your needs assessment. </a:t>
            </a:r>
            <a:endParaRPr lang="en-US" dirty="0">
              <a:solidFill>
                <a:srgbClr val="000000"/>
              </a:solidFill>
            </a:endParaRPr>
          </a:p>
          <a:p>
            <a:pPr marL="228600" lvl="0" indent="0" rtl="0">
              <a:spcBef>
                <a:spcPts val="0"/>
              </a:spcBef>
              <a:buNone/>
            </a:pPr>
            <a:endParaRPr lang="en-US" dirty="0">
              <a:solidFill>
                <a:srgbClr val="000000"/>
              </a:solidFill>
            </a:endParaRPr>
          </a:p>
          <a:p>
            <a:pPr marL="228600" lvl="0" indent="0" rtl="0">
              <a:spcBef>
                <a:spcPts val="0"/>
              </a:spcBef>
              <a:buNone/>
            </a:pPr>
            <a:r>
              <a:rPr lang="en-US" dirty="0">
                <a:solidFill>
                  <a:srgbClr val="000000"/>
                </a:solidFill>
              </a:rPr>
              <a:t>NOTE TO TRAINER:</a:t>
            </a:r>
            <a:r>
              <a:rPr lang="en-US" baseline="0" dirty="0">
                <a:solidFill>
                  <a:srgbClr val="000000"/>
                </a:solidFill>
              </a:rPr>
              <a:t> There is an optional SWOT exercise included in the KM Training Package. It would take approximately 45 minutes to include in an in-person training session. </a:t>
            </a:r>
            <a:endParaRPr dirty="0">
              <a:solidFill>
                <a:srgbClr val="FF0000"/>
              </a:solidFill>
            </a:endParaRPr>
          </a:p>
        </p:txBody>
      </p:sp>
      <p:sp>
        <p:nvSpPr>
          <p:cNvPr id="110" name="Shape 110"/>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432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SzPct val="25000"/>
              <a:buNone/>
            </a:pPr>
            <a:r>
              <a:rPr lang="en-US" sz="1100" dirty="0">
                <a:solidFill>
                  <a:srgbClr val="000000"/>
                </a:solidFill>
                <a:latin typeface="Arial"/>
                <a:ea typeface="Arial"/>
                <a:cs typeface="Arial"/>
                <a:sym typeface="Arial"/>
              </a:rPr>
              <a:t>These </a:t>
            </a:r>
            <a:r>
              <a:rPr lang="en-US" sz="1100">
                <a:solidFill>
                  <a:srgbClr val="000000"/>
                </a:solidFill>
                <a:latin typeface="Arial"/>
                <a:ea typeface="Arial"/>
                <a:cs typeface="Arial"/>
                <a:sym typeface="Arial"/>
              </a:rPr>
              <a:t>are the four sub-steps </a:t>
            </a:r>
            <a:r>
              <a:rPr lang="en-US" sz="1100" dirty="0">
                <a:solidFill>
                  <a:srgbClr val="000000"/>
                </a:solidFill>
                <a:latin typeface="Arial"/>
                <a:ea typeface="Arial"/>
                <a:cs typeface="Arial"/>
                <a:sym typeface="Arial"/>
              </a:rPr>
              <a:t>within Step 2 to designing and developing a KM strategy. I will be going over </a:t>
            </a:r>
            <a:r>
              <a:rPr lang="en-US" sz="1100">
                <a:solidFill>
                  <a:srgbClr val="000000"/>
                </a:solidFill>
                <a:latin typeface="Arial"/>
                <a:ea typeface="Arial"/>
                <a:cs typeface="Arial"/>
                <a:sym typeface="Arial"/>
              </a:rPr>
              <a:t>these very </a:t>
            </a:r>
            <a:r>
              <a:rPr lang="en-US" sz="1100" dirty="0">
                <a:solidFill>
                  <a:srgbClr val="000000"/>
                </a:solidFill>
                <a:latin typeface="Arial"/>
                <a:ea typeface="Arial"/>
                <a:cs typeface="Arial"/>
                <a:sym typeface="Arial"/>
              </a:rPr>
              <a:t>briefly.</a:t>
            </a:r>
          </a:p>
          <a:p>
            <a:pPr marL="0" marR="0" lvl="0" indent="0" algn="l" rtl="0">
              <a:spcBef>
                <a:spcPts val="0"/>
              </a:spcBef>
              <a:buSzPct val="25000"/>
              <a:buNone/>
            </a:pPr>
            <a:endParaRPr lang="en-US" sz="1100" dirty="0">
              <a:solidFill>
                <a:srgbClr val="000000"/>
              </a:solidFill>
              <a:latin typeface="Arial"/>
              <a:ea typeface="Arial"/>
              <a:cs typeface="Arial"/>
              <a:sym typeface="Arial"/>
            </a:endParaRPr>
          </a:p>
        </p:txBody>
      </p:sp>
      <p:sp>
        <p:nvSpPr>
          <p:cNvPr id="124" name="Shape 124"/>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64113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C82F0-0256-4750-A9C5-F54002097D5F}" type="slidenum">
              <a:rPr lang="en-US" smtClean="0"/>
              <a:t>5</a:t>
            </a:fld>
            <a:endParaRPr lang="en-US"/>
          </a:p>
        </p:txBody>
      </p:sp>
    </p:spTree>
    <p:extLst>
      <p:ext uri="{BB962C8B-B14F-4D97-AF65-F5344CB8AC3E}">
        <p14:creationId xmlns:p14="http://schemas.microsoft.com/office/powerpoint/2010/main" val="907272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162050"/>
            <a:ext cx="4179887"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Gill Sans MT" panose="020B0502020104020203" pitchFamily="34" charset="0"/>
              </a:rPr>
              <a:t>Having clear objectives helps you decide which activities to undertake to effect certain outcomes.  </a:t>
            </a:r>
            <a:br>
              <a:rPr lang="en-US" sz="1200" dirty="0">
                <a:latin typeface="Gill Sans MT" panose="020B0502020104020203" pitchFamily="34" charset="0"/>
              </a:rPr>
            </a:br>
            <a:r>
              <a:rPr lang="en-US" sz="1200" dirty="0">
                <a:latin typeface="Gill Sans MT" panose="020B0502020104020203" pitchFamily="34" charset="0"/>
              </a:rPr>
              <a:t>While determining your objectives, consider the challenges your needs assessment uncovered </a:t>
            </a:r>
            <a:br>
              <a:rPr lang="en-US" sz="1200" dirty="0">
                <a:latin typeface="Gill Sans MT" panose="020B0502020104020203" pitchFamily="34" charset="0"/>
              </a:rPr>
            </a:br>
            <a:r>
              <a:rPr lang="en-US" sz="1200" dirty="0">
                <a:latin typeface="Gill Sans MT" panose="020B0502020104020203" pitchFamily="34" charset="0"/>
              </a:rPr>
              <a:t>at the </a:t>
            </a:r>
            <a:r>
              <a:rPr lang="en-US" sz="1200" b="1" dirty="0">
                <a:latin typeface="Gill Sans MT" panose="020B0502020104020203" pitchFamily="34" charset="0"/>
              </a:rPr>
              <a:t>input, process/output, and outcome</a:t>
            </a:r>
            <a:r>
              <a:rPr lang="en-US" sz="1200" dirty="0">
                <a:latin typeface="Gill Sans MT" panose="020B0502020104020203" pitchFamily="34" charset="0"/>
              </a:rPr>
              <a:t> stages of the KM for Global Health Logic Model. </a:t>
            </a:r>
            <a:endParaRPr lang="en-US" sz="1200" b="0" i="0" u="none" strike="noStrike" kern="1200" cap="none" dirty="0">
              <a:solidFill>
                <a:schemeClr val="dk1"/>
              </a:solidFill>
              <a:effectLst/>
              <a:latin typeface="Calibri"/>
              <a:ea typeface="Calibri"/>
              <a:cs typeface="Calibri"/>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dirty="0">
              <a:solidFill>
                <a:schemeClr val="dk1"/>
              </a:solidFill>
              <a:effectLst/>
              <a:latin typeface="Calibri"/>
              <a:ea typeface="Calibri"/>
              <a:cs typeface="Calibri"/>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dirty="0">
              <a:solidFill>
                <a:schemeClr val="dk1"/>
              </a:solidFill>
              <a:effectLst/>
              <a:latin typeface="Calibri"/>
              <a:ea typeface="Calibri"/>
              <a:cs typeface="Calibri"/>
              <a:sym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dk1"/>
                </a:solidFill>
                <a:effectLst/>
                <a:latin typeface="Calibri"/>
                <a:ea typeface="Calibri"/>
                <a:cs typeface="Calibri"/>
                <a:sym typeface="Calibri"/>
              </a:rPr>
              <a:t>If</a:t>
            </a:r>
            <a:r>
              <a:rPr lang="en-US" sz="1200" b="0" i="0" u="none" strike="noStrike" kern="1200" cap="none" baseline="0" dirty="0">
                <a:solidFill>
                  <a:schemeClr val="dk1"/>
                </a:solidFill>
                <a:effectLst/>
                <a:latin typeface="Calibri"/>
                <a:ea typeface="Calibri"/>
                <a:cs typeface="Calibri"/>
                <a:sym typeface="Calibri"/>
              </a:rPr>
              <a:t> </a:t>
            </a:r>
            <a:r>
              <a:rPr lang="en-US" sz="1200" b="0" i="0" u="none" strike="noStrike" kern="1200" cap="none" dirty="0">
                <a:solidFill>
                  <a:schemeClr val="dk1"/>
                </a:solidFill>
                <a:effectLst/>
                <a:latin typeface="Calibri"/>
                <a:ea typeface="Calibri"/>
                <a:cs typeface="Calibri"/>
                <a:sym typeface="Calibri"/>
              </a:rPr>
              <a:t>your have completed a needs assessment (as described in </a:t>
            </a:r>
            <a:r>
              <a:rPr lang="en-US" sz="1200" b="0" i="1" u="none" strike="noStrike" kern="1200" cap="none" dirty="0">
                <a:solidFill>
                  <a:schemeClr val="dk1"/>
                </a:solidFill>
                <a:effectLst/>
                <a:latin typeface="Calibri"/>
                <a:ea typeface="Calibri"/>
                <a:cs typeface="Calibri"/>
                <a:sym typeface="Calibri"/>
              </a:rPr>
              <a:t>Step 1: Assess Needs</a:t>
            </a:r>
            <a:r>
              <a:rPr lang="en-US" sz="1200" b="0" i="0" u="none" strike="noStrike" kern="1200" cap="none" dirty="0">
                <a:solidFill>
                  <a:schemeClr val="dk1"/>
                </a:solidFill>
                <a:effectLst/>
                <a:latin typeface="Calibri"/>
                <a:ea typeface="Calibri"/>
                <a:cs typeface="Calibri"/>
                <a:sym typeface="Calibri"/>
              </a:rPr>
              <a:t>)</a:t>
            </a:r>
            <a:r>
              <a:rPr lang="en-US" sz="1200" b="0" i="0" u="none" strike="noStrike" kern="1200" cap="none" baseline="0" dirty="0">
                <a:solidFill>
                  <a:schemeClr val="dk1"/>
                </a:solidFill>
                <a:effectLst/>
                <a:latin typeface="Calibri"/>
                <a:ea typeface="Calibri"/>
                <a:cs typeface="Calibri"/>
                <a:sym typeface="Calibri"/>
              </a:rPr>
              <a:t>, revisit it </a:t>
            </a:r>
            <a:r>
              <a:rPr lang="en-US" sz="1200" b="0" i="0" u="none" strike="noStrike" kern="1200" cap="none" dirty="0">
                <a:solidFill>
                  <a:schemeClr val="dk1"/>
                </a:solidFill>
                <a:effectLst/>
                <a:latin typeface="Calibri"/>
                <a:ea typeface="Calibri"/>
                <a:cs typeface="Calibri"/>
                <a:sym typeface="Calibri"/>
              </a:rPr>
              <a:t>to ensure that your KM objectives are based on actual needs. If you have not, choose no more than </a:t>
            </a:r>
            <a:r>
              <a:rPr lang="en-US" sz="1200" b="1" i="0" u="none" strike="noStrike" kern="1200" cap="none" dirty="0">
                <a:solidFill>
                  <a:schemeClr val="dk1"/>
                </a:solidFill>
                <a:effectLst/>
                <a:latin typeface="Calibri"/>
                <a:ea typeface="Calibri"/>
                <a:cs typeface="Calibri"/>
                <a:sym typeface="Calibri"/>
              </a:rPr>
              <a:t>three to five </a:t>
            </a:r>
            <a:r>
              <a:rPr lang="en-US" sz="1200" b="0" i="0" u="none" strike="noStrike" kern="1200" cap="none" dirty="0">
                <a:solidFill>
                  <a:schemeClr val="dk1"/>
                </a:solidFill>
                <a:effectLst/>
                <a:latin typeface="Calibri"/>
                <a:ea typeface="Calibri"/>
                <a:cs typeface="Calibri"/>
                <a:sym typeface="Calibri"/>
              </a:rPr>
              <a:t>KM objectives, and make sure your objectives are SMART: Specific, Measurable, Achievable, Realistic, and Time-bound (CDC, 2009).</a:t>
            </a:r>
            <a:r>
              <a:rPr lang="en-US" sz="1200" b="0" i="1" u="none" strike="noStrike" kern="1200" cap="none" dirty="0">
                <a:solidFill>
                  <a:schemeClr val="dk1"/>
                </a:solidFill>
                <a:effectLst/>
                <a:latin typeface="Calibri"/>
                <a:ea typeface="Calibri"/>
                <a:cs typeface="Calibri"/>
                <a:sym typeface="Calibri"/>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1" u="none" strike="noStrike" kern="1200" cap="none" dirty="0">
              <a:solidFill>
                <a:schemeClr val="dk1"/>
              </a:solidFill>
              <a:effectLst/>
              <a:latin typeface="Calibri"/>
              <a:ea typeface="Calibri"/>
              <a:cs typeface="Calibri"/>
              <a:sym typeface="Calibri"/>
            </a:endParaRPr>
          </a:p>
          <a:p>
            <a:pPr marL="171450" indent="-171450">
              <a:buFont typeface="Arial" panose="020B0604020202020204" pitchFamily="34" charset="0"/>
              <a:buChar char="•"/>
            </a:pPr>
            <a:r>
              <a:rPr lang="en-US" sz="1200" b="0" i="0" u="none" strike="noStrike" kern="1200" cap="none" dirty="0">
                <a:solidFill>
                  <a:schemeClr val="dk1"/>
                </a:solidFill>
                <a:effectLst/>
                <a:latin typeface="Calibri"/>
                <a:ea typeface="Calibri"/>
                <a:cs typeface="Calibri"/>
                <a:sym typeface="Calibri"/>
              </a:rPr>
              <a:t>Objectives can be at the output level—that is, effecting reach, engagement, or usefulness of your KM products and approaches. For example, your KM objective could be to increase engagement with a knowledge sharing platform, such as an online community of practice, by 30% over a six-month period.</a:t>
            </a:r>
          </a:p>
          <a:p>
            <a:pPr marL="171450" indent="-171450">
              <a:buFont typeface="Arial" panose="020B0604020202020204" pitchFamily="34" charset="0"/>
              <a:buChar char="•"/>
            </a:pPr>
            <a:endParaRPr lang="en-US" sz="1200" b="0" i="0" u="none" strike="noStrike" kern="1200" cap="none" dirty="0">
              <a:solidFill>
                <a:schemeClr val="dk1"/>
              </a:solidFill>
              <a:effectLst/>
              <a:latin typeface="Calibri"/>
              <a:ea typeface="Calibri"/>
              <a:cs typeface="Calibri"/>
              <a:sym typeface="Calibri"/>
            </a:endParaRPr>
          </a:p>
          <a:p>
            <a:pPr marL="171450" indent="-171450">
              <a:buFont typeface="Arial" panose="020B0604020202020204" pitchFamily="34" charset="0"/>
              <a:buChar char="•"/>
            </a:pPr>
            <a:r>
              <a:rPr lang="en-US" sz="1200" b="0" i="0" u="none" strike="noStrike" kern="1200" cap="none" dirty="0">
                <a:solidFill>
                  <a:schemeClr val="dk1"/>
                </a:solidFill>
                <a:effectLst/>
                <a:latin typeface="Calibri"/>
                <a:ea typeface="Calibri"/>
                <a:cs typeface="Calibri"/>
                <a:sym typeface="Calibri"/>
              </a:rPr>
              <a:t>Objectives can also be at the initial outcome level, which are related to improving health professionals’ awareness, attitudes, or intention (learning) and/or their decision making, practices, or policies (action). For example, your KM objective may be to have more than 50% of health professionals using a pregnancy checklist during family planning counseling within one year of implementing your KM activities.</a:t>
            </a:r>
          </a:p>
          <a:p>
            <a:pPr marL="171450" indent="-171450">
              <a:buFont typeface="Arial" panose="020B0604020202020204" pitchFamily="34" charset="0"/>
              <a:buChar char="•"/>
            </a:pPr>
            <a:endParaRPr lang="en-US" sz="1200" b="0" i="0" u="none" strike="noStrike" kern="1200" cap="none" dirty="0">
              <a:solidFill>
                <a:schemeClr val="dk1"/>
              </a:solidFill>
              <a:effectLst/>
              <a:latin typeface="Calibri"/>
              <a:ea typeface="Calibri"/>
              <a:cs typeface="Calibri"/>
              <a:sym typeface="Calibri"/>
            </a:endParaRPr>
          </a:p>
          <a:p>
            <a:pPr marL="171450" indent="-171450">
              <a:buFont typeface="Arial" panose="020B0604020202020204" pitchFamily="34" charset="0"/>
              <a:buChar char="•"/>
            </a:pPr>
            <a:r>
              <a:rPr lang="en-US" sz="1200" b="0" i="0" u="none" strike="noStrike" kern="1200" cap="none" dirty="0">
                <a:solidFill>
                  <a:schemeClr val="dk1"/>
                </a:solidFill>
                <a:effectLst/>
                <a:latin typeface="Calibri"/>
                <a:ea typeface="Calibri"/>
                <a:cs typeface="Calibri"/>
                <a:sym typeface="Calibri"/>
              </a:rPr>
              <a:t>Objectives can also relate to intermediate or long-term outcomes. An objective at the intermediate outcome level (related to systems and/or behaviors of clients) may be that 80% of clients at a birthing facility use postpartum family planning before discharge within two years of implementation of the KM intervention (which may have focused, for example, on improving providers’ use of postpartum family planning counseling materials). </a:t>
            </a:r>
          </a:p>
          <a:p>
            <a:pPr marL="171450" indent="-171450">
              <a:buFont typeface="Arial" panose="020B0604020202020204" pitchFamily="34" charset="0"/>
              <a:buChar char="•"/>
            </a:pPr>
            <a:endParaRPr lang="en-US" sz="1200" b="0" i="0" u="none" strike="noStrike" kern="1200" cap="none" dirty="0">
              <a:solidFill>
                <a:schemeClr val="dk1"/>
              </a:solidFill>
              <a:effectLst/>
              <a:latin typeface="Calibri"/>
              <a:ea typeface="Calibri"/>
              <a:cs typeface="Calibri"/>
              <a:sym typeface="Calibri"/>
            </a:endParaRPr>
          </a:p>
          <a:p>
            <a:pPr marL="171450" indent="-171450">
              <a:buFont typeface="Arial" panose="020B0604020202020204" pitchFamily="34" charset="0"/>
              <a:buChar char="•"/>
            </a:pPr>
            <a:r>
              <a:rPr lang="en-US" sz="1200" b="0" i="0" u="none" strike="noStrike" kern="1200" cap="none" dirty="0">
                <a:solidFill>
                  <a:schemeClr val="dk1"/>
                </a:solidFill>
                <a:effectLst/>
                <a:latin typeface="Calibri"/>
                <a:ea typeface="Calibri"/>
                <a:cs typeface="Calibri"/>
                <a:sym typeface="Calibri"/>
              </a:rPr>
              <a:t>An objective at the long-term outcome level relates to health practices or outcomes. While KM interventions could support an overall health program’s long-term outcomes, KM objectives will most likely be at the process, outputs, or initial outcome level. For example, an overall health program may aim to reduce unintended pregnancies in a certain region by 30% within 10 years; the KM objective would be to support the health program objective by ensuring that 80% of health care providers are using knowledge obtained in an intrauterine (IUD) insertion training.</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23673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marL="0" marR="0" lvl="0" indent="0" algn="l" defTabSz="914400" rtl="0" eaLnBrk="1" fontAlgn="auto" latinLnBrk="0" hangingPunct="1">
              <a:lnSpc>
                <a:spcPct val="70000"/>
              </a:lnSpc>
              <a:spcBef>
                <a:spcPts val="0"/>
              </a:spcBef>
              <a:spcAft>
                <a:spcPts val="0"/>
              </a:spcAft>
              <a:buClrTx/>
              <a:buSzTx/>
              <a:buFontTx/>
              <a:buNone/>
              <a:tabLst/>
              <a:defRPr/>
            </a:pPr>
            <a:r>
              <a:rPr lang="en-US" sz="1100" dirty="0">
                <a:solidFill>
                  <a:srgbClr val="007EA5"/>
                </a:solidFill>
                <a:latin typeface="Gill Sans MT" panose="020B0502020104020203" pitchFamily="34" charset="0"/>
                <a:ea typeface="Calibri"/>
                <a:cs typeface="Arial" panose="020B0604020202020204" pitchFamily="34" charset="0"/>
                <a:sym typeface="Calibri"/>
              </a:rPr>
              <a:t>The following is an example of a SMART objective used by the ICMM project: </a:t>
            </a:r>
            <a:br>
              <a:rPr lang="en-US" sz="1100" dirty="0">
                <a:solidFill>
                  <a:srgbClr val="007EA5"/>
                </a:solidFill>
                <a:latin typeface="Gill Sans MT" panose="020B0502020104020203" pitchFamily="34" charset="0"/>
                <a:ea typeface="Calibri"/>
                <a:cs typeface="Arial" panose="020B0604020202020204" pitchFamily="34" charset="0"/>
                <a:sym typeface="Calibri"/>
              </a:rPr>
            </a:br>
            <a:endParaRPr lang="en-US" sz="1100" dirty="0">
              <a:solidFill>
                <a:srgbClr val="007EA5"/>
              </a:solidFill>
              <a:latin typeface="Gill Sans MT" panose="020B0502020104020203" pitchFamily="34" charset="0"/>
              <a:ea typeface="Calibri"/>
              <a:cs typeface="Arial" panose="020B0604020202020204" pitchFamily="34" charset="0"/>
              <a:sym typeface="Calibri"/>
            </a:endParaRPr>
          </a:p>
          <a:p>
            <a:pPr lvl="0">
              <a:lnSpc>
                <a:spcPct val="70000"/>
              </a:lnSpc>
              <a:spcBef>
                <a:spcPts val="0"/>
              </a:spcBef>
              <a:buNone/>
            </a:pPr>
            <a:endParaRPr sz="1100" dirty="0">
              <a:solidFill>
                <a:srgbClr val="000000"/>
              </a:solidFill>
              <a:latin typeface="Arial"/>
              <a:ea typeface="Arial"/>
              <a:cs typeface="Arial"/>
              <a:sym typeface="Arial"/>
            </a:endParaRPr>
          </a:p>
        </p:txBody>
      </p:sp>
      <p:sp>
        <p:nvSpPr>
          <p:cNvPr id="150" name="Shape 150"/>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2198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r>
              <a:rPr lang="en-US" sz="1200" b="0" i="0" u="none" strike="noStrike" kern="1200" cap="none" dirty="0">
                <a:solidFill>
                  <a:schemeClr val="dk1"/>
                </a:solidFill>
                <a:effectLst/>
                <a:latin typeface="Calibri"/>
                <a:ea typeface="Calibri"/>
                <a:cs typeface="Calibri"/>
                <a:sym typeface="Calibri"/>
              </a:rPr>
              <a:t>One of the most critical steps in developing your KM plan is defining clearly who you want to reach—both primary and secondary audiences. These audiences may be similar to those you identified during the needs assessment in </a:t>
            </a:r>
            <a:r>
              <a:rPr lang="en-US" sz="1200" b="0" i="1" u="none" strike="noStrike" kern="1200" cap="none" dirty="0">
                <a:solidFill>
                  <a:schemeClr val="dk1"/>
                </a:solidFill>
                <a:effectLst/>
                <a:latin typeface="Calibri"/>
                <a:ea typeface="Calibri"/>
                <a:cs typeface="Calibri"/>
                <a:sym typeface="Calibri"/>
              </a:rPr>
              <a:t>Step 1</a:t>
            </a:r>
            <a:r>
              <a:rPr lang="en-US" sz="1200" b="0" i="0" u="none" strike="noStrike" kern="1200" cap="none" dirty="0">
                <a:solidFill>
                  <a:schemeClr val="dk1"/>
                </a:solidFill>
                <a:effectLst/>
                <a:latin typeface="Calibri"/>
                <a:ea typeface="Calibri"/>
                <a:cs typeface="Calibri"/>
                <a:sym typeface="Calibri"/>
              </a:rPr>
              <a:t>; however, it is important to designate exactly who the KM intervention is meant for, even if you have already outlined the audiences for your needs assessment.</a:t>
            </a:r>
          </a:p>
          <a:p>
            <a:pPr marL="228600" lvl="0" indent="0">
              <a:spcBef>
                <a:spcPts val="0"/>
              </a:spcBef>
              <a:buNone/>
            </a:pPr>
            <a:endParaRPr lang="en-US" dirty="0">
              <a:solidFill>
                <a:srgbClr val="000000"/>
              </a:solidFill>
            </a:endParaRPr>
          </a:p>
          <a:p>
            <a:pPr marL="228600" lvl="0" indent="0">
              <a:spcBef>
                <a:spcPts val="0"/>
              </a:spcBef>
              <a:buNone/>
            </a:pPr>
            <a:r>
              <a:rPr lang="en-US" dirty="0">
                <a:solidFill>
                  <a:srgbClr val="000000"/>
                </a:solidFill>
              </a:rPr>
              <a:t>The more specific you are about your audience, the easier it will be to develop appropriate interventions and monitor progress over time.</a:t>
            </a:r>
          </a:p>
          <a:p>
            <a:pPr marL="228600" lvl="0" indent="0">
              <a:spcBef>
                <a:spcPts val="0"/>
              </a:spcBef>
              <a:buNone/>
            </a:pPr>
            <a:endParaRPr lang="en-US" dirty="0">
              <a:solidFill>
                <a:srgbClr val="000000"/>
              </a:solidFill>
            </a:endParaRPr>
          </a:p>
          <a:p>
            <a:pPr marL="228600" lvl="0" indent="0">
              <a:spcBef>
                <a:spcPts val="0"/>
              </a:spcBef>
              <a:buNone/>
            </a:pPr>
            <a:r>
              <a:rPr lang="en-US" b="1" dirty="0">
                <a:solidFill>
                  <a:srgbClr val="000000"/>
                </a:solidFill>
              </a:rPr>
              <a:t>TRAINER NOTE: Provide</a:t>
            </a:r>
            <a:r>
              <a:rPr lang="en-US" b="1" baseline="0" dirty="0">
                <a:solidFill>
                  <a:srgbClr val="000000"/>
                </a:solidFill>
              </a:rPr>
              <a:t> additional detail on primary and secondary audiences if important to the participants: </a:t>
            </a:r>
            <a:endParaRPr lang="en-US" b="1" dirty="0">
              <a:solidFill>
                <a:srgbClr val="000000"/>
              </a:solidFill>
            </a:endParaRPr>
          </a:p>
          <a:p>
            <a:pPr marL="457200" lvl="0" indent="-228600">
              <a:spcBef>
                <a:spcPts val="0"/>
              </a:spcBef>
              <a:buChar char="●"/>
            </a:pPr>
            <a:endParaRPr lang="en-US" dirty="0">
              <a:solidFill>
                <a:srgbClr val="000000"/>
              </a:solidFill>
            </a:endParaRPr>
          </a:p>
          <a:p>
            <a:pPr marL="171450" indent="-171450">
              <a:buFont typeface="Arial" panose="020B0604020202020204" pitchFamily="34" charset="0"/>
              <a:buChar char="•"/>
            </a:pPr>
            <a:r>
              <a:rPr lang="en-US" sz="1200" b="0" i="0" u="none" strike="noStrike" kern="1200" cap="none" dirty="0">
                <a:solidFill>
                  <a:schemeClr val="dk1"/>
                </a:solidFill>
                <a:effectLst/>
                <a:latin typeface="Calibri"/>
                <a:ea typeface="Calibri"/>
                <a:cs typeface="Calibri"/>
                <a:sym typeface="Calibri"/>
              </a:rPr>
              <a:t>The primary audience is the group that has the power to make the changes outlined in your objectives. KM audiences are often those who have influence over changes at the health systems level—for example, program managers and service providers. In determining the primary audience, think about who might have the greatest impact on your health program challenge and who is most likely to use your proposed KM products and approaches. The broader your objectives, the more primary audiences you may have.</a:t>
            </a:r>
          </a:p>
          <a:p>
            <a:pPr marL="171450" indent="-171450">
              <a:buFont typeface="Arial" panose="020B0604020202020204" pitchFamily="34" charset="0"/>
              <a:buChar char="•"/>
            </a:pPr>
            <a:endParaRPr lang="en-US" sz="1200" b="0" i="0" u="none" strike="noStrike" kern="1200" cap="none" dirty="0">
              <a:solidFill>
                <a:schemeClr val="dk1"/>
              </a:solidFill>
              <a:effectLst/>
              <a:latin typeface="Calibri"/>
              <a:ea typeface="Calibri"/>
              <a:cs typeface="Calibri"/>
              <a:sym typeface="Calibri"/>
            </a:endParaRPr>
          </a:p>
          <a:p>
            <a:pPr marL="171450" indent="-171450">
              <a:buFont typeface="Arial" panose="020B0604020202020204" pitchFamily="34" charset="0"/>
              <a:buChar char="•"/>
            </a:pPr>
            <a:r>
              <a:rPr lang="en-US" sz="1200" b="0" i="0" u="none" strike="noStrike" kern="1200" cap="none" dirty="0">
                <a:solidFill>
                  <a:schemeClr val="dk1"/>
                </a:solidFill>
                <a:effectLst/>
                <a:latin typeface="Calibri"/>
                <a:ea typeface="Calibri"/>
                <a:cs typeface="Calibri"/>
                <a:sym typeface="Calibri"/>
              </a:rPr>
              <a:t>Sometimes, the primary audience is difficult to reach directly, so you may need to mobilize a secondary audience. These are often the people with the most influence over the primary audience, such as local leaders or decision makers. For example, if your objective is to increase the use of a checklist in a health care setting, service providers and program managers may be your primary audiences, with decision makers (who have the power to create policy around the checklist) as your secondary audience.</a:t>
            </a:r>
          </a:p>
          <a:p>
            <a:pPr marL="457200" lvl="0" indent="-228600">
              <a:spcBef>
                <a:spcPts val="0"/>
              </a:spcBef>
              <a:buChar char="●"/>
            </a:pPr>
            <a:endParaRPr lang="en-US" dirty="0">
              <a:solidFill>
                <a:srgbClr val="000000"/>
              </a:solidFill>
            </a:endParaRPr>
          </a:p>
        </p:txBody>
      </p:sp>
      <p:sp>
        <p:nvSpPr>
          <p:cNvPr id="144" name="Shape 144"/>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586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lvl="0" rtl="0">
              <a:lnSpc>
                <a:spcPct val="70000"/>
              </a:lnSpc>
              <a:spcBef>
                <a:spcPts val="0"/>
              </a:spcBef>
              <a:buNone/>
            </a:pPr>
            <a:r>
              <a:rPr lang="en-US" sz="1100" dirty="0">
                <a:solidFill>
                  <a:srgbClr val="000000"/>
                </a:solidFill>
                <a:latin typeface="Arial"/>
                <a:ea typeface="Arial"/>
                <a:cs typeface="Arial"/>
                <a:sym typeface="Arial"/>
              </a:rPr>
              <a:t>KM interventions to address knowledge and information needs and gaps will require behavior change. A KM strategy, like any strategy for health behavior change, should have a solid theoretical foundation.  </a:t>
            </a:r>
          </a:p>
          <a:p>
            <a:pPr lvl="0" rtl="0">
              <a:lnSpc>
                <a:spcPct val="70000"/>
              </a:lnSpc>
              <a:spcBef>
                <a:spcPts val="0"/>
              </a:spcBef>
              <a:buNone/>
            </a:pPr>
            <a:endParaRPr sz="1100" dirty="0">
              <a:solidFill>
                <a:srgbClr val="000000"/>
              </a:solidFill>
              <a:latin typeface="Arial"/>
              <a:ea typeface="Arial"/>
              <a:cs typeface="Arial"/>
              <a:sym typeface="Arial"/>
            </a:endParaRPr>
          </a:p>
          <a:p>
            <a:pPr marL="457200" lvl="0" indent="-298450" rtl="0">
              <a:lnSpc>
                <a:spcPct val="70000"/>
              </a:lnSpc>
              <a:spcBef>
                <a:spcPts val="0"/>
              </a:spcBef>
              <a:buClr>
                <a:srgbClr val="000000"/>
              </a:buClr>
              <a:buSzPct val="100000"/>
              <a:buChar char="•"/>
            </a:pPr>
            <a:r>
              <a:rPr lang="en-US" sz="1100" dirty="0">
                <a:solidFill>
                  <a:srgbClr val="000000"/>
                </a:solidFill>
                <a:latin typeface="Arial"/>
                <a:ea typeface="Arial"/>
                <a:cs typeface="Arial"/>
                <a:sym typeface="Arial"/>
              </a:rPr>
              <a:t>Grounding the KM strategy in behavior change theory will help strengthen planning, implementation, monitoring, and evaluation, and will increase the likelihood that you will achieve your objectives.</a:t>
            </a:r>
          </a:p>
          <a:p>
            <a:pPr marL="457200" lvl="0" indent="-298450" rtl="0">
              <a:lnSpc>
                <a:spcPct val="70000"/>
              </a:lnSpc>
              <a:spcBef>
                <a:spcPts val="0"/>
              </a:spcBef>
              <a:buClr>
                <a:srgbClr val="000000"/>
              </a:buClr>
              <a:buSzPct val="100000"/>
              <a:buChar char="•"/>
            </a:pPr>
            <a:r>
              <a:rPr lang="en-US" sz="1100" dirty="0">
                <a:solidFill>
                  <a:srgbClr val="000000"/>
                </a:solidFill>
                <a:latin typeface="Arial"/>
                <a:ea typeface="Arial"/>
                <a:cs typeface="Arial"/>
                <a:sym typeface="Arial"/>
              </a:rPr>
              <a:t>What is a theory? An explanation of a process or phenomenon based on systematic observation</a:t>
            </a:r>
          </a:p>
          <a:p>
            <a:pPr lvl="0" rtl="0">
              <a:lnSpc>
                <a:spcPct val="70000"/>
              </a:lnSpc>
              <a:spcBef>
                <a:spcPts val="0"/>
              </a:spcBef>
              <a:buNone/>
            </a:pPr>
            <a:endParaRPr sz="1100" dirty="0">
              <a:solidFill>
                <a:srgbClr val="000000"/>
              </a:solidFill>
              <a:latin typeface="Arial"/>
              <a:ea typeface="Arial"/>
              <a:cs typeface="Arial"/>
              <a:sym typeface="Arial"/>
            </a:endParaRPr>
          </a:p>
          <a:p>
            <a:pPr lvl="0" rtl="0">
              <a:lnSpc>
                <a:spcPct val="70000"/>
              </a:lnSpc>
              <a:spcBef>
                <a:spcPts val="1000"/>
              </a:spcBef>
              <a:buNone/>
            </a:pPr>
            <a:r>
              <a:rPr lang="en-US" sz="1100" b="0" dirty="0">
                <a:solidFill>
                  <a:srgbClr val="000000"/>
                </a:solidFill>
                <a:latin typeface="Arial"/>
                <a:ea typeface="Arial"/>
                <a:cs typeface="Arial"/>
                <a:sym typeface="Arial"/>
              </a:rPr>
              <a:t>Here is a stages of change model Theory helps us to understand and plan for how to support this behavior change process. </a:t>
            </a:r>
          </a:p>
          <a:p>
            <a:pPr lvl="0" rtl="0">
              <a:lnSpc>
                <a:spcPct val="70000"/>
              </a:lnSpc>
              <a:spcBef>
                <a:spcPts val="0"/>
              </a:spcBef>
              <a:buNone/>
            </a:pPr>
            <a:endParaRPr sz="1100" b="0" dirty="0">
              <a:solidFill>
                <a:srgbClr val="000000"/>
              </a:solidFill>
              <a:latin typeface="Arial"/>
              <a:ea typeface="Arial"/>
              <a:cs typeface="Arial"/>
              <a:sym typeface="Arial"/>
            </a:endParaRPr>
          </a:p>
          <a:p>
            <a:pPr lvl="0" rtl="0">
              <a:lnSpc>
                <a:spcPct val="70000"/>
              </a:lnSpc>
              <a:spcBef>
                <a:spcPts val="0"/>
              </a:spcBef>
              <a:buNone/>
            </a:pPr>
            <a:r>
              <a:rPr lang="en-US" sz="1100" b="0" dirty="0">
                <a:solidFill>
                  <a:srgbClr val="000000"/>
                </a:solidFill>
                <a:latin typeface="Arial"/>
                <a:ea typeface="Arial"/>
                <a:cs typeface="Arial"/>
                <a:sym typeface="Arial"/>
              </a:rPr>
              <a:t>Or you may have heard of diffusion of innovation theory, which looks at how innovations (new ideas, products, and practices) spread within a system over time. Theory helps to understand the attributes that help to spread new ideas which can speed the rate of adoption of new ideas, products, or behaviors.</a:t>
            </a:r>
          </a:p>
          <a:p>
            <a:pPr lvl="0">
              <a:lnSpc>
                <a:spcPct val="70000"/>
              </a:lnSpc>
              <a:spcBef>
                <a:spcPts val="1000"/>
              </a:spcBef>
              <a:buClr>
                <a:srgbClr val="171616"/>
              </a:buClr>
              <a:buSzPct val="25000"/>
              <a:buFont typeface="Arial"/>
              <a:buNone/>
            </a:pPr>
            <a:endParaRPr lang="en-US" sz="1100" b="0" dirty="0">
              <a:solidFill>
                <a:srgbClr val="000000"/>
              </a:solidFill>
              <a:latin typeface="Arial"/>
              <a:ea typeface="Arial"/>
              <a:cs typeface="Arial"/>
              <a:sym typeface="Arial"/>
            </a:endParaRPr>
          </a:p>
          <a:p>
            <a:pPr lvl="0">
              <a:spcBef>
                <a:spcPts val="0"/>
              </a:spcBef>
              <a:buNone/>
            </a:pPr>
            <a:endParaRPr sz="1100" dirty="0">
              <a:solidFill>
                <a:srgbClr val="000000"/>
              </a:solidFill>
              <a:latin typeface="Arial"/>
              <a:ea typeface="Arial"/>
              <a:cs typeface="Arial"/>
              <a:sym typeface="Arial"/>
            </a:endParaRPr>
          </a:p>
        </p:txBody>
      </p:sp>
      <p:sp>
        <p:nvSpPr>
          <p:cNvPr id="137" name="Shape 137"/>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801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007EA5"/>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825625"/>
            <a:ext cx="7886700" cy="4207622"/>
          </a:xfrm>
        </p:spPr>
        <p:txBody>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a:xfrm>
            <a:off x="6457950" y="6347386"/>
            <a:ext cx="2057400" cy="365125"/>
          </a:xfrm>
        </p:spPr>
        <p:txBody>
          <a:bodyPr/>
          <a:lstStyle/>
          <a:p>
            <a:fld id="{C668FCF9-A24B-FA41-8F99-CB904FA226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234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234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530352"/>
            <a:ext cx="8001000" cy="9144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28650" y="1519556"/>
            <a:ext cx="7886700" cy="42029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FCF9-A24B-FA41-8F99-CB904FA2263F}" type="slidenum">
              <a:rPr lang="en-US" smtClean="0"/>
              <a:t>‹#›</a:t>
            </a:fld>
            <a:endParaRPr lang="en-US"/>
          </a:p>
        </p:txBody>
      </p:sp>
      <p:pic>
        <p:nvPicPr>
          <p:cNvPr id="7" name="Picture 6"/>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6137167" y="6028567"/>
            <a:ext cx="2748572" cy="648038"/>
          </a:xfrm>
          <a:prstGeom prst="rect">
            <a:avLst/>
          </a:prstGeom>
        </p:spPr>
      </p:pic>
      <p:sp>
        <p:nvSpPr>
          <p:cNvPr id="11" name="Rectangle 10"/>
          <p:cNvSpPr/>
          <p:nvPr userDrawn="1"/>
        </p:nvSpPr>
        <p:spPr>
          <a:xfrm>
            <a:off x="537884" y="5850594"/>
            <a:ext cx="5697896"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prstClr val="black"/>
                </a:solidFill>
                <a:effectLst/>
                <a:uLnTx/>
                <a:uFillTx/>
                <a:latin typeface="+mj-lt"/>
                <a:ea typeface="+mn-ea"/>
                <a:cs typeface="Arial" panose="020B060402020202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t>
            </a:r>
            <a:r>
              <a:rPr kumimoji="0" lang="en-US" sz="800" b="0" i="1" u="none" strike="noStrike" kern="1200" cap="none" spc="0" normalizeH="0" baseline="0" noProof="0" dirty="0" err="1">
                <a:ln>
                  <a:noFill/>
                </a:ln>
                <a:solidFill>
                  <a:prstClr val="black"/>
                </a:solidFill>
                <a:effectLst/>
                <a:uLnTx/>
                <a:uFillTx/>
                <a:latin typeface="+mj-lt"/>
                <a:ea typeface="+mn-ea"/>
                <a:cs typeface="Arial" panose="020B0604020202020204" pitchFamily="34" charset="0"/>
              </a:rPr>
              <a:t>Amref</a:t>
            </a:r>
            <a:r>
              <a:rPr kumimoji="0" lang="en-US" sz="800" b="0" i="1" u="none" strike="noStrike" kern="1200" cap="none" spc="0" normalizeH="0" baseline="0" noProof="0" dirty="0">
                <a:ln>
                  <a:noFill/>
                </a:ln>
                <a:solidFill>
                  <a:prstClr val="black"/>
                </a:solidFill>
                <a:effectLst/>
                <a:uLnTx/>
                <a:uFillTx/>
                <a:latin typeface="+mj-lt"/>
                <a:ea typeface="+mn-ea"/>
                <a:cs typeface="Arial" panose="020B0604020202020204" pitchFamily="34" charset="0"/>
              </a:rPr>
              <a:t> Health Africa, </a:t>
            </a:r>
            <a:r>
              <a:rPr kumimoji="0" lang="en-US" sz="800" b="0" i="1" u="none" strike="noStrike" kern="1200" cap="none" spc="0" normalizeH="0" baseline="0" noProof="0" dirty="0" err="1">
                <a:ln>
                  <a:noFill/>
                </a:ln>
                <a:solidFill>
                  <a:prstClr val="black"/>
                </a:solidFill>
                <a:effectLst/>
                <a:uLnTx/>
                <a:uFillTx/>
                <a:latin typeface="+mj-lt"/>
                <a:ea typeface="+mn-ea"/>
                <a:cs typeface="Arial" panose="020B0604020202020204" pitchFamily="34" charset="0"/>
              </a:rPr>
              <a:t>Busara</a:t>
            </a:r>
            <a:r>
              <a:rPr kumimoji="0" lang="en-US" sz="800" b="0" i="1" u="none" strike="noStrike" kern="1200" cap="none" spc="0" normalizeH="0" baseline="0" noProof="0" dirty="0">
                <a:ln>
                  <a:noFill/>
                </a:ln>
                <a:solidFill>
                  <a:prstClr val="black"/>
                </a:solidFill>
                <a:effectLst/>
                <a:uLnTx/>
                <a:uFillTx/>
                <a:latin typeface="+mj-lt"/>
                <a:ea typeface="+mn-ea"/>
                <a:cs typeface="Arial" panose="020B0604020202020204" pitchFamily="34" charset="0"/>
              </a:rPr>
              <a:t> Center for Behavioral Economics (</a:t>
            </a:r>
            <a:r>
              <a:rPr kumimoji="0" lang="en-US" sz="800" b="0" i="1" u="none" strike="noStrike" kern="1200" cap="none" spc="0" normalizeH="0" baseline="0" noProof="0" dirty="0" err="1">
                <a:ln>
                  <a:noFill/>
                </a:ln>
                <a:solidFill>
                  <a:prstClr val="black"/>
                </a:solidFill>
                <a:effectLst/>
                <a:uLnTx/>
                <a:uFillTx/>
                <a:latin typeface="+mj-lt"/>
                <a:ea typeface="+mn-ea"/>
                <a:cs typeface="Arial" panose="020B0604020202020204" pitchFamily="34" charset="0"/>
              </a:rPr>
              <a:t>Busara</a:t>
            </a:r>
            <a:r>
              <a:rPr kumimoji="0" lang="en-US" sz="800" b="0" i="1" u="none" strike="noStrike" kern="1200" cap="none" spc="0" normalizeH="0" baseline="0" noProof="0" dirty="0">
                <a:ln>
                  <a:noFill/>
                </a:ln>
                <a:solidFill>
                  <a:prstClr val="black"/>
                </a:solidFill>
                <a:effectLst/>
                <a:uLnTx/>
                <a:uFillTx/>
                <a:latin typeface="+mj-lt"/>
                <a:ea typeface="+mn-ea"/>
                <a:cs typeface="Arial" panose="020B0604020202020204" pitchFamily="34" charset="0"/>
              </a:rPr>
              <a:t>),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www.kmtraining.org.</a:t>
            </a:r>
            <a:endParaRPr kumimoji="0" lang="en-US" sz="800"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p:txBody>
      </p:sp>
    </p:spTree>
    <p:extLst>
      <p:ext uri="{BB962C8B-B14F-4D97-AF65-F5344CB8AC3E}">
        <p14:creationId xmlns:p14="http://schemas.microsoft.com/office/powerpoint/2010/main" val="106876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Lst>
  <p:txStyles>
    <p:titleStyle>
      <a:lvl1pPr algn="l" defTabSz="914400" rtl="0" eaLnBrk="1" latinLnBrk="0" hangingPunct="1">
        <a:lnSpc>
          <a:spcPct val="100000"/>
        </a:lnSpc>
        <a:spcBef>
          <a:spcPct val="0"/>
        </a:spcBef>
        <a:buNone/>
        <a:defRPr sz="4400" kern="1200">
          <a:solidFill>
            <a:srgbClr val="007EA5"/>
          </a:solidFill>
          <a:latin typeface="Gill Sans MT" panose="020B0502020104020203" pitchFamily="34" charset="0"/>
          <a:ea typeface="+mj-ea"/>
          <a:cs typeface="+mj-cs"/>
        </a:defRPr>
      </a:lvl1pPr>
    </p:titleStyle>
    <p:bodyStyle>
      <a:lvl1pPr marL="457200" indent="-384048" algn="l" defTabSz="914400" rtl="0" eaLnBrk="1" latinLnBrk="0" hangingPunct="1">
        <a:lnSpc>
          <a:spcPct val="114000"/>
        </a:lnSpc>
        <a:spcBef>
          <a:spcPts val="0"/>
        </a:spcBef>
        <a:spcAft>
          <a:spcPts val="400"/>
        </a:spcAft>
        <a:buSzPct val="125000"/>
        <a:buFont typeface="Arial" panose="020B0604020202020204" pitchFamily="34" charset="0"/>
        <a:buChar char="•"/>
        <a:defRPr sz="2800" kern="1200">
          <a:solidFill>
            <a:srgbClr val="007EA5"/>
          </a:solidFill>
          <a:latin typeface="Gill Sans MT" charset="0"/>
          <a:ea typeface="Gill Sans MT" charset="0"/>
          <a:cs typeface="Gill Sans MT" charset="0"/>
        </a:defRPr>
      </a:lvl1pPr>
      <a:lvl2pPr marL="914400" indent="-384048" algn="l" defTabSz="914400" rtl="0" eaLnBrk="1" latinLnBrk="0" hangingPunct="1">
        <a:lnSpc>
          <a:spcPct val="114000"/>
        </a:lnSpc>
        <a:spcBef>
          <a:spcPts val="0"/>
        </a:spcBef>
        <a:buFont typeface="Courier New" charset="0"/>
        <a:buChar char="o"/>
        <a:defRPr sz="2400" kern="1200">
          <a:solidFill>
            <a:srgbClr val="007EA5"/>
          </a:solidFill>
          <a:latin typeface="Gill Sans MT" charset="0"/>
          <a:ea typeface="Gill Sans MT" charset="0"/>
          <a:cs typeface="Gill Sans MT"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EA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71310" y="1788407"/>
            <a:ext cx="8001000" cy="914400"/>
          </a:xfrm>
        </p:spPr>
        <p:txBody>
          <a:bodyPr anchor="t">
            <a:noAutofit/>
          </a:bodyPr>
          <a:lstStyle/>
          <a:p>
            <a:pPr>
              <a:lnSpc>
                <a:spcPct val="100000"/>
              </a:lnSpc>
            </a:pPr>
            <a:r>
              <a:rPr lang="en-US" dirty="0"/>
              <a:t>Step 2:</a:t>
            </a:r>
            <a:br>
              <a:rPr lang="en-US" dirty="0"/>
            </a:br>
            <a:r>
              <a:rPr lang="en-US" dirty="0"/>
              <a:t>Design KM Strategy</a:t>
            </a:r>
            <a:br>
              <a:rPr lang="en-US" dirty="0"/>
            </a:br>
            <a:endParaRPr lang="en-US" dirty="0"/>
          </a:p>
        </p:txBody>
      </p:sp>
    </p:spTree>
    <p:extLst>
      <p:ext uri="{BB962C8B-B14F-4D97-AF65-F5344CB8AC3E}">
        <p14:creationId xmlns:p14="http://schemas.microsoft.com/office/powerpoint/2010/main" val="573196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0E6CB8"/>
              </a:buClr>
              <a:buSzPct val="25000"/>
              <a:buFont typeface="Gill Sans"/>
              <a:buNone/>
            </a:pPr>
            <a:r>
              <a:rPr lang="en-US" sz="3600" i="0" u="none" strike="noStrike" cap="none" dirty="0">
                <a:ea typeface="Gill Sans"/>
                <a:cs typeface="Gill Sans"/>
                <a:sym typeface="Gill Sans"/>
              </a:rPr>
              <a:t>Choose a Theoretical Framework  </a:t>
            </a:r>
          </a:p>
        </p:txBody>
      </p:sp>
      <p:sp>
        <p:nvSpPr>
          <p:cNvPr id="140" name="Shape 140"/>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marL="457200" indent="-384048">
              <a:lnSpc>
                <a:spcPct val="114000"/>
              </a:lnSpc>
              <a:spcBef>
                <a:spcPts val="0"/>
              </a:spcBef>
              <a:spcAft>
                <a:spcPts val="400"/>
              </a:spcAft>
              <a:buClr>
                <a:srgbClr val="007EA5"/>
              </a:buClr>
            </a:pPr>
            <a:r>
              <a:rPr lang="en-US" sz="2400" dirty="0">
                <a:latin typeface="Gill Sans MT" panose="020B0502020104020203" pitchFamily="34" charset="0"/>
              </a:rPr>
              <a:t>Grounding the KM strategy in theory will help </a:t>
            </a:r>
            <a:r>
              <a:rPr lang="en-US" sz="2400" i="0" u="none" strike="noStrike" cap="none" dirty="0">
                <a:latin typeface="Gill Sans MT" panose="020B0502020104020203" pitchFamily="34" charset="0"/>
                <a:sym typeface="Helvetica Neue"/>
              </a:rPr>
              <a:t>strengthen planning, implementation, monitoring, and evaluation, and will increase the likelihood that you will achieve your objectives.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457200" marR="0" lvl="0" indent="-384048" rtl="0">
              <a:lnSpc>
                <a:spcPct val="100000"/>
              </a:lnSpc>
              <a:spcBef>
                <a:spcPts val="0"/>
              </a:spcBef>
              <a:spcAft>
                <a:spcPts val="400"/>
              </a:spcAft>
              <a:buClr>
                <a:srgbClr val="0E6CB8"/>
              </a:buClr>
              <a:buSzPct val="25000"/>
              <a:buFont typeface="Gill Sans"/>
              <a:buNone/>
            </a:pPr>
            <a:r>
              <a:rPr lang="en-US" sz="3600" i="0" u="none" strike="noStrike" cap="none" dirty="0">
                <a:ea typeface="Gill Sans"/>
                <a:cs typeface="Gill Sans"/>
                <a:sym typeface="Gill Sans"/>
              </a:rPr>
              <a:t>Theories </a:t>
            </a:r>
            <a:r>
              <a:rPr lang="en-US" sz="3600" dirty="0">
                <a:ea typeface="Gill Sans"/>
                <a:cs typeface="Gill Sans"/>
                <a:sym typeface="Gill Sans"/>
              </a:rPr>
              <a:t>R</a:t>
            </a:r>
            <a:r>
              <a:rPr lang="en-US" sz="3600" i="0" u="none" strike="noStrike" cap="none" dirty="0">
                <a:ea typeface="Gill Sans"/>
                <a:cs typeface="Gill Sans"/>
                <a:sym typeface="Gill Sans"/>
              </a:rPr>
              <a:t>elevant to KM</a:t>
            </a:r>
          </a:p>
        </p:txBody>
      </p:sp>
      <p:sp>
        <p:nvSpPr>
          <p:cNvPr id="112" name="Shape 11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A0CB"/>
                </a:solidFill>
                <a:latin typeface="Calibri"/>
                <a:ea typeface="Calibri"/>
                <a:cs typeface="Calibri"/>
                <a:sym typeface="Calibri"/>
              </a:rPr>
              <a:t>11</a:t>
            </a:fld>
            <a:endParaRPr lang="en-US" sz="1200">
              <a:solidFill>
                <a:srgbClr val="88A0CB"/>
              </a:solidFill>
              <a:latin typeface="Calibri"/>
              <a:ea typeface="Calibri"/>
              <a:cs typeface="Calibri"/>
              <a:sym typeface="Calibri"/>
            </a:endParaRPr>
          </a:p>
        </p:txBody>
      </p:sp>
      <p:graphicFrame>
        <p:nvGraphicFramePr>
          <p:cNvPr id="113" name="Shape 113"/>
          <p:cNvGraphicFramePr/>
          <p:nvPr>
            <p:extLst>
              <p:ext uri="{D42A27DB-BD31-4B8C-83A1-F6EECF244321}">
                <p14:modId xmlns:p14="http://schemas.microsoft.com/office/powerpoint/2010/main" val="483384328"/>
              </p:ext>
            </p:extLst>
          </p:nvPr>
        </p:nvGraphicFramePr>
        <p:xfrm>
          <a:off x="576072" y="1444752"/>
          <a:ext cx="8077200" cy="3200430"/>
        </p:xfrm>
        <a:graphic>
          <a:graphicData uri="http://schemas.openxmlformats.org/drawingml/2006/table">
            <a:tbl>
              <a:tblPr firstRow="1" bandRow="1">
                <a:noFill/>
              </a:tblPr>
              <a:tblGrid>
                <a:gridCol w="11430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142250">
                <a:tc>
                  <a:txBody>
                    <a:bodyPr/>
                    <a:lstStyle/>
                    <a:p>
                      <a:pPr marL="0" marR="0" lvl="0" indent="0" algn="l" rtl="0">
                        <a:spcBef>
                          <a:spcPts val="0"/>
                        </a:spcBef>
                        <a:buClr>
                          <a:srgbClr val="007EA5"/>
                        </a:buClr>
                        <a:buSzPct val="25000"/>
                        <a:buNone/>
                      </a:pPr>
                      <a:r>
                        <a:rPr lang="en-US" sz="1600" u="none" strike="noStrike" cap="none" dirty="0">
                          <a:solidFill>
                            <a:srgbClr val="007EA5"/>
                          </a:solidFill>
                        </a:rPr>
                        <a:t>Theory</a:t>
                      </a:r>
                    </a:p>
                  </a:txBody>
                  <a:tcPr marL="91450" marR="91450" marT="45725" marB="45725"/>
                </a:tc>
                <a:tc>
                  <a:txBody>
                    <a:bodyPr/>
                    <a:lstStyle/>
                    <a:p>
                      <a:pPr marL="0" marR="0" lvl="0" indent="0" algn="l" rtl="0">
                        <a:spcBef>
                          <a:spcPts val="0"/>
                        </a:spcBef>
                        <a:buClr>
                          <a:srgbClr val="007EA5"/>
                        </a:buClr>
                        <a:buSzPct val="25000"/>
                        <a:buNone/>
                      </a:pPr>
                      <a:r>
                        <a:rPr lang="en-US" sz="1600">
                          <a:solidFill>
                            <a:srgbClr val="007EA5"/>
                          </a:solidFill>
                        </a:rPr>
                        <a:t>Focus</a:t>
                      </a:r>
                    </a:p>
                  </a:txBody>
                  <a:tcPr marL="91450" marR="91450" marT="45725" marB="45725"/>
                </a:tc>
                <a:tc>
                  <a:txBody>
                    <a:bodyPr/>
                    <a:lstStyle/>
                    <a:p>
                      <a:pPr marL="0" marR="0" lvl="0" indent="0" algn="l" rtl="0">
                        <a:spcBef>
                          <a:spcPts val="0"/>
                        </a:spcBef>
                        <a:buClr>
                          <a:srgbClr val="007EA5"/>
                        </a:buClr>
                        <a:buSzPct val="25000"/>
                        <a:buNone/>
                      </a:pPr>
                      <a:r>
                        <a:rPr lang="en-US" sz="1600">
                          <a:solidFill>
                            <a:srgbClr val="007EA5"/>
                          </a:solidFill>
                        </a:rPr>
                        <a:t>Key concepts</a:t>
                      </a:r>
                    </a:p>
                  </a:txBody>
                  <a:tcPr marL="91450" marR="91450" marT="45725" marB="45725"/>
                </a:tc>
                <a:tc>
                  <a:txBody>
                    <a:bodyPr/>
                    <a:lstStyle/>
                    <a:p>
                      <a:pPr marL="0" marR="0" lvl="0" indent="0" algn="l" rtl="0">
                        <a:spcBef>
                          <a:spcPts val="0"/>
                        </a:spcBef>
                        <a:buClr>
                          <a:srgbClr val="007EA5"/>
                        </a:buClr>
                        <a:buSzPct val="25000"/>
                        <a:buNone/>
                      </a:pPr>
                      <a:r>
                        <a:rPr lang="en-US" sz="1600" dirty="0">
                          <a:solidFill>
                            <a:srgbClr val="007EA5"/>
                          </a:solidFill>
                        </a:rPr>
                        <a:t>Application in KM</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Clr>
                          <a:srgbClr val="007EA5"/>
                        </a:buClr>
                        <a:buSzPct val="25000"/>
                        <a:buNone/>
                      </a:pPr>
                      <a:r>
                        <a:rPr lang="en-US" sz="1600" b="1" dirty="0">
                          <a:solidFill>
                            <a:srgbClr val="007EA5"/>
                          </a:solidFill>
                        </a:rPr>
                        <a:t>Stages of change </a:t>
                      </a:r>
                    </a:p>
                  </a:txBody>
                  <a:tcPr marL="91450" marR="91450" marT="45725" marB="45725"/>
                </a:tc>
                <a:tc>
                  <a:txBody>
                    <a:bodyPr/>
                    <a:lstStyle/>
                    <a:p>
                      <a:pPr marL="285750" marR="0" lvl="0" indent="-285750" algn="l" rtl="0">
                        <a:spcBef>
                          <a:spcPts val="0"/>
                        </a:spcBef>
                        <a:buClr>
                          <a:srgbClr val="007EA5"/>
                        </a:buClr>
                        <a:buSzPct val="100000"/>
                        <a:buFont typeface="Arial"/>
                        <a:buChar char="•"/>
                      </a:pPr>
                      <a:r>
                        <a:rPr lang="en-US" sz="1600" dirty="0">
                          <a:solidFill>
                            <a:srgbClr val="007EA5"/>
                          </a:solidFill>
                        </a:rPr>
                        <a:t>Individual motivation/ readiness to change behavior</a:t>
                      </a:r>
                    </a:p>
                  </a:txBody>
                  <a:tcPr marL="91450" marR="91450" marT="45725" marB="45725"/>
                </a:tc>
                <a:tc>
                  <a:txBody>
                    <a:bodyPr/>
                    <a:lstStyle/>
                    <a:p>
                      <a:pPr marL="285750" marR="0" lvl="0" indent="-285750" algn="l" rtl="0">
                        <a:lnSpc>
                          <a:spcPct val="100000"/>
                        </a:lnSpc>
                        <a:spcBef>
                          <a:spcPts val="0"/>
                        </a:spcBef>
                        <a:spcAft>
                          <a:spcPts val="0"/>
                        </a:spcAft>
                        <a:buClr>
                          <a:srgbClr val="007EA5"/>
                        </a:buClr>
                        <a:buSzPct val="100000"/>
                        <a:buFont typeface="Arial"/>
                        <a:buChar char="•"/>
                      </a:pPr>
                      <a:r>
                        <a:rPr lang="en-US" sz="1600" dirty="0" err="1">
                          <a:solidFill>
                            <a:srgbClr val="007EA5"/>
                          </a:solidFill>
                        </a:rPr>
                        <a:t>Precontemplation</a:t>
                      </a:r>
                      <a:r>
                        <a:rPr lang="en-US" sz="1600" dirty="0">
                          <a:solidFill>
                            <a:srgbClr val="007EA5"/>
                          </a:solidFill>
                        </a:rPr>
                        <a:t>, contemplation, decision, action, maintenance</a:t>
                      </a:r>
                    </a:p>
                  </a:txBody>
                  <a:tcPr marL="91450" marR="91450" marT="45725" marB="45725"/>
                </a:tc>
                <a:tc>
                  <a:txBody>
                    <a:bodyPr/>
                    <a:lstStyle/>
                    <a:p>
                      <a:pPr marL="285750" marR="0" lvl="0" indent="-285750" algn="l" rtl="0">
                        <a:lnSpc>
                          <a:spcPct val="100000"/>
                        </a:lnSpc>
                        <a:spcBef>
                          <a:spcPts val="0"/>
                        </a:spcBef>
                        <a:spcAft>
                          <a:spcPts val="0"/>
                        </a:spcAft>
                        <a:buClr>
                          <a:srgbClr val="007EA5"/>
                        </a:buClr>
                        <a:buSzPct val="100000"/>
                        <a:buFont typeface="Arial"/>
                        <a:buChar char="•"/>
                      </a:pPr>
                      <a:r>
                        <a:rPr lang="en-US" sz="1600" dirty="0">
                          <a:solidFill>
                            <a:srgbClr val="007EA5"/>
                          </a:solidFill>
                        </a:rPr>
                        <a:t>Identify</a:t>
                      </a:r>
                      <a:r>
                        <a:rPr lang="en-US" sz="1600" baseline="0" dirty="0">
                          <a:solidFill>
                            <a:srgbClr val="007EA5"/>
                          </a:solidFill>
                        </a:rPr>
                        <a:t> audience’s current behavior stage to select appropriate KM products and approaches to move them to the next stage</a:t>
                      </a:r>
                      <a:endParaRPr lang="en-US" sz="1600" dirty="0">
                        <a:solidFill>
                          <a:srgbClr val="007EA5"/>
                        </a:solidFill>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buClr>
                          <a:srgbClr val="007EA5"/>
                        </a:buClr>
                        <a:buSzPct val="25000"/>
                        <a:buNone/>
                      </a:pPr>
                      <a:r>
                        <a:rPr lang="en-US" sz="1600" b="1">
                          <a:solidFill>
                            <a:srgbClr val="007EA5"/>
                          </a:solidFill>
                        </a:rPr>
                        <a:t>Ideation</a:t>
                      </a:r>
                    </a:p>
                  </a:txBody>
                  <a:tcPr marL="91450" marR="91450" marT="45725" marB="45725"/>
                </a:tc>
                <a:tc>
                  <a:txBody>
                    <a:bodyPr/>
                    <a:lstStyle/>
                    <a:p>
                      <a:pPr marL="285750" marR="0" lvl="0" indent="-285750" algn="l" rtl="0">
                        <a:spcBef>
                          <a:spcPts val="0"/>
                        </a:spcBef>
                        <a:buClr>
                          <a:srgbClr val="007EA5"/>
                        </a:buClr>
                        <a:buSzPct val="100000"/>
                        <a:buFont typeface="Arial"/>
                        <a:buChar char="•"/>
                      </a:pPr>
                      <a:r>
                        <a:rPr lang="en-US" sz="1600" dirty="0">
                          <a:solidFill>
                            <a:srgbClr val="007EA5"/>
                          </a:solidFill>
                        </a:rPr>
                        <a:t>Diffusion of new ways of thinking/ behaviors through social interaction</a:t>
                      </a:r>
                    </a:p>
                  </a:txBody>
                  <a:tcPr marL="91450" marR="91450" marT="45725" marB="45725"/>
                </a:tc>
                <a:tc>
                  <a:txBody>
                    <a:bodyPr/>
                    <a:lstStyle/>
                    <a:p>
                      <a:pPr marL="285750" marR="0" lvl="0" indent="-285750" algn="l" rtl="0">
                        <a:spcBef>
                          <a:spcPts val="0"/>
                        </a:spcBef>
                        <a:buClr>
                          <a:srgbClr val="007EA5"/>
                        </a:buClr>
                        <a:buSzPct val="100000"/>
                        <a:buFont typeface="Arial"/>
                        <a:buChar char="•"/>
                      </a:pPr>
                      <a:r>
                        <a:rPr lang="en-US" sz="1600" dirty="0">
                          <a:solidFill>
                            <a:srgbClr val="007EA5"/>
                          </a:solidFill>
                        </a:rPr>
                        <a:t>Cognitive (beliefs, values)</a:t>
                      </a:r>
                    </a:p>
                    <a:p>
                      <a:pPr marL="285750" marR="0" lvl="0" indent="-285750" algn="l" rtl="0">
                        <a:spcBef>
                          <a:spcPts val="0"/>
                        </a:spcBef>
                        <a:buClr>
                          <a:srgbClr val="007EA5"/>
                        </a:buClr>
                        <a:buSzPct val="100000"/>
                        <a:buFont typeface="Arial"/>
                        <a:buChar char="•"/>
                      </a:pPr>
                      <a:r>
                        <a:rPr lang="en-US" sz="1600" dirty="0">
                          <a:solidFill>
                            <a:srgbClr val="007EA5"/>
                          </a:solidFill>
                        </a:rPr>
                        <a:t>Emotional (empathy, self-efficacy)</a:t>
                      </a:r>
                    </a:p>
                    <a:p>
                      <a:pPr marL="285750" marR="0" lvl="0" indent="-285750" algn="l" rtl="0">
                        <a:spcBef>
                          <a:spcPts val="0"/>
                        </a:spcBef>
                        <a:buClr>
                          <a:srgbClr val="007EA5"/>
                        </a:buClr>
                        <a:buSzPct val="100000"/>
                        <a:buFont typeface="Arial"/>
                        <a:buChar char="•"/>
                      </a:pPr>
                      <a:r>
                        <a:rPr lang="en-US" sz="1600" dirty="0">
                          <a:solidFill>
                            <a:srgbClr val="007EA5"/>
                          </a:solidFill>
                        </a:rPr>
                        <a:t>Social (support &amp; influence)</a:t>
                      </a:r>
                    </a:p>
                  </a:txBody>
                  <a:tcPr marL="91450" marR="91450" marT="45725" marB="45725"/>
                </a:tc>
                <a:tc>
                  <a:txBody>
                    <a:bodyPr/>
                    <a:lstStyle/>
                    <a:p>
                      <a:pPr marL="285750" marR="0" lvl="0" indent="-285750" algn="l" rtl="0">
                        <a:spcBef>
                          <a:spcPts val="0"/>
                        </a:spcBef>
                        <a:buClr>
                          <a:srgbClr val="007EA5"/>
                        </a:buClr>
                        <a:buSzPct val="100000"/>
                        <a:buFont typeface="Arial"/>
                        <a:buChar char="•"/>
                      </a:pPr>
                      <a:r>
                        <a:rPr lang="en-US" sz="1600" dirty="0">
                          <a:solidFill>
                            <a:srgbClr val="007EA5"/>
                          </a:solidFill>
                        </a:rPr>
                        <a:t>Consider</a:t>
                      </a:r>
                      <a:r>
                        <a:rPr lang="en-US" sz="1600" baseline="0" dirty="0">
                          <a:solidFill>
                            <a:srgbClr val="007EA5"/>
                          </a:solidFill>
                        </a:rPr>
                        <a:t> preventive or facilitative factors of the desired behavior to select the most appropriate KM activities</a:t>
                      </a:r>
                      <a:endParaRPr lang="en-US" sz="1600" dirty="0">
                        <a:solidFill>
                          <a:srgbClr val="007EA5"/>
                        </a:solidFill>
                      </a:endParaRPr>
                    </a:p>
                  </a:txBody>
                  <a:tcPr marL="91450" marR="91450" marT="45725" marB="45725"/>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40939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576072" y="530352"/>
            <a:ext cx="9144000" cy="914400"/>
          </a:xfrm>
          <a:prstGeom prst="rect">
            <a:avLst/>
          </a:prstGeom>
          <a:noFill/>
          <a:ln>
            <a:noFill/>
          </a:ln>
        </p:spPr>
        <p:txBody>
          <a:bodyPr lIns="91425" tIns="45700" rIns="91425" bIns="45700" anchor="t" anchorCtr="0">
            <a:noAutofit/>
          </a:bodyPr>
          <a:lstStyle/>
          <a:p>
            <a:pPr marL="457200" marR="0" lvl="0" indent="-384048" algn="l" rtl="0">
              <a:lnSpc>
                <a:spcPct val="100000"/>
              </a:lnSpc>
              <a:spcBef>
                <a:spcPts val="0"/>
              </a:spcBef>
              <a:spcAft>
                <a:spcPts val="400"/>
              </a:spcAft>
              <a:buClr>
                <a:srgbClr val="0E6CB8"/>
              </a:buClr>
              <a:buSzPct val="25000"/>
              <a:buFont typeface="Gill Sans"/>
              <a:buNone/>
            </a:pPr>
            <a:r>
              <a:rPr lang="en-US" sz="3600" i="0" u="none" strike="noStrike" cap="none" dirty="0">
                <a:ea typeface="Gill Sans"/>
                <a:cs typeface="Gill Sans"/>
                <a:sym typeface="Gill Sans"/>
              </a:rPr>
              <a:t>Theories </a:t>
            </a:r>
            <a:r>
              <a:rPr lang="en-US" sz="3600" dirty="0">
                <a:ea typeface="Gill Sans"/>
                <a:cs typeface="Gill Sans"/>
                <a:sym typeface="Gill Sans"/>
              </a:rPr>
              <a:t>R</a:t>
            </a:r>
            <a:r>
              <a:rPr lang="en-US" sz="3600" i="0" u="none" strike="noStrike" cap="none" dirty="0">
                <a:ea typeface="Gill Sans"/>
                <a:cs typeface="Gill Sans"/>
                <a:sym typeface="Gill Sans"/>
              </a:rPr>
              <a:t>elevant to KM (continued)</a:t>
            </a:r>
          </a:p>
        </p:txBody>
      </p:sp>
      <p:sp>
        <p:nvSpPr>
          <p:cNvPr id="112" name="Shape 11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A0CB"/>
                </a:solidFill>
                <a:latin typeface="Calibri"/>
                <a:ea typeface="Calibri"/>
                <a:cs typeface="Calibri"/>
                <a:sym typeface="Calibri"/>
              </a:rPr>
              <a:t>12</a:t>
            </a:fld>
            <a:endParaRPr lang="en-US" sz="1200">
              <a:solidFill>
                <a:srgbClr val="88A0CB"/>
              </a:solidFill>
              <a:latin typeface="Calibri"/>
              <a:ea typeface="Calibri"/>
              <a:cs typeface="Calibri"/>
              <a:sym typeface="Calibri"/>
            </a:endParaRPr>
          </a:p>
        </p:txBody>
      </p:sp>
      <p:graphicFrame>
        <p:nvGraphicFramePr>
          <p:cNvPr id="113" name="Shape 113"/>
          <p:cNvGraphicFramePr/>
          <p:nvPr>
            <p:extLst>
              <p:ext uri="{D42A27DB-BD31-4B8C-83A1-F6EECF244321}">
                <p14:modId xmlns:p14="http://schemas.microsoft.com/office/powerpoint/2010/main" val="4039900548"/>
              </p:ext>
            </p:extLst>
          </p:nvPr>
        </p:nvGraphicFramePr>
        <p:xfrm>
          <a:off x="576072" y="1457452"/>
          <a:ext cx="8077200" cy="4419630"/>
        </p:xfrm>
        <a:graphic>
          <a:graphicData uri="http://schemas.openxmlformats.org/drawingml/2006/table">
            <a:tbl>
              <a:tblPr firstRow="1" bandRow="1">
                <a:noFill/>
              </a:tblPr>
              <a:tblGrid>
                <a:gridCol w="15240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142250">
                <a:tc>
                  <a:txBody>
                    <a:bodyPr/>
                    <a:lstStyle/>
                    <a:p>
                      <a:pPr marL="0" marR="0" lvl="0" indent="0" algn="l" rtl="0">
                        <a:spcBef>
                          <a:spcPts val="0"/>
                        </a:spcBef>
                        <a:buSzPct val="25000"/>
                        <a:buNone/>
                      </a:pPr>
                      <a:r>
                        <a:rPr lang="en-US" sz="1600" u="none" strike="noStrike" cap="none" dirty="0">
                          <a:solidFill>
                            <a:srgbClr val="007EA5"/>
                          </a:solidFill>
                        </a:rPr>
                        <a:t>Theory</a:t>
                      </a:r>
                    </a:p>
                  </a:txBody>
                  <a:tcPr marL="91450" marR="91450" marT="45725" marB="45725"/>
                </a:tc>
                <a:tc>
                  <a:txBody>
                    <a:bodyPr/>
                    <a:lstStyle/>
                    <a:p>
                      <a:pPr marL="0" marR="0" lvl="0" indent="0" algn="l" rtl="0">
                        <a:spcBef>
                          <a:spcPts val="0"/>
                        </a:spcBef>
                        <a:buSzPct val="25000"/>
                        <a:buNone/>
                      </a:pPr>
                      <a:r>
                        <a:rPr lang="en-US" sz="1600">
                          <a:solidFill>
                            <a:srgbClr val="007EA5"/>
                          </a:solidFill>
                        </a:rPr>
                        <a:t>Focus</a:t>
                      </a:r>
                    </a:p>
                  </a:txBody>
                  <a:tcPr marL="91450" marR="91450" marT="45725" marB="45725"/>
                </a:tc>
                <a:tc>
                  <a:txBody>
                    <a:bodyPr/>
                    <a:lstStyle/>
                    <a:p>
                      <a:pPr marL="0" marR="0" lvl="0" indent="0" algn="l" rtl="0">
                        <a:spcBef>
                          <a:spcPts val="0"/>
                        </a:spcBef>
                        <a:buSzPct val="25000"/>
                        <a:buNone/>
                      </a:pPr>
                      <a:r>
                        <a:rPr lang="en-US" sz="1600">
                          <a:solidFill>
                            <a:srgbClr val="007EA5"/>
                          </a:solidFill>
                        </a:rPr>
                        <a:t>Key concepts</a:t>
                      </a:r>
                    </a:p>
                  </a:txBody>
                  <a:tcPr marL="91450" marR="91450" marT="45725" marB="45725"/>
                </a:tc>
                <a:tc>
                  <a:txBody>
                    <a:bodyPr/>
                    <a:lstStyle/>
                    <a:p>
                      <a:pPr marL="0" marR="0" lvl="0" indent="0" algn="l" rtl="0">
                        <a:spcBef>
                          <a:spcPts val="0"/>
                        </a:spcBef>
                        <a:buSzPct val="25000"/>
                        <a:buNone/>
                      </a:pPr>
                      <a:r>
                        <a:rPr lang="en-US" sz="1600" dirty="0">
                          <a:solidFill>
                            <a:srgbClr val="007EA5"/>
                          </a:solidFill>
                        </a:rPr>
                        <a:t>Application in KM</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600" b="1" dirty="0">
                          <a:solidFill>
                            <a:srgbClr val="007EA5"/>
                          </a:solidFill>
                        </a:rPr>
                        <a:t>Diffusion of innovations</a:t>
                      </a:r>
                    </a:p>
                  </a:txBody>
                  <a:tcPr marL="91450" marR="91450" marT="45725" marB="45725"/>
                </a:tc>
                <a:tc>
                  <a:txBody>
                    <a:bodyPr/>
                    <a:lstStyle/>
                    <a:p>
                      <a:pPr marL="285750" marR="0" lvl="0" indent="-285750" algn="l" rtl="0">
                        <a:spcBef>
                          <a:spcPts val="0"/>
                        </a:spcBef>
                        <a:buClr>
                          <a:schemeClr val="dk1"/>
                        </a:buClr>
                        <a:buSzPct val="100000"/>
                        <a:buFont typeface="Arial"/>
                        <a:buChar char="•"/>
                      </a:pPr>
                      <a:r>
                        <a:rPr lang="en-US" sz="1600" dirty="0">
                          <a:solidFill>
                            <a:srgbClr val="007EA5"/>
                          </a:solidFill>
                        </a:rPr>
                        <a:t>How new ideas, products and practices spread within a system</a:t>
                      </a:r>
                    </a:p>
                  </a:txBody>
                  <a:tcPr marL="91450" marR="91450" marT="45725" marB="45725"/>
                </a:tc>
                <a:tc>
                  <a:txBody>
                    <a:bodyPr/>
                    <a:lstStyle/>
                    <a:p>
                      <a:pPr marL="0" marR="0" lvl="0" indent="0" algn="l" rtl="0">
                        <a:spcBef>
                          <a:spcPts val="0"/>
                        </a:spcBef>
                        <a:buClr>
                          <a:schemeClr val="dk1"/>
                        </a:buClr>
                        <a:buSzPct val="100000"/>
                        <a:buFont typeface="Arial"/>
                        <a:buNone/>
                      </a:pPr>
                      <a:r>
                        <a:rPr lang="en-US" sz="1600" dirty="0">
                          <a:solidFill>
                            <a:srgbClr val="007EA5"/>
                          </a:solidFill>
                        </a:rPr>
                        <a:t>5</a:t>
                      </a:r>
                      <a:r>
                        <a:rPr lang="en-US" sz="1600" baseline="0" dirty="0">
                          <a:solidFill>
                            <a:srgbClr val="007EA5"/>
                          </a:solidFill>
                        </a:rPr>
                        <a:t> types of adopters: </a:t>
                      </a:r>
                    </a:p>
                    <a:p>
                      <a:pPr marL="285750" marR="0" lvl="0" indent="-285750" algn="l" rtl="0">
                        <a:spcBef>
                          <a:spcPts val="0"/>
                        </a:spcBef>
                        <a:buClr>
                          <a:schemeClr val="dk1"/>
                        </a:buClr>
                        <a:buSzPct val="100000"/>
                        <a:buFont typeface="Arial" panose="020B0604020202020204" pitchFamily="34" charset="0"/>
                        <a:buChar char="•"/>
                      </a:pPr>
                      <a:r>
                        <a:rPr lang="en-US" sz="1600" baseline="0" dirty="0">
                          <a:solidFill>
                            <a:srgbClr val="007EA5"/>
                          </a:solidFill>
                        </a:rPr>
                        <a:t>innovators</a:t>
                      </a:r>
                    </a:p>
                    <a:p>
                      <a:pPr marL="285750" marR="0" lvl="0" indent="-285750" algn="l" rtl="0">
                        <a:spcBef>
                          <a:spcPts val="0"/>
                        </a:spcBef>
                        <a:buClr>
                          <a:schemeClr val="dk1"/>
                        </a:buClr>
                        <a:buSzPct val="100000"/>
                        <a:buFont typeface="Arial" panose="020B0604020202020204" pitchFamily="34" charset="0"/>
                        <a:buChar char="•"/>
                      </a:pPr>
                      <a:r>
                        <a:rPr lang="en-US" sz="1600" baseline="0" dirty="0">
                          <a:solidFill>
                            <a:srgbClr val="007EA5"/>
                          </a:solidFill>
                        </a:rPr>
                        <a:t>early adopters</a:t>
                      </a:r>
                    </a:p>
                    <a:p>
                      <a:pPr marL="285750" marR="0" lvl="0" indent="-285750" algn="l" rtl="0">
                        <a:spcBef>
                          <a:spcPts val="0"/>
                        </a:spcBef>
                        <a:buClr>
                          <a:schemeClr val="dk1"/>
                        </a:buClr>
                        <a:buSzPct val="100000"/>
                        <a:buFont typeface="Arial" panose="020B0604020202020204" pitchFamily="34" charset="0"/>
                        <a:buChar char="•"/>
                      </a:pPr>
                      <a:r>
                        <a:rPr lang="en-US" sz="1600" baseline="0" dirty="0">
                          <a:solidFill>
                            <a:srgbClr val="007EA5"/>
                          </a:solidFill>
                        </a:rPr>
                        <a:t>early majority</a:t>
                      </a:r>
                    </a:p>
                    <a:p>
                      <a:pPr marL="285750" marR="0" lvl="0" indent="-285750" algn="l" rtl="0">
                        <a:spcBef>
                          <a:spcPts val="0"/>
                        </a:spcBef>
                        <a:buClr>
                          <a:schemeClr val="dk1"/>
                        </a:buClr>
                        <a:buSzPct val="100000"/>
                        <a:buFont typeface="Arial" panose="020B0604020202020204" pitchFamily="34" charset="0"/>
                        <a:buChar char="•"/>
                      </a:pPr>
                      <a:r>
                        <a:rPr lang="en-US" sz="1600" baseline="0" dirty="0">
                          <a:solidFill>
                            <a:srgbClr val="007EA5"/>
                          </a:solidFill>
                        </a:rPr>
                        <a:t>late majority</a:t>
                      </a:r>
                    </a:p>
                    <a:p>
                      <a:pPr marL="285750" marR="0" lvl="0" indent="-285750" algn="l" rtl="0">
                        <a:spcBef>
                          <a:spcPts val="0"/>
                        </a:spcBef>
                        <a:buClr>
                          <a:schemeClr val="dk1"/>
                        </a:buClr>
                        <a:buSzPct val="100000"/>
                        <a:buFont typeface="Arial" panose="020B0604020202020204" pitchFamily="34" charset="0"/>
                        <a:buChar char="•"/>
                      </a:pPr>
                      <a:r>
                        <a:rPr lang="en-US" sz="1600" baseline="0" dirty="0">
                          <a:solidFill>
                            <a:srgbClr val="007EA5"/>
                          </a:solidFill>
                        </a:rPr>
                        <a:t>laggards</a:t>
                      </a:r>
                    </a:p>
                    <a:p>
                      <a:pPr marL="285750" marR="0" lvl="0" indent="-285750" algn="l" rtl="0">
                        <a:spcBef>
                          <a:spcPts val="0"/>
                        </a:spcBef>
                        <a:buClr>
                          <a:schemeClr val="dk1"/>
                        </a:buClr>
                        <a:buSzPct val="100000"/>
                        <a:buFont typeface="Arial"/>
                        <a:buChar char="•"/>
                      </a:pPr>
                      <a:endParaRPr lang="en-US" sz="1600" dirty="0">
                        <a:solidFill>
                          <a:srgbClr val="007EA5"/>
                        </a:solidFill>
                      </a:endParaRPr>
                    </a:p>
                  </a:txBody>
                  <a:tcPr marL="91450" marR="91450" marT="45725" marB="45725"/>
                </a:tc>
                <a:tc>
                  <a:txBody>
                    <a:bodyPr/>
                    <a:lstStyle/>
                    <a:p>
                      <a:pPr marL="285750" marR="0" lvl="0" indent="-285750" algn="l" rtl="0">
                        <a:spcBef>
                          <a:spcPts val="0"/>
                        </a:spcBef>
                        <a:buClr>
                          <a:schemeClr val="dk1"/>
                        </a:buClr>
                        <a:buSzPct val="100000"/>
                        <a:buFont typeface="Arial"/>
                        <a:buChar char="•"/>
                      </a:pPr>
                      <a:r>
                        <a:rPr lang="en-US" sz="1600" dirty="0">
                          <a:solidFill>
                            <a:srgbClr val="007EA5"/>
                          </a:solidFill>
                        </a:rPr>
                        <a:t>Apply different strategies for reaching</a:t>
                      </a:r>
                      <a:r>
                        <a:rPr lang="en-US" sz="1600" baseline="0" dirty="0">
                          <a:solidFill>
                            <a:srgbClr val="007EA5"/>
                          </a:solidFill>
                        </a:rPr>
                        <a:t> different segments of your audience based on who the five types of adopters are</a:t>
                      </a:r>
                      <a:endParaRPr lang="en-US" sz="1600" dirty="0">
                        <a:solidFill>
                          <a:srgbClr val="007EA5"/>
                        </a:solidFill>
                      </a:endParaRPr>
                    </a:p>
                  </a:txBody>
                  <a:tcPr marL="91450" marR="91450" marT="45725" marB="45725"/>
                </a:tc>
                <a:extLst>
                  <a:ext uri="{0D108BD9-81ED-4DB2-BD59-A6C34878D82A}">
                    <a16:rowId xmlns:a16="http://schemas.microsoft.com/office/drawing/2014/main" val="10001"/>
                  </a:ext>
                </a:extLst>
              </a:tr>
              <a:tr h="370850">
                <a:tc>
                  <a:txBody>
                    <a:bodyPr/>
                    <a:lstStyle/>
                    <a:p>
                      <a:r>
                        <a:rPr lang="en-US" sz="1600" b="1" i="0" u="none" strike="noStrike" cap="none" dirty="0">
                          <a:solidFill>
                            <a:srgbClr val="007EA5"/>
                          </a:solidFill>
                          <a:latin typeface="Calibri"/>
                          <a:ea typeface="Calibri"/>
                          <a:cs typeface="Calibri"/>
                          <a:sym typeface="Arial"/>
                        </a:rPr>
                        <a:t>Bloom’s taxonomy of learning</a:t>
                      </a:r>
                    </a:p>
                  </a:txBody>
                  <a:tcPr marL="91450" marR="91450" marT="45725" marB="45725"/>
                </a:tc>
                <a:tc>
                  <a:txBody>
                    <a:bodyPr/>
                    <a:lstStyle/>
                    <a:p>
                      <a:pPr marL="285750" indent="-285750">
                        <a:buFont typeface="Arial" panose="020B0604020202020204" pitchFamily="34" charset="0"/>
                        <a:buChar char="•"/>
                      </a:pPr>
                      <a:r>
                        <a:rPr lang="en-US" sz="1600" b="0" i="0" u="none" strike="noStrike" cap="none" dirty="0">
                          <a:solidFill>
                            <a:srgbClr val="007EA5"/>
                          </a:solidFill>
                          <a:latin typeface="Calibri"/>
                          <a:ea typeface="Calibri"/>
                          <a:cs typeface="Calibri"/>
                          <a:sym typeface="Arial"/>
                        </a:rPr>
                        <a:t>Promoting concepts, processes, and procedures in education, rather than just rote learning</a:t>
                      </a:r>
                    </a:p>
                  </a:txBody>
                  <a:tcPr marL="91450" marR="91450" marT="45725" marB="45725"/>
                </a:tc>
                <a:tc>
                  <a:txBody>
                    <a:bodyPr/>
                    <a:lstStyle/>
                    <a:p>
                      <a:r>
                        <a:rPr lang="en-US" sz="1600" b="0" i="0" u="none" strike="noStrike" cap="none" dirty="0">
                          <a:solidFill>
                            <a:srgbClr val="007EA5"/>
                          </a:solidFill>
                          <a:latin typeface="Calibri"/>
                          <a:ea typeface="Calibri"/>
                          <a:cs typeface="Calibri"/>
                          <a:sym typeface="Arial"/>
                        </a:rPr>
                        <a:t>Learning centers around three domains</a:t>
                      </a:r>
                    </a:p>
                    <a:p>
                      <a:pPr marL="285750" indent="-285750">
                        <a:buFont typeface="Arial" panose="020B0604020202020204" pitchFamily="34" charset="0"/>
                        <a:buChar char="•"/>
                      </a:pPr>
                      <a:r>
                        <a:rPr lang="en-US" sz="1600" b="0" i="0" u="none" strike="noStrike" cap="none" dirty="0">
                          <a:solidFill>
                            <a:srgbClr val="007EA5"/>
                          </a:solidFill>
                          <a:latin typeface="Calibri"/>
                          <a:ea typeface="Calibri"/>
                          <a:cs typeface="Calibri"/>
                          <a:sym typeface="Arial"/>
                        </a:rPr>
                        <a:t>cognitive (knowledge)</a:t>
                      </a:r>
                    </a:p>
                    <a:p>
                      <a:pPr marL="285750" indent="-285750">
                        <a:buFont typeface="Arial" panose="020B0604020202020204" pitchFamily="34" charset="0"/>
                        <a:buChar char="•"/>
                      </a:pPr>
                      <a:r>
                        <a:rPr lang="en-US" sz="1600" b="0" i="0" u="none" strike="noStrike" cap="none" dirty="0">
                          <a:solidFill>
                            <a:srgbClr val="007EA5"/>
                          </a:solidFill>
                          <a:latin typeface="Calibri"/>
                          <a:ea typeface="Calibri"/>
                          <a:cs typeface="Calibri"/>
                          <a:sym typeface="Arial"/>
                        </a:rPr>
                        <a:t>affective (attitude)</a:t>
                      </a:r>
                    </a:p>
                    <a:p>
                      <a:pPr marL="285750" indent="-285750">
                        <a:buFont typeface="Arial" panose="020B0604020202020204" pitchFamily="34" charset="0"/>
                        <a:buChar char="•"/>
                      </a:pPr>
                      <a:r>
                        <a:rPr lang="en-US" sz="1600" b="0" i="0" u="none" strike="noStrike" cap="none" dirty="0">
                          <a:solidFill>
                            <a:srgbClr val="007EA5"/>
                          </a:solidFill>
                          <a:latin typeface="Calibri"/>
                          <a:ea typeface="Calibri"/>
                          <a:cs typeface="Calibri"/>
                          <a:sym typeface="Arial"/>
                        </a:rPr>
                        <a:t>psychomotor (skills)</a:t>
                      </a:r>
                    </a:p>
                  </a:txBody>
                  <a:tcPr marL="91450" marR="91450" marT="45725" marB="45725"/>
                </a:tc>
                <a:tc>
                  <a:txBody>
                    <a:bodyPr/>
                    <a:lstStyle/>
                    <a:p>
                      <a:pPr marL="285750" indent="-285750">
                        <a:buFont typeface="Arial" panose="020B0604020202020204" pitchFamily="34" charset="0"/>
                        <a:buChar char="•"/>
                      </a:pPr>
                      <a:r>
                        <a:rPr lang="en-US" sz="1600" b="0" i="0" u="none" strike="noStrike" cap="none" dirty="0">
                          <a:solidFill>
                            <a:srgbClr val="007EA5"/>
                          </a:solidFill>
                          <a:latin typeface="Calibri"/>
                          <a:ea typeface="Calibri"/>
                          <a:cs typeface="Calibri"/>
                          <a:sym typeface="Arial"/>
                        </a:rPr>
                        <a:t>Recognizing</a:t>
                      </a:r>
                      <a:r>
                        <a:rPr lang="en-US" sz="1600" b="0" i="0" u="none" strike="noStrike" cap="none" baseline="0" dirty="0">
                          <a:solidFill>
                            <a:srgbClr val="007EA5"/>
                          </a:solidFill>
                          <a:latin typeface="Calibri"/>
                          <a:ea typeface="Calibri"/>
                          <a:cs typeface="Calibri"/>
                          <a:sym typeface="Arial"/>
                        </a:rPr>
                        <a:t> the different domains can help KM activities address not only knowledge but also skills and attitudes</a:t>
                      </a:r>
                      <a:endParaRPr lang="en-US" sz="1600" b="0" i="0" u="none" strike="noStrike" cap="none" dirty="0">
                        <a:solidFill>
                          <a:srgbClr val="007EA5"/>
                        </a:solidFill>
                        <a:latin typeface="Calibri"/>
                        <a:ea typeface="Calibri"/>
                        <a:cs typeface="Calibri"/>
                        <a:sym typeface="Arial"/>
                      </a:endParaRPr>
                    </a:p>
                  </a:txBody>
                  <a:tcPr marL="91450" marR="91450" marT="45725" marB="45725"/>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69967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576072" y="208380"/>
            <a:ext cx="8466328" cy="9144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400"/>
              </a:spcAft>
              <a:buClr>
                <a:srgbClr val="0E6CB8"/>
              </a:buClr>
              <a:buSzPct val="25000"/>
              <a:buFont typeface="Gill Sans"/>
              <a:buNone/>
            </a:pPr>
            <a:r>
              <a:rPr lang="en-US" sz="3600" dirty="0">
                <a:ea typeface="Gill Sans"/>
                <a:cs typeface="Gill Sans"/>
                <a:sym typeface="Gill Sans"/>
              </a:rPr>
              <a:t>KM Tools and Techniques</a:t>
            </a:r>
            <a:endParaRPr lang="en-US" sz="3600" i="0" u="none" strike="noStrike" cap="none" dirty="0">
              <a:ea typeface="Gill Sans"/>
              <a:cs typeface="Gill Sans"/>
              <a:sym typeface="Gill Sans"/>
            </a:endParaRPr>
          </a:p>
        </p:txBody>
      </p:sp>
      <p:pic>
        <p:nvPicPr>
          <p:cNvPr id="2" name="Picture 1" descr="Figure-2.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2196" y="-712016"/>
            <a:ext cx="8954580" cy="803571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36" name="Shape 236"/>
          <p:cNvSpPr txBox="1">
            <a:spLocks noGrp="1"/>
          </p:cNvSpPr>
          <p:nvPr>
            <p:ph type="title"/>
          </p:nvPr>
        </p:nvSpPr>
        <p:spPr>
          <a:xfrm>
            <a:off x="576072" y="298532"/>
            <a:ext cx="8001000" cy="9144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400"/>
              </a:spcAft>
              <a:buClr>
                <a:srgbClr val="0E6CB8"/>
              </a:buClr>
              <a:buSzPct val="25000"/>
              <a:buFont typeface="Gill Sans"/>
              <a:buNone/>
            </a:pPr>
            <a:r>
              <a:rPr lang="en-US" sz="3600" i="0" u="none" strike="noStrike" cap="none" dirty="0">
                <a:ea typeface="Gill Sans"/>
                <a:cs typeface="Gill Sans"/>
                <a:sym typeface="Gill Sans"/>
              </a:rPr>
              <a:t>Where Does KM Fit?</a:t>
            </a:r>
          </a:p>
        </p:txBody>
      </p:sp>
      <p:pic>
        <p:nvPicPr>
          <p:cNvPr id="4" name="Picture 3"/>
          <p:cNvPicPr/>
          <p:nvPr/>
        </p:nvPicPr>
        <p:blipFill rotWithShape="1">
          <a:blip r:embed="rId3" cstate="screen">
            <a:extLst>
              <a:ext uri="{28A0092B-C50C-407E-A947-70E740481C1C}">
                <a14:useLocalDpi xmlns:a14="http://schemas.microsoft.com/office/drawing/2010/main"/>
              </a:ext>
            </a:extLst>
          </a:blip>
          <a:srcRect l="2017" t="2475" r="1" b="2186"/>
          <a:stretch/>
        </p:blipFill>
        <p:spPr bwMode="auto">
          <a:xfrm>
            <a:off x="2963294" y="1115091"/>
            <a:ext cx="3527400" cy="458755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0325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lvl="0">
              <a:lnSpc>
                <a:spcPct val="100000"/>
              </a:lnSpc>
              <a:spcAft>
                <a:spcPts val="400"/>
              </a:spcAft>
              <a:buSzPct val="25000"/>
            </a:pPr>
            <a:r>
              <a:rPr lang="en-US" sz="3600" dirty="0"/>
              <a:t>Budget, Resources, and Timeline</a:t>
            </a:r>
            <a:endParaRPr lang="en-US" sz="2800" b="1" i="0" u="none" strike="noStrike" cap="none" dirty="0">
              <a:solidFill>
                <a:srgbClr val="0E6CB8"/>
              </a:solidFill>
              <a:latin typeface="Gill Sans"/>
              <a:ea typeface="Gill Sans"/>
              <a:cs typeface="Gill Sans"/>
              <a:sym typeface="Gill Sans"/>
            </a:endParaRPr>
          </a:p>
        </p:txBody>
      </p:sp>
      <p:sp>
        <p:nvSpPr>
          <p:cNvPr id="134" name="Shape 134"/>
          <p:cNvSpPr txBox="1">
            <a:spLocks noGrp="1"/>
          </p:cNvSpPr>
          <p:nvPr>
            <p:ph type="body" idx="1"/>
          </p:nvPr>
        </p:nvSpPr>
        <p:spPr>
          <a:xfrm>
            <a:off x="594360" y="1444752"/>
            <a:ext cx="8001000" cy="5267796"/>
          </a:xfrm>
          <a:prstGeom prst="rect">
            <a:avLst/>
          </a:prstGeom>
          <a:noFill/>
          <a:ln>
            <a:noFill/>
          </a:ln>
        </p:spPr>
        <p:txBody>
          <a:bodyPr lIns="91425" tIns="45700" rIns="91425" bIns="45700" anchor="t" anchorCtr="0">
            <a:noAutofit/>
          </a:bodyPr>
          <a:lstStyle/>
          <a:p>
            <a:pPr marL="0" lvl="0" indent="0" rtl="0">
              <a:lnSpc>
                <a:spcPct val="115000"/>
              </a:lnSpc>
              <a:spcBef>
                <a:spcPts val="0"/>
              </a:spcBef>
              <a:spcAft>
                <a:spcPts val="400"/>
              </a:spcAft>
              <a:buClr>
                <a:srgbClr val="007EA5"/>
              </a:buClr>
              <a:buSzPct val="100000"/>
              <a:buNone/>
            </a:pPr>
            <a:r>
              <a:rPr lang="en-US" sz="2400" dirty="0">
                <a:latin typeface="Gill Sans MT" panose="020B0502020104020203" pitchFamily="34" charset="0"/>
              </a:rPr>
              <a:t>The scope of your KM strategy will depend on your budget and timeframe. </a:t>
            </a:r>
            <a:endParaRPr sz="2400" dirty="0">
              <a:latin typeface="Gill Sans MT" panose="020B0502020104020203" pitchFamily="34" charset="0"/>
            </a:endParaRPr>
          </a:p>
          <a:p>
            <a:pPr marL="457200" marR="0" lvl="0" indent="-384048" algn="l" rtl="0">
              <a:lnSpc>
                <a:spcPct val="115000"/>
              </a:lnSpc>
              <a:spcBef>
                <a:spcPts val="0"/>
              </a:spcBef>
              <a:spcAft>
                <a:spcPts val="400"/>
              </a:spcAft>
              <a:buClr>
                <a:srgbClr val="007EA5"/>
              </a:buClr>
              <a:buFont typeface="Helvetica Neue"/>
              <a:buChar char="•"/>
            </a:pPr>
            <a:r>
              <a:rPr lang="en-US" sz="2400" dirty="0">
                <a:latin typeface="Gill Sans MT" panose="020B0502020104020203" pitchFamily="34" charset="0"/>
              </a:rPr>
              <a:t>What resources or opportunities can you leverage?</a:t>
            </a:r>
          </a:p>
          <a:p>
            <a:pPr marR="0" lvl="1" indent="-384048" algn="l" rtl="0">
              <a:lnSpc>
                <a:spcPct val="115000"/>
              </a:lnSpc>
              <a:spcBef>
                <a:spcPts val="0"/>
              </a:spcBef>
              <a:spcAft>
                <a:spcPts val="400"/>
              </a:spcAft>
              <a:buClr>
                <a:srgbClr val="007EA5"/>
              </a:buClr>
              <a:buSzPct val="100000"/>
              <a:buFont typeface="Helvetica Neue"/>
            </a:pPr>
            <a:r>
              <a:rPr lang="en-US" dirty="0">
                <a:latin typeface="Gill Sans MT" panose="020B0502020104020203" pitchFamily="34" charset="0"/>
              </a:rPr>
              <a:t>Consider opportunities to leverage internal </a:t>
            </a:r>
            <a:r>
              <a:rPr lang="en-US" b="0" i="0" u="none" strike="noStrike" cap="none" dirty="0">
                <a:latin typeface="Gill Sans MT" panose="020B0502020104020203" pitchFamily="34" charset="0"/>
              </a:rPr>
              <a:t>human resources or that of local NGOs or other </a:t>
            </a:r>
            <a:r>
              <a:rPr lang="en-US" dirty="0">
                <a:latin typeface="Gill Sans MT" panose="020B0502020104020203" pitchFamily="34" charset="0"/>
              </a:rPr>
              <a:t>partners.</a:t>
            </a:r>
          </a:p>
          <a:p>
            <a:pPr marR="0" lvl="1" indent="-384048" algn="l" rtl="0">
              <a:lnSpc>
                <a:spcPct val="115000"/>
              </a:lnSpc>
              <a:spcBef>
                <a:spcPts val="0"/>
              </a:spcBef>
              <a:spcAft>
                <a:spcPts val="400"/>
              </a:spcAft>
              <a:buClr>
                <a:srgbClr val="007EA5"/>
              </a:buClr>
              <a:buSzPct val="100000"/>
              <a:buFont typeface="Helvetica Neue"/>
            </a:pPr>
            <a:r>
              <a:rPr lang="en-US" dirty="0">
                <a:latin typeface="Gill Sans MT" panose="020B0502020104020203" pitchFamily="34" charset="0"/>
              </a:rPr>
              <a:t> Will new funding be available?</a:t>
            </a:r>
          </a:p>
          <a:p>
            <a:pPr marR="0" lvl="1" indent="-384048" algn="l" rtl="0">
              <a:lnSpc>
                <a:spcPct val="115000"/>
              </a:lnSpc>
              <a:spcBef>
                <a:spcPts val="0"/>
              </a:spcBef>
              <a:spcAft>
                <a:spcPts val="400"/>
              </a:spcAft>
              <a:buClr>
                <a:srgbClr val="007EA5"/>
              </a:buClr>
              <a:buSzPct val="100000"/>
              <a:buFont typeface="Helvetica Neue"/>
            </a:pPr>
            <a:r>
              <a:rPr lang="en-US" dirty="0">
                <a:latin typeface="Gill Sans MT" panose="020B0502020104020203" pitchFamily="34" charset="0"/>
              </a:rPr>
              <a:t> Are there new staff expected to be hired?</a:t>
            </a:r>
          </a:p>
          <a:p>
            <a:pPr marL="457200" marR="0" lvl="0" indent="-384048" algn="l" rtl="0">
              <a:lnSpc>
                <a:spcPct val="115000"/>
              </a:lnSpc>
              <a:spcBef>
                <a:spcPts val="1000"/>
              </a:spcBef>
              <a:spcAft>
                <a:spcPts val="400"/>
              </a:spcAft>
              <a:buClr>
                <a:srgbClr val="007EA5"/>
              </a:buClr>
              <a:buSzPct val="92500"/>
              <a:buFont typeface="Arial"/>
              <a:buNone/>
            </a:pPr>
            <a:endParaRPr sz="2400" b="0" i="0" u="none" strike="noStrike" cap="none" dirty="0">
              <a:latin typeface="Gill Sans MT" panose="020B0502020104020203"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576071" y="530352"/>
            <a:ext cx="8001000" cy="914400"/>
          </a:xfrm>
          <a:prstGeom prst="rect">
            <a:avLst/>
          </a:prstGeom>
          <a:noFill/>
          <a:ln>
            <a:noFill/>
          </a:ln>
        </p:spPr>
        <p:txBody>
          <a:bodyPr lIns="91425" tIns="45700" rIns="91425" bIns="45700" anchor="t" anchorCtr="0">
            <a:noAutofit/>
          </a:bodyPr>
          <a:lstStyle/>
          <a:p>
            <a:pPr lvl="0">
              <a:lnSpc>
                <a:spcPct val="100000"/>
              </a:lnSpc>
              <a:spcAft>
                <a:spcPts val="400"/>
              </a:spcAft>
              <a:buSzPct val="25000"/>
            </a:pPr>
            <a:r>
              <a:rPr lang="en-US" sz="3600" i="0" u="none" strike="noStrike" cap="none" dirty="0">
                <a:ea typeface="Gill Sans"/>
                <a:cs typeface="Gill Sans"/>
                <a:sym typeface="Gill Sans"/>
              </a:rPr>
              <a:t>Implementation Guide and Timeline:</a:t>
            </a:r>
            <a:br>
              <a:rPr lang="en-US" sz="3600" b="1" dirty="0">
                <a:solidFill>
                  <a:srgbClr val="0E6CB8"/>
                </a:solidFill>
                <a:latin typeface="Gill Sans"/>
                <a:ea typeface="Gill Sans"/>
                <a:cs typeface="Gill Sans"/>
                <a:sym typeface="Gill Sans"/>
              </a:rPr>
            </a:br>
            <a:r>
              <a:rPr lang="en-US" sz="3600" dirty="0"/>
              <a:t>Who Will Conduct the Activities and When?</a:t>
            </a:r>
            <a:endParaRPr lang="en-US" sz="3600" b="1" i="0" u="none" strike="noStrike" cap="none" dirty="0">
              <a:solidFill>
                <a:srgbClr val="0E6CB8"/>
              </a:solidFill>
              <a:sym typeface="Gill Sans"/>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24702" y="2474639"/>
            <a:ext cx="7503739" cy="337791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576072" y="530352"/>
            <a:ext cx="8001000" cy="731778"/>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400"/>
              </a:spcAft>
              <a:buClr>
                <a:srgbClr val="0E6CB8"/>
              </a:buClr>
              <a:buSzPct val="25000"/>
              <a:buFont typeface="Gill Sans"/>
              <a:buNone/>
            </a:pPr>
            <a:r>
              <a:rPr lang="en-US" sz="3600" i="0" u="none" strike="noStrike" cap="none" dirty="0">
                <a:latin typeface="Gill Sans MT" charset="0"/>
                <a:ea typeface="Gill Sans MT" charset="0"/>
                <a:cs typeface="Gill Sans MT" charset="0"/>
                <a:sym typeface="Gill Sans"/>
              </a:rPr>
              <a:t>M&amp;E Plan: Success, Indicators, and Impact</a:t>
            </a:r>
            <a:endParaRPr lang="en-US" sz="3600" b="1" i="0" u="none" strike="noStrike" cap="none" dirty="0">
              <a:solidFill>
                <a:srgbClr val="0E6CB8"/>
              </a:solidFill>
              <a:latin typeface="Gill Sans MT" charset="0"/>
              <a:ea typeface="Gill Sans MT" charset="0"/>
              <a:cs typeface="Gill Sans MT" charset="0"/>
              <a:sym typeface="Gill Sans"/>
            </a:endParaRPr>
          </a:p>
        </p:txBody>
      </p:sp>
      <p:sp>
        <p:nvSpPr>
          <p:cNvPr id="184" name="Shape 184"/>
          <p:cNvSpPr txBox="1">
            <a:spLocks noGrp="1"/>
          </p:cNvSpPr>
          <p:nvPr>
            <p:ph type="body" idx="1"/>
          </p:nvPr>
        </p:nvSpPr>
        <p:spPr>
          <a:xfrm>
            <a:off x="594360" y="1365161"/>
            <a:ext cx="8001000" cy="2717442"/>
          </a:xfrm>
          <a:prstGeom prst="rect">
            <a:avLst/>
          </a:prstGeom>
          <a:noFill/>
          <a:ln>
            <a:noFill/>
          </a:ln>
        </p:spPr>
        <p:txBody>
          <a:bodyPr lIns="91425" tIns="45700" rIns="91425" bIns="45700" anchor="t" anchorCtr="0">
            <a:noAutofit/>
          </a:bodyPr>
          <a:lstStyle/>
          <a:p>
            <a:pPr marL="0" lvl="0" indent="0">
              <a:spcBef>
                <a:spcPts val="0"/>
              </a:spcBef>
              <a:spcAft>
                <a:spcPts val="1000"/>
              </a:spcAft>
              <a:buClr>
                <a:srgbClr val="000000"/>
              </a:buClr>
              <a:buNone/>
            </a:pPr>
            <a:r>
              <a:rPr lang="en-US" dirty="0">
                <a:latin typeface="Gill Sans MT" panose="020B0502020104020203" pitchFamily="34" charset="0"/>
              </a:rPr>
              <a:t>Monitoring and evaluation plans typically describe:</a:t>
            </a:r>
          </a:p>
          <a:p>
            <a:pPr>
              <a:spcAft>
                <a:spcPts val="0"/>
              </a:spcAft>
            </a:pPr>
            <a:r>
              <a:rPr lang="en-US" sz="2400" dirty="0">
                <a:latin typeface="Gill Sans MT" panose="020B0502020104020203" pitchFamily="34" charset="0"/>
              </a:rPr>
              <a:t>The aspects of the KM intervention that will be monitored</a:t>
            </a:r>
          </a:p>
          <a:p>
            <a:pPr>
              <a:spcAft>
                <a:spcPts val="0"/>
              </a:spcAft>
            </a:pPr>
            <a:r>
              <a:rPr lang="en-US" sz="2400" dirty="0">
                <a:latin typeface="Gill Sans MT" panose="020B0502020104020203" pitchFamily="34" charset="0"/>
              </a:rPr>
              <a:t>How and how often the activities will be monitored</a:t>
            </a:r>
          </a:p>
          <a:p>
            <a:pPr>
              <a:spcAft>
                <a:spcPts val="0"/>
              </a:spcAft>
            </a:pPr>
            <a:r>
              <a:rPr lang="en-US" sz="2400" dirty="0">
                <a:latin typeface="Gill Sans MT" panose="020B0502020104020203" pitchFamily="34" charset="0"/>
              </a:rPr>
              <a:t>The research design for evaluating the overall impact of the KM intervention, if applicable</a:t>
            </a:r>
          </a:p>
          <a:p>
            <a:pPr>
              <a:spcAft>
                <a:spcPts val="0"/>
              </a:spcAft>
            </a:pPr>
            <a:r>
              <a:rPr lang="en-US" sz="2400" dirty="0">
                <a:latin typeface="Gill Sans MT" panose="020B0502020104020203" pitchFamily="34" charset="0"/>
              </a:rPr>
              <a:t>The indicators that will be measured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9796" y="169743"/>
            <a:ext cx="8229600" cy="9144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400"/>
              </a:spcAft>
              <a:buClr>
                <a:srgbClr val="0E6CB8"/>
              </a:buClr>
              <a:buSzPct val="25000"/>
              <a:buFont typeface="Gill Sans"/>
              <a:buNone/>
            </a:pPr>
            <a:r>
              <a:rPr lang="en-US" sz="3600" i="0" u="none" strike="noStrike" cap="none" dirty="0">
                <a:ea typeface="Gill Sans"/>
                <a:cs typeface="Gill Sans"/>
                <a:sym typeface="Gill Sans"/>
              </a:rPr>
              <a:t>Illustrative Indicators</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40855" y="867756"/>
            <a:ext cx="8685227" cy="497925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lvl="0">
              <a:lnSpc>
                <a:spcPct val="100000"/>
              </a:lnSpc>
              <a:spcAft>
                <a:spcPts val="400"/>
              </a:spcAft>
              <a:buSzPct val="25000"/>
            </a:pPr>
            <a:r>
              <a:rPr lang="en-US" sz="3600" dirty="0"/>
              <a:t>Launch the KM Strategy</a:t>
            </a:r>
            <a:endParaRPr lang="en-US" sz="2800" b="1" i="0" u="none" strike="noStrike" cap="none" dirty="0">
              <a:solidFill>
                <a:srgbClr val="0E6CB8"/>
              </a:solidFill>
              <a:latin typeface="Gill Sans"/>
              <a:ea typeface="Gill Sans"/>
              <a:cs typeface="Gill Sans"/>
              <a:sym typeface="Gill Sans"/>
            </a:endParaRPr>
          </a:p>
        </p:txBody>
      </p:sp>
      <p:sp>
        <p:nvSpPr>
          <p:cNvPr id="197" name="Shape 197"/>
          <p:cNvSpPr txBox="1">
            <a:spLocks noGrp="1"/>
          </p:cNvSpPr>
          <p:nvPr>
            <p:ph type="body" idx="1"/>
          </p:nvPr>
        </p:nvSpPr>
        <p:spPr>
          <a:xfrm>
            <a:off x="576072" y="1847088"/>
            <a:ext cx="8001000" cy="914400"/>
          </a:xfrm>
          <a:prstGeom prst="rect">
            <a:avLst/>
          </a:prstGeom>
          <a:noFill/>
          <a:ln>
            <a:noFill/>
          </a:ln>
        </p:spPr>
        <p:txBody>
          <a:bodyPr lIns="91425" tIns="45700" rIns="91425" bIns="45700" anchor="t" anchorCtr="0">
            <a:noAutofit/>
          </a:bodyPr>
          <a:lstStyle/>
          <a:p>
            <a:pPr marL="342900" indent="-342900">
              <a:spcAft>
                <a:spcPts val="1000"/>
              </a:spcAft>
              <a:buClr>
                <a:srgbClr val="000000"/>
              </a:buClr>
              <a:buSzPct val="100909"/>
            </a:pPr>
            <a:r>
              <a:rPr lang="en-US" sz="2400" dirty="0">
                <a:latin typeface="Gill Sans MT" panose="020B0502020104020203" pitchFamily="34" charset="0"/>
              </a:rPr>
              <a:t>Bring together stakeholders to kick-start the KM intervention</a:t>
            </a:r>
          </a:p>
          <a:p>
            <a:pPr marL="342900" indent="-342900">
              <a:spcAft>
                <a:spcPts val="1000"/>
              </a:spcAft>
              <a:buClr>
                <a:srgbClr val="000000"/>
              </a:buClr>
              <a:buSzPct val="100909"/>
            </a:pPr>
            <a:r>
              <a:rPr lang="en-US" sz="2400" dirty="0">
                <a:latin typeface="Gill Sans MT" panose="020B0502020104020203" pitchFamily="34" charset="0"/>
              </a:rPr>
              <a:t>Review roles and responsibilities</a:t>
            </a:r>
          </a:p>
          <a:p>
            <a:pPr marL="342900" indent="-342900">
              <a:spcAft>
                <a:spcPts val="1000"/>
              </a:spcAft>
              <a:buClr>
                <a:srgbClr val="000000"/>
              </a:buClr>
              <a:buSzPct val="100909"/>
            </a:pPr>
            <a:r>
              <a:rPr lang="en-US" sz="2400" dirty="0">
                <a:latin typeface="Gill Sans MT" panose="020B0502020104020203" pitchFamily="34" charset="0"/>
              </a:rPr>
              <a:t>Review the timeline</a:t>
            </a:r>
          </a:p>
          <a:p>
            <a:pPr marL="342900" indent="-342900">
              <a:spcAft>
                <a:spcPts val="1000"/>
              </a:spcAft>
              <a:buClr>
                <a:srgbClr val="000000"/>
              </a:buClr>
              <a:buSzPct val="100909"/>
            </a:pPr>
            <a:r>
              <a:rPr lang="en-US" sz="2400" dirty="0">
                <a:latin typeface="Gill Sans MT" panose="020B0502020104020203" pitchFamily="34" charset="0"/>
              </a:rPr>
              <a:t>Review the tools, technologies, and resources that individuals will use to implement the strategy</a:t>
            </a:r>
            <a:endParaRPr lang="en-US" sz="2200" dirty="0">
              <a:latin typeface="Gill Sans MT" panose="020B05020201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0E6CB8"/>
              </a:buClr>
              <a:buSzPct val="25000"/>
              <a:buFont typeface="Gill Sans"/>
              <a:buNone/>
            </a:pPr>
            <a:r>
              <a:rPr lang="en-US" sz="3600" i="0" u="none" strike="noStrike" cap="none" dirty="0">
                <a:ea typeface="Gill Sans"/>
                <a:cs typeface="Gill Sans"/>
                <a:sym typeface="Gill Sans"/>
              </a:rPr>
              <a:t>Objectives</a:t>
            </a:r>
            <a:r>
              <a:rPr lang="en-US" sz="3600" b="1" i="0" u="none" strike="noStrike" cap="none" dirty="0">
                <a:latin typeface="Gill Sans"/>
                <a:ea typeface="Gill Sans"/>
                <a:cs typeface="Gill Sans"/>
                <a:sym typeface="Gill Sans"/>
              </a:rPr>
              <a:t> </a:t>
            </a:r>
          </a:p>
        </p:txBody>
      </p:sp>
      <p:sp>
        <p:nvSpPr>
          <p:cNvPr id="107" name="Shape 107"/>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marL="530352" lvl="0" indent="-457200" rtl="0">
              <a:lnSpc>
                <a:spcPct val="114000"/>
              </a:lnSpc>
              <a:spcBef>
                <a:spcPts val="560"/>
              </a:spcBef>
              <a:spcAft>
                <a:spcPts val="400"/>
              </a:spcAft>
              <a:buClr>
                <a:srgbClr val="007EA5"/>
              </a:buClr>
              <a:buSzPct val="100000"/>
              <a:buFont typeface="+mj-lt"/>
              <a:buAutoNum type="arabicPeriod"/>
            </a:pPr>
            <a:r>
              <a:rPr lang="en-US" sz="2400" dirty="0">
                <a:latin typeface="Gill Sans MT" panose="020B0502020104020203" pitchFamily="34" charset="0"/>
                <a:cs typeface="Gill Sans" panose="020B0604020202020204" charset="0"/>
              </a:rPr>
              <a:t>Understand the value of a well-designed KM strategy</a:t>
            </a:r>
          </a:p>
          <a:p>
            <a:pPr marL="457200" lvl="0" indent="-384048" rtl="0">
              <a:lnSpc>
                <a:spcPct val="114000"/>
              </a:lnSpc>
              <a:spcBef>
                <a:spcPts val="0"/>
              </a:spcBef>
              <a:spcAft>
                <a:spcPts val="400"/>
              </a:spcAft>
              <a:buClr>
                <a:srgbClr val="007EA5"/>
              </a:buClr>
              <a:buSzPct val="100000"/>
              <a:buFont typeface="Helvetica Neue"/>
              <a:buAutoNum type="arabicPeriod"/>
            </a:pPr>
            <a:r>
              <a:rPr lang="en-US" sz="2400" dirty="0">
                <a:latin typeface="Gill Sans MT" panose="020B0502020104020203" pitchFamily="34" charset="0"/>
                <a:cs typeface="Gill Sans" panose="020B0604020202020204" charset="0"/>
              </a:rPr>
              <a:t>Describe the key elements that make up a KM strategy</a:t>
            </a:r>
          </a:p>
          <a:p>
            <a:pPr marL="457200" lvl="0" indent="-384048" rtl="0">
              <a:lnSpc>
                <a:spcPct val="114000"/>
              </a:lnSpc>
              <a:spcBef>
                <a:spcPts val="0"/>
              </a:spcBef>
              <a:spcAft>
                <a:spcPts val="400"/>
              </a:spcAft>
              <a:buClr>
                <a:srgbClr val="007EA5"/>
              </a:buClr>
              <a:buSzPct val="100000"/>
              <a:buFont typeface="Helvetica Neue"/>
              <a:buAutoNum type="arabicPeriod"/>
            </a:pPr>
            <a:r>
              <a:rPr lang="en-US" sz="2400" dirty="0">
                <a:latin typeface="Gill Sans MT" panose="020B0502020104020203" pitchFamily="34" charset="0"/>
                <a:cs typeface="Gill Sans" panose="020B0604020202020204" charset="0"/>
              </a:rPr>
              <a:t>Understand the added value of a theoretical foundation</a:t>
            </a:r>
          </a:p>
          <a:p>
            <a:pPr marL="457200" lvl="0" indent="-384048" rtl="0">
              <a:lnSpc>
                <a:spcPct val="114000"/>
              </a:lnSpc>
              <a:spcBef>
                <a:spcPts val="0"/>
              </a:spcBef>
              <a:spcAft>
                <a:spcPts val="400"/>
              </a:spcAft>
              <a:buClr>
                <a:srgbClr val="007EA5"/>
              </a:buClr>
              <a:buSzPct val="100000"/>
              <a:buFont typeface="Helvetica Neue"/>
              <a:buAutoNum type="arabicPeriod"/>
            </a:pPr>
            <a:r>
              <a:rPr lang="en-US" sz="2400" dirty="0">
                <a:latin typeface="Gill Sans MT" panose="020B0502020104020203" pitchFamily="34" charset="0"/>
                <a:cs typeface="Gill Sans" panose="020B0604020202020204" charset="0"/>
              </a:rPr>
              <a:t>Describe how a KM strategy supports organizational and project activities</a:t>
            </a:r>
          </a:p>
          <a:p>
            <a:pPr marL="457200" lvl="0" indent="-384048" rtl="0">
              <a:lnSpc>
                <a:spcPct val="114000"/>
              </a:lnSpc>
              <a:spcBef>
                <a:spcPts val="0"/>
              </a:spcBef>
              <a:spcAft>
                <a:spcPts val="400"/>
              </a:spcAft>
              <a:buClr>
                <a:srgbClr val="007EA5"/>
              </a:buClr>
              <a:buSzPct val="100000"/>
              <a:buFont typeface="Helvetica Neue"/>
              <a:buAutoNum type="arabicPeriod"/>
            </a:pPr>
            <a:r>
              <a:rPr lang="en-US" sz="2400" dirty="0">
                <a:latin typeface="Gill Sans MT" panose="020B0502020104020203" pitchFamily="34" charset="0"/>
                <a:cs typeface="Gill Sans" panose="020B0604020202020204" charset="0"/>
              </a:rPr>
              <a:t>Explain the qualities of strong KM goals and objectives  </a:t>
            </a:r>
          </a:p>
          <a:p>
            <a:pPr marL="457200" lvl="0" indent="-384048" rtl="0">
              <a:lnSpc>
                <a:spcPct val="114000"/>
              </a:lnSpc>
              <a:spcBef>
                <a:spcPts val="0"/>
              </a:spcBef>
              <a:spcAft>
                <a:spcPts val="400"/>
              </a:spcAft>
              <a:buClr>
                <a:srgbClr val="007EA5"/>
              </a:buClr>
              <a:buSzPct val="100000"/>
              <a:buFont typeface="Helvetica Neue"/>
              <a:buAutoNum type="arabicPeriod"/>
            </a:pPr>
            <a:r>
              <a:rPr lang="en-US" sz="2400" dirty="0">
                <a:latin typeface="Gill Sans MT" panose="020B0502020104020203" pitchFamily="34" charset="0"/>
                <a:cs typeface="Gill Sans" panose="020B0604020202020204" charset="0"/>
              </a:rPr>
              <a:t>Draft a timeline for implementing a KM Strategy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457200" marR="0" lvl="0" indent="-384048" algn="l" rtl="0">
              <a:lnSpc>
                <a:spcPct val="100000"/>
              </a:lnSpc>
              <a:spcBef>
                <a:spcPts val="0"/>
              </a:spcBef>
              <a:spcAft>
                <a:spcPts val="400"/>
              </a:spcAft>
              <a:buClr>
                <a:srgbClr val="0E6CB8"/>
              </a:buClr>
              <a:buSzPct val="25000"/>
              <a:buFont typeface="Gill Sans"/>
              <a:buNone/>
            </a:pPr>
            <a:r>
              <a:rPr lang="en-US" sz="4000" i="0" u="none" strike="noStrike" cap="none" dirty="0">
                <a:ea typeface="Gill Sans"/>
                <a:cs typeface="Gill Sans"/>
                <a:sym typeface="Gill Sans"/>
              </a:rPr>
              <a:t>Plan for Sustainability</a:t>
            </a:r>
          </a:p>
        </p:txBody>
      </p:sp>
      <p:sp>
        <p:nvSpPr>
          <p:cNvPr id="204" name="Shape 204"/>
          <p:cNvSpPr txBox="1">
            <a:spLocks noGrp="1"/>
          </p:cNvSpPr>
          <p:nvPr>
            <p:ph type="body" idx="1"/>
          </p:nvPr>
        </p:nvSpPr>
        <p:spPr>
          <a:xfrm>
            <a:off x="594360" y="1536192"/>
            <a:ext cx="8433730" cy="4351338"/>
          </a:xfrm>
          <a:prstGeom prst="rect">
            <a:avLst/>
          </a:prstGeom>
          <a:noFill/>
          <a:ln>
            <a:noFill/>
          </a:ln>
        </p:spPr>
        <p:txBody>
          <a:bodyPr lIns="91425" tIns="45700" rIns="91425" bIns="45700" anchor="t" anchorCtr="0">
            <a:noAutofit/>
          </a:bodyPr>
          <a:lstStyle/>
          <a:p>
            <a:pPr marL="457200" indent="-384048">
              <a:lnSpc>
                <a:spcPct val="114000"/>
              </a:lnSpc>
              <a:spcBef>
                <a:spcPts val="0"/>
              </a:spcBef>
              <a:spcAft>
                <a:spcPts val="400"/>
              </a:spcAft>
              <a:buClr>
                <a:srgbClr val="007EA5"/>
              </a:buClr>
            </a:pPr>
            <a:r>
              <a:rPr lang="en-US" sz="2400" b="0" i="0" u="none" strike="noStrike" cap="none" dirty="0">
                <a:latin typeface="Gill Sans MT" panose="020B0502020104020203" pitchFamily="34" charset="0"/>
                <a:ea typeface="Helvetica Neue"/>
                <a:cs typeface="Helvetica Neue"/>
                <a:sym typeface="Helvetica Neue"/>
              </a:rPr>
              <a:t>Involve stakeholders from the beginning</a:t>
            </a:r>
          </a:p>
          <a:p>
            <a:pPr marL="457200" marR="0" lvl="0" indent="-384048" algn="l" rtl="0">
              <a:lnSpc>
                <a:spcPct val="114000"/>
              </a:lnSpc>
              <a:spcBef>
                <a:spcPts val="0"/>
              </a:spcBef>
              <a:spcAft>
                <a:spcPts val="400"/>
              </a:spcAft>
              <a:buClr>
                <a:srgbClr val="007EA5"/>
              </a:buClr>
              <a:buFont typeface="Helvetica Neue"/>
            </a:pPr>
            <a:r>
              <a:rPr lang="en-US" sz="2400" b="0" i="0" u="none" strike="noStrike" cap="none" dirty="0">
                <a:latin typeface="Gill Sans MT" panose="020B0502020104020203" pitchFamily="34" charset="0"/>
                <a:ea typeface="Helvetica Neue"/>
                <a:cs typeface="Helvetica Neue"/>
                <a:sym typeface="Helvetica Neue"/>
              </a:rPr>
              <a:t>Work to influence ongoing behaviors</a:t>
            </a:r>
          </a:p>
          <a:p>
            <a:pPr marL="457200" marR="0" lvl="0" indent="-384048" algn="l" rtl="0">
              <a:lnSpc>
                <a:spcPct val="114000"/>
              </a:lnSpc>
              <a:spcBef>
                <a:spcPts val="0"/>
              </a:spcBef>
              <a:spcAft>
                <a:spcPts val="400"/>
              </a:spcAft>
              <a:buClr>
                <a:srgbClr val="007EA5"/>
              </a:buClr>
              <a:buFont typeface="Helvetica Neue"/>
            </a:pPr>
            <a:r>
              <a:rPr lang="en-US" sz="2400" b="0" i="0" u="none" strike="noStrike" cap="none" dirty="0">
                <a:latin typeface="Gill Sans MT" panose="020B0502020104020203" pitchFamily="34" charset="0"/>
                <a:ea typeface="Helvetica Neue"/>
                <a:cs typeface="Helvetica Neue"/>
                <a:sym typeface="Helvetica Neue"/>
              </a:rPr>
              <a:t>Consider community-based and organizational improvements</a:t>
            </a:r>
          </a:p>
          <a:p>
            <a:pPr marL="457200" marR="0" lvl="0" indent="-384048" algn="l" rtl="0">
              <a:lnSpc>
                <a:spcPct val="114000"/>
              </a:lnSpc>
              <a:spcBef>
                <a:spcPts val="0"/>
              </a:spcBef>
              <a:spcAft>
                <a:spcPts val="400"/>
              </a:spcAft>
              <a:buClr>
                <a:srgbClr val="007EA5"/>
              </a:buClr>
              <a:buFont typeface="Helvetica Neue"/>
            </a:pPr>
            <a:r>
              <a:rPr lang="en-US" sz="2400" b="0" i="0" u="none" strike="noStrike" cap="none" dirty="0">
                <a:latin typeface="Gill Sans MT" panose="020B0502020104020203" pitchFamily="34" charset="0"/>
                <a:ea typeface="Helvetica Neue"/>
                <a:cs typeface="Helvetica Neue"/>
                <a:sym typeface="Helvetica Neue"/>
              </a:rPr>
              <a:t>Mobilize groups with common interests</a:t>
            </a:r>
          </a:p>
          <a:p>
            <a:pPr marL="457200" marR="0" lvl="0" indent="-384048" algn="l" rtl="0">
              <a:lnSpc>
                <a:spcPct val="114000"/>
              </a:lnSpc>
              <a:spcBef>
                <a:spcPts val="0"/>
              </a:spcBef>
              <a:spcAft>
                <a:spcPts val="400"/>
              </a:spcAft>
              <a:buClr>
                <a:srgbClr val="007EA5"/>
              </a:buClr>
              <a:buFont typeface="Helvetica Neue"/>
            </a:pPr>
            <a:r>
              <a:rPr lang="en-US" sz="2400" b="0" i="0" u="none" strike="noStrike" cap="none" dirty="0">
                <a:latin typeface="Gill Sans MT" panose="020B0502020104020203" pitchFamily="34" charset="0"/>
                <a:ea typeface="Helvetica Neue"/>
                <a:cs typeface="Helvetica Neue"/>
                <a:sym typeface="Helvetica Neue"/>
              </a:rPr>
              <a:t>Connect leaders</a:t>
            </a:r>
          </a:p>
          <a:p>
            <a:pPr marL="457200" marR="0" lvl="0" indent="-384048" algn="l" rtl="0">
              <a:lnSpc>
                <a:spcPct val="114000"/>
              </a:lnSpc>
              <a:spcBef>
                <a:spcPts val="0"/>
              </a:spcBef>
              <a:spcAft>
                <a:spcPts val="400"/>
              </a:spcAft>
              <a:buClr>
                <a:srgbClr val="007EA5"/>
              </a:buClr>
              <a:buFont typeface="Helvetica Neue"/>
            </a:pPr>
            <a:r>
              <a:rPr lang="en-US" sz="2400" b="0" i="0" u="none" strike="noStrike" cap="none" dirty="0">
                <a:latin typeface="Gill Sans MT" panose="020B0502020104020203" pitchFamily="34" charset="0"/>
                <a:ea typeface="Helvetica Neue"/>
                <a:cs typeface="Helvetica Neue"/>
                <a:sym typeface="Helvetica Neue"/>
              </a:rPr>
              <a:t>Strengthen the capacity of staff</a:t>
            </a:r>
          </a:p>
          <a:p>
            <a:pPr marL="457200" marR="0" lvl="0" indent="-384048" algn="l" rtl="0">
              <a:lnSpc>
                <a:spcPct val="114000"/>
              </a:lnSpc>
              <a:spcBef>
                <a:spcPts val="0"/>
              </a:spcBef>
              <a:spcAft>
                <a:spcPts val="400"/>
              </a:spcAft>
              <a:buClr>
                <a:srgbClr val="007EA5"/>
              </a:buClr>
              <a:buFont typeface="Helvetica Neue"/>
            </a:pPr>
            <a:r>
              <a:rPr lang="en-US" sz="2400" b="0" i="0" u="none" strike="noStrike" cap="none" dirty="0">
                <a:latin typeface="Gill Sans MT" panose="020B0502020104020203" pitchFamily="34" charset="0"/>
                <a:ea typeface="Helvetica Neue"/>
                <a:cs typeface="Helvetica Neue"/>
                <a:sym typeface="Helvetica Neue"/>
              </a:rPr>
              <a:t>Document and disseminate your strategy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400"/>
              </a:spcAft>
              <a:buClr>
                <a:srgbClr val="0E6CB8"/>
              </a:buClr>
              <a:buSzPct val="25000"/>
              <a:buFont typeface="Gill Sans"/>
              <a:buNone/>
            </a:pPr>
            <a:r>
              <a:rPr lang="en-US" sz="3600" dirty="0"/>
              <a:t>KM Strategy to </a:t>
            </a:r>
            <a:r>
              <a:rPr lang="en-US" sz="3600"/>
              <a:t>Improve Programs</a:t>
            </a:r>
            <a:endParaRPr lang="en-US" sz="3600" dirty="0"/>
          </a:p>
        </p:txBody>
      </p:sp>
      <p:sp>
        <p:nvSpPr>
          <p:cNvPr id="113" name="Shape 113"/>
          <p:cNvSpPr txBox="1">
            <a:spLocks noGrp="1"/>
          </p:cNvSpPr>
          <p:nvPr>
            <p:ph type="body" idx="1"/>
          </p:nvPr>
        </p:nvSpPr>
        <p:spPr>
          <a:xfrm>
            <a:off x="594360" y="1847088"/>
            <a:ext cx="8001000" cy="91440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400"/>
              </a:spcAft>
              <a:buClr>
                <a:srgbClr val="171616"/>
              </a:buClr>
              <a:buSzPct val="25000"/>
              <a:buFont typeface="Arial"/>
              <a:buNone/>
            </a:pPr>
            <a:r>
              <a:rPr lang="en-US" sz="2400" dirty="0">
                <a:latin typeface="Gill Sans MT" panose="020B0502020104020203" pitchFamily="34" charset="0"/>
              </a:rPr>
              <a:t>A</a:t>
            </a:r>
            <a:r>
              <a:rPr lang="en-US" sz="2400" b="0" i="0" u="none" strike="noStrike" cap="none" dirty="0">
                <a:latin typeface="Gill Sans MT" panose="020B0502020104020203" pitchFamily="34" charset="0"/>
                <a:ea typeface="Helvetica Neue"/>
                <a:cs typeface="Helvetica Neue"/>
                <a:sym typeface="Helvetica Neue"/>
              </a:rPr>
              <a:t> well-designed KM strategy should help to effect</a:t>
            </a:r>
            <a:r>
              <a:rPr lang="en-US" sz="2400" dirty="0">
                <a:latin typeface="Gill Sans MT" panose="020B0502020104020203" pitchFamily="34" charset="0"/>
              </a:rPr>
              <a:t>ively </a:t>
            </a:r>
            <a:r>
              <a:rPr lang="en-US" sz="2400" b="0" i="0" u="none" strike="noStrike" cap="none" dirty="0">
                <a:latin typeface="Gill Sans MT" panose="020B0502020104020203" pitchFamily="34" charset="0"/>
                <a:ea typeface="Helvetica Neue"/>
                <a:cs typeface="Helvetica Neue"/>
                <a:sym typeface="Helvetica Neue"/>
              </a:rPr>
              <a:t>manage resources and time to improve your health program.</a:t>
            </a:r>
            <a:endParaRPr sz="2400" dirty="0">
              <a:latin typeface="Gill Sans MT" panose="020B0502020104020203" pitchFamily="34" charset="0"/>
            </a:endParaRPr>
          </a:p>
          <a:p>
            <a:pPr marL="0" marR="0" lvl="0" indent="0" algn="l" rtl="0">
              <a:lnSpc>
                <a:spcPct val="115000"/>
              </a:lnSpc>
              <a:spcBef>
                <a:spcPts val="1000"/>
              </a:spcBef>
              <a:spcAft>
                <a:spcPts val="400"/>
              </a:spcAft>
              <a:buClr>
                <a:srgbClr val="171616"/>
              </a:buClr>
              <a:buSzPct val="25000"/>
              <a:buFont typeface="Arial"/>
              <a:buNone/>
            </a:pPr>
            <a:r>
              <a:rPr lang="en-US" sz="2400" b="0" i="0" u="none" strike="noStrike" cap="none" dirty="0">
                <a:latin typeface="Gill Sans MT" panose="020B0502020104020203" pitchFamily="34" charset="0"/>
                <a:ea typeface="Helvetica Neue"/>
                <a:cs typeface="Helvetica Neue"/>
                <a:sym typeface="Helvetica Neue"/>
              </a:rPr>
              <a:t>It will serve as a roadmap for your activities – ensuring that specific gaps in your knowledge needs assessment are addressed, and that activities and milestones are tracked.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514350" marR="0" lvl="0" indent="-514350" algn="l" rtl="0">
              <a:lnSpc>
                <a:spcPct val="90000"/>
              </a:lnSpc>
              <a:spcBef>
                <a:spcPts val="0"/>
              </a:spcBef>
              <a:buClr>
                <a:srgbClr val="0E6CB8"/>
              </a:buClr>
              <a:buSzPct val="25000"/>
              <a:buFont typeface="Gill Sans"/>
              <a:buNone/>
            </a:pPr>
            <a:r>
              <a:rPr lang="en-US" sz="3600" dirty="0"/>
              <a:t>Four</a:t>
            </a:r>
            <a:r>
              <a:rPr lang="en-US" sz="3600" i="0" u="none" strike="noStrike" cap="none" dirty="0">
                <a:ea typeface="Gill Sans"/>
                <a:cs typeface="Gill Sans"/>
                <a:sym typeface="Gill Sans"/>
              </a:rPr>
              <a:t> </a:t>
            </a:r>
            <a:r>
              <a:rPr lang="en-US" sz="3600" dirty="0">
                <a:ea typeface="Gill Sans"/>
                <a:cs typeface="Gill Sans"/>
                <a:sym typeface="Gill Sans"/>
              </a:rPr>
              <a:t>S</a:t>
            </a:r>
            <a:r>
              <a:rPr lang="en-US" sz="3600" i="0" u="none" strike="noStrike" cap="none" dirty="0">
                <a:ea typeface="Gill Sans"/>
                <a:cs typeface="Gill Sans"/>
                <a:sym typeface="Gill Sans"/>
              </a:rPr>
              <a:t>teps to Developing a KM Strategy </a:t>
            </a:r>
          </a:p>
        </p:txBody>
      </p:sp>
      <p:sp>
        <p:nvSpPr>
          <p:cNvPr id="127" name="Shape 127"/>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a:buSzPct val="100000"/>
              <a:buFont typeface="Calibri"/>
              <a:buAutoNum type="arabicPeriod"/>
            </a:pPr>
            <a:r>
              <a:rPr lang="en-US" sz="2400" dirty="0">
                <a:latin typeface="Gill Sans MT" panose="020B0502020104020203" pitchFamily="34" charset="0"/>
              </a:rPr>
              <a:t>Develop a </a:t>
            </a:r>
            <a:r>
              <a:rPr lang="en-US" sz="2400" b="1" dirty="0">
                <a:latin typeface="Gill Sans MT" panose="020B0502020104020203" pitchFamily="34" charset="0"/>
              </a:rPr>
              <a:t>plan</a:t>
            </a:r>
            <a:r>
              <a:rPr lang="en-US" sz="2400" dirty="0">
                <a:latin typeface="Gill Sans MT" panose="020B0502020104020203" pitchFamily="34" charset="0"/>
              </a:rPr>
              <a:t> by deciding on objectives, audiences, and KM products and approaches.</a:t>
            </a:r>
          </a:p>
          <a:p>
            <a:pPr>
              <a:buSzPct val="100000"/>
              <a:buFont typeface="Calibri"/>
              <a:buAutoNum type="arabicPeriod"/>
            </a:pPr>
            <a:r>
              <a:rPr lang="en-US" sz="2400" dirty="0">
                <a:latin typeface="Gill Sans MT" panose="020B0502020104020203" pitchFamily="34" charset="0"/>
              </a:rPr>
              <a:t>Consider relevant </a:t>
            </a:r>
            <a:r>
              <a:rPr lang="en-US" sz="2400" b="1" dirty="0">
                <a:latin typeface="Gill Sans MT" panose="020B0502020104020203" pitchFamily="34" charset="0"/>
              </a:rPr>
              <a:t>theoretical frameworks </a:t>
            </a:r>
            <a:r>
              <a:rPr lang="en-US" sz="2400" dirty="0">
                <a:latin typeface="Gill Sans MT" panose="020B0502020104020203" pitchFamily="34" charset="0"/>
              </a:rPr>
              <a:t>that can guide the KM intervention.</a:t>
            </a:r>
          </a:p>
          <a:p>
            <a:pPr marL="457200" lvl="0" indent="-384048">
              <a:lnSpc>
                <a:spcPct val="114000"/>
              </a:lnSpc>
              <a:spcBef>
                <a:spcPts val="0"/>
              </a:spcBef>
              <a:spcAft>
                <a:spcPts val="400"/>
              </a:spcAft>
              <a:buSzPct val="100000"/>
              <a:buFont typeface="Calibri"/>
              <a:buAutoNum type="arabicPeriod"/>
            </a:pPr>
            <a:r>
              <a:rPr lang="en-US" sz="2400" dirty="0">
                <a:latin typeface="Gill Sans MT" panose="020B0502020104020203" pitchFamily="34" charset="0"/>
              </a:rPr>
              <a:t>Determine </a:t>
            </a:r>
            <a:r>
              <a:rPr lang="en-US" sz="2400" b="1" dirty="0">
                <a:latin typeface="Gill Sans MT" panose="020B0502020104020203" pitchFamily="34" charset="0"/>
              </a:rPr>
              <a:t>budget, resources, and timeline </a:t>
            </a:r>
            <a:r>
              <a:rPr lang="en-US" sz="2400" dirty="0">
                <a:latin typeface="Gill Sans MT" panose="020B0502020104020203" pitchFamily="34" charset="0"/>
              </a:rPr>
              <a:t>for the KM intervention.</a:t>
            </a:r>
          </a:p>
          <a:p>
            <a:pPr marL="457200" lvl="0" indent="-384048">
              <a:lnSpc>
                <a:spcPct val="114000"/>
              </a:lnSpc>
              <a:spcBef>
                <a:spcPts val="0"/>
              </a:spcBef>
              <a:spcAft>
                <a:spcPts val="400"/>
              </a:spcAft>
              <a:buSzPct val="100000"/>
              <a:buFont typeface="Calibri"/>
              <a:buAutoNum type="arabicPeriod"/>
            </a:pPr>
            <a:r>
              <a:rPr lang="en-US" sz="2400" dirty="0">
                <a:latin typeface="Gill Sans MT" panose="020B0502020104020203" pitchFamily="34" charset="0"/>
              </a:rPr>
              <a:t>Bring together </a:t>
            </a:r>
            <a:r>
              <a:rPr lang="en-US" sz="2400" b="1" dirty="0">
                <a:latin typeface="Gill Sans MT" panose="020B0502020104020203" pitchFamily="34" charset="0"/>
              </a:rPr>
              <a:t>relevant stakeholders </a:t>
            </a:r>
            <a:r>
              <a:rPr lang="en-US" sz="2400" dirty="0">
                <a:latin typeface="Gill Sans MT" panose="020B0502020104020203" pitchFamily="34" charset="0"/>
              </a:rPr>
              <a:t>to launch the KM intervention.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KM Strategy</a:t>
            </a:r>
          </a:p>
        </p:txBody>
      </p:sp>
      <p:sp>
        <p:nvSpPr>
          <p:cNvPr id="3" name="Content Placeholder 2"/>
          <p:cNvSpPr>
            <a:spLocks noGrp="1"/>
          </p:cNvSpPr>
          <p:nvPr>
            <p:ph idx="1"/>
          </p:nvPr>
        </p:nvSpPr>
        <p:spPr>
          <a:xfrm>
            <a:off x="628650" y="1642745"/>
            <a:ext cx="7886700" cy="4207622"/>
          </a:xfrm>
        </p:spPr>
        <p:txBody>
          <a:bodyPr>
            <a:normAutofit fontScale="70000" lnSpcReduction="20000"/>
          </a:bodyPr>
          <a:lstStyle/>
          <a:p>
            <a:pPr lvl="0"/>
            <a:r>
              <a:rPr lang="en-US" dirty="0"/>
              <a:t>Alignment with the overall mission of the activity, project, or organization</a:t>
            </a:r>
          </a:p>
          <a:p>
            <a:pPr lvl="0"/>
            <a:r>
              <a:rPr lang="en-US" dirty="0"/>
              <a:t>Supporting stakeholders</a:t>
            </a:r>
          </a:p>
          <a:p>
            <a:pPr lvl="0"/>
            <a:r>
              <a:rPr lang="en-US" dirty="0"/>
              <a:t>Audience(s)</a:t>
            </a:r>
          </a:p>
          <a:p>
            <a:pPr lvl="0"/>
            <a:r>
              <a:rPr lang="en-US" dirty="0"/>
              <a:t>Supporting theory(</a:t>
            </a:r>
            <a:r>
              <a:rPr lang="en-US" dirty="0" err="1"/>
              <a:t>ies</a:t>
            </a:r>
            <a:r>
              <a:rPr lang="en-US" dirty="0"/>
              <a:t>) </a:t>
            </a:r>
          </a:p>
          <a:p>
            <a:pPr lvl="0"/>
            <a:r>
              <a:rPr lang="en-US" dirty="0"/>
              <a:t>KM definition </a:t>
            </a:r>
          </a:p>
          <a:p>
            <a:pPr lvl="0"/>
            <a:r>
              <a:rPr lang="en-US" dirty="0"/>
              <a:t>SMART objectives</a:t>
            </a:r>
          </a:p>
          <a:p>
            <a:pPr lvl="0"/>
            <a:r>
              <a:rPr lang="en-US" dirty="0"/>
              <a:t>Implementation process and staff roles</a:t>
            </a:r>
          </a:p>
          <a:p>
            <a:pPr lvl="0"/>
            <a:r>
              <a:rPr lang="en-US" dirty="0"/>
              <a:t>Budget, timeframe, and human resources</a:t>
            </a:r>
          </a:p>
          <a:p>
            <a:pPr lvl="0"/>
            <a:r>
              <a:rPr lang="en-US" dirty="0"/>
              <a:t>KM approaches</a:t>
            </a:r>
          </a:p>
          <a:p>
            <a:pPr lvl="0"/>
            <a:r>
              <a:rPr lang="en-US" dirty="0"/>
              <a:t>Supporting ICTs  </a:t>
            </a:r>
          </a:p>
          <a:p>
            <a:pPr lvl="0"/>
            <a:r>
              <a:rPr lang="en-US" dirty="0"/>
              <a:t>Ensuring Sustainability</a:t>
            </a:r>
          </a:p>
          <a:p>
            <a:pPr marL="587502" indent="-514350">
              <a:buFont typeface="+mj-lt"/>
              <a:buAutoNum type="arabicPeriod"/>
            </a:pPr>
            <a:endParaRPr lang="en-US" dirty="0"/>
          </a:p>
        </p:txBody>
      </p:sp>
    </p:spTree>
    <p:extLst>
      <p:ext uri="{BB962C8B-B14F-4D97-AF65-F5344CB8AC3E}">
        <p14:creationId xmlns:p14="http://schemas.microsoft.com/office/powerpoint/2010/main" val="3980561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576072" y="1185672"/>
            <a:ext cx="8001000" cy="2387600"/>
          </a:xfrm>
        </p:spPr>
        <p:txBody>
          <a:bodyPr anchor="t">
            <a:noAutofit/>
          </a:bodyPr>
          <a:lstStyle/>
          <a:p>
            <a:pPr>
              <a:lnSpc>
                <a:spcPct val="100000"/>
              </a:lnSpc>
              <a:spcAft>
                <a:spcPts val="400"/>
              </a:spcAft>
            </a:pPr>
            <a:r>
              <a:rPr lang="en-US" b="0" dirty="0">
                <a:latin typeface="Gill Sans MT" panose="020B0502020104020203" pitchFamily="34" charset="0"/>
              </a:rPr>
              <a:t>Develop a plan by deciding on objectives, audiences, and KM products </a:t>
            </a:r>
            <a:r>
              <a:rPr lang="en-US" b="0">
                <a:latin typeface="Gill Sans MT" panose="020B0502020104020203" pitchFamily="34" charset="0"/>
              </a:rPr>
              <a:t>and approaches</a:t>
            </a:r>
            <a:endParaRPr lang="en-US" b="0" dirty="0">
              <a:latin typeface="Gill Sans MT" panose="020B0502020104020203" pitchFamily="34" charset="0"/>
            </a:endParaRPr>
          </a:p>
        </p:txBody>
      </p:sp>
    </p:spTree>
    <p:extLst>
      <p:ext uri="{BB962C8B-B14F-4D97-AF65-F5344CB8AC3E}">
        <p14:creationId xmlns:p14="http://schemas.microsoft.com/office/powerpoint/2010/main" val="1807726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47"/>
          <p:cNvSpPr txBox="1">
            <a:spLocks noGrp="1"/>
          </p:cNvSpPr>
          <p:nvPr>
            <p:ph type="title"/>
          </p:nvPr>
        </p:nvSpPr>
        <p:spPr>
          <a:xfrm>
            <a:off x="576072" y="154546"/>
            <a:ext cx="8001000" cy="1290206"/>
          </a:xfrm>
          <a:prstGeom prst="rect">
            <a:avLst/>
          </a:prstGeom>
          <a:noFill/>
          <a:ln>
            <a:noFill/>
          </a:ln>
        </p:spPr>
        <p:txBody>
          <a:bodyPr lIns="91425" tIns="45700" rIns="91425" bIns="45700" anchor="t" anchorCtr="0">
            <a:noAutofit/>
          </a:bodyPr>
          <a:lstStyle/>
          <a:p>
            <a:pPr lvl="0">
              <a:buSzPct val="25000"/>
            </a:pPr>
            <a:r>
              <a:rPr lang="en-US" sz="3600" dirty="0"/>
              <a:t>Objectives:  On the Way to Your Goal</a:t>
            </a:r>
            <a:endParaRPr lang="en-US" sz="2800" b="1" i="0" u="none" strike="noStrike" cap="none" dirty="0">
              <a:solidFill>
                <a:srgbClr val="0E6CB8"/>
              </a:solidFill>
              <a:latin typeface="Gill Sans"/>
              <a:ea typeface="Gill Sans"/>
              <a:cs typeface="Gill Sans"/>
              <a:sym typeface="Gill Sans"/>
            </a:endParaRPr>
          </a:p>
        </p:txBody>
      </p: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4330" y="-1417717"/>
            <a:ext cx="9987266" cy="8961120"/>
          </a:xfrm>
          <a:prstGeom prst="rect">
            <a:avLst/>
          </a:prstGeom>
        </p:spPr>
      </p:pic>
    </p:spTree>
    <p:extLst>
      <p:ext uri="{BB962C8B-B14F-4D97-AF65-F5344CB8AC3E}">
        <p14:creationId xmlns:p14="http://schemas.microsoft.com/office/powerpoint/2010/main" val="231437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457200" lvl="0" indent="-384048">
              <a:lnSpc>
                <a:spcPct val="100000"/>
              </a:lnSpc>
              <a:spcAft>
                <a:spcPts val="400"/>
              </a:spcAft>
              <a:buSzPct val="25000"/>
            </a:pPr>
            <a:r>
              <a:rPr lang="en-US" sz="3600" dirty="0">
                <a:ea typeface="Calibri"/>
                <a:cs typeface="Calibri"/>
                <a:sym typeface="Calibri"/>
              </a:rPr>
              <a:t>Example of a SMART Objective</a:t>
            </a:r>
            <a:endParaRPr lang="en-US" sz="3600" b="1" u="none" strike="noStrike" cap="none" dirty="0">
              <a:ea typeface="Gill Sans"/>
              <a:cs typeface="Gill Sans"/>
              <a:sym typeface="Gill Sans"/>
            </a:endParaRPr>
          </a:p>
        </p:txBody>
      </p:sp>
      <p:sp>
        <p:nvSpPr>
          <p:cNvPr id="154" name="Shape 154"/>
          <p:cNvSpPr txBox="1"/>
          <p:nvPr/>
        </p:nvSpPr>
        <p:spPr>
          <a:xfrm>
            <a:off x="594360" y="1536192"/>
            <a:ext cx="8001000" cy="914400"/>
          </a:xfrm>
          <a:prstGeom prst="rect">
            <a:avLst/>
          </a:prstGeom>
          <a:noFill/>
          <a:ln>
            <a:noFill/>
          </a:ln>
        </p:spPr>
        <p:txBody>
          <a:bodyPr lIns="91425" tIns="45700" rIns="91425" bIns="45700" anchor="t" anchorCtr="0">
            <a:noAutofit/>
          </a:bodyPr>
          <a:lstStyle/>
          <a:p>
            <a:pPr marR="0" lvl="0" algn="l" rtl="0">
              <a:lnSpc>
                <a:spcPct val="114000"/>
              </a:lnSpc>
              <a:spcBef>
                <a:spcPts val="0"/>
              </a:spcBef>
              <a:spcAft>
                <a:spcPts val="400"/>
              </a:spcAft>
              <a:buSzPct val="25000"/>
              <a:buNone/>
            </a:pPr>
            <a:r>
              <a:rPr lang="en-US" sz="2400" i="1" dirty="0">
                <a:solidFill>
                  <a:srgbClr val="007EA5"/>
                </a:solidFill>
                <a:latin typeface="Gill Sans MT" panose="020B0502020104020203" pitchFamily="34" charset="0"/>
                <a:ea typeface="Calibri"/>
                <a:cs typeface="Arial" panose="020B0604020202020204" pitchFamily="34" charset="0"/>
                <a:sym typeface="Calibri"/>
              </a:rPr>
              <a:t>“By April 2013, create/revitalize a district-level working group (community of practice) of 5–7 family planning champions (30–40 total) that meets monthly to share knowledge and help members advocate funding and supportive policies (for example, those that encourage midwives to obtain training on IUD and implant insertion).”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594360" y="1389888"/>
            <a:ext cx="8001000" cy="914400"/>
          </a:xfrm>
          <a:prstGeom prst="rect">
            <a:avLst/>
          </a:prstGeom>
          <a:noFill/>
          <a:ln>
            <a:noFill/>
          </a:ln>
        </p:spPr>
        <p:txBody>
          <a:bodyPr lIns="91425" tIns="45700" rIns="91425" bIns="45700" anchor="t" anchorCtr="0">
            <a:noAutofit/>
          </a:bodyPr>
          <a:lstStyle/>
          <a:p>
            <a:pPr marL="457200" marR="0" lvl="0" indent="-384048" algn="l" rtl="0">
              <a:lnSpc>
                <a:spcPct val="114000"/>
              </a:lnSpc>
              <a:spcBef>
                <a:spcPts val="0"/>
              </a:spcBef>
              <a:spcAft>
                <a:spcPts val="400"/>
              </a:spcAft>
              <a:buClr>
                <a:srgbClr val="007EA5"/>
              </a:buClr>
              <a:buFont typeface="Arial"/>
              <a:buChar char="•"/>
            </a:pPr>
            <a:r>
              <a:rPr lang="en-US" sz="2200" b="0" i="0" u="none" strike="noStrike" cap="none" dirty="0">
                <a:latin typeface="Gill Sans MT" panose="020B0502020104020203" pitchFamily="34" charset="0"/>
                <a:ea typeface="Helvetica Neue"/>
                <a:cs typeface="Helvetica Neue"/>
                <a:sym typeface="Helvetica Neue"/>
              </a:rPr>
              <a:t>Identify primary and secondary audiences and decide who can have the greatest impact on your program challenge and who is most likely to use your proposed KM approaches. </a:t>
            </a:r>
          </a:p>
          <a:p>
            <a:pPr marL="457200" lvl="0" indent="-384048">
              <a:lnSpc>
                <a:spcPct val="114000"/>
              </a:lnSpc>
              <a:spcBef>
                <a:spcPts val="0"/>
              </a:spcBef>
              <a:spcAft>
                <a:spcPts val="400"/>
              </a:spcAft>
              <a:buClr>
                <a:srgbClr val="007EA5"/>
              </a:buClr>
            </a:pPr>
            <a:r>
              <a:rPr lang="en-US" sz="2200" dirty="0">
                <a:latin typeface="Gill Sans MT" panose="020B0502020104020203" pitchFamily="34" charset="0"/>
              </a:rPr>
              <a:t>If you are struggling to understand your audiences and/or determine who should be in the “secondary audience” category, you may want to map out all relevant audiences to determine who has the most influence over the success of your proposed KM activities. </a:t>
            </a:r>
            <a:endParaRPr lang="en-US" sz="2200" b="0" i="0" u="none" strike="noStrike" cap="none" dirty="0">
              <a:latin typeface="Gill Sans MT" panose="020B0502020104020203" pitchFamily="34" charset="0"/>
              <a:ea typeface="Helvetica Neue"/>
              <a:cs typeface="Helvetica Neue"/>
              <a:sym typeface="Helvetica Neue"/>
            </a:endParaRPr>
          </a:p>
        </p:txBody>
      </p:sp>
      <p:sp>
        <p:nvSpPr>
          <p:cNvPr id="147" name="Shape 147"/>
          <p:cNvSpPr txBox="1">
            <a:spLocks noGrp="1"/>
          </p:cNvSpPr>
          <p:nvPr>
            <p:ph type="title"/>
          </p:nvPr>
        </p:nvSpPr>
        <p:spPr>
          <a:xfrm>
            <a:off x="576072" y="530352"/>
            <a:ext cx="8339328" cy="914400"/>
          </a:xfrm>
          <a:prstGeom prst="rect">
            <a:avLst/>
          </a:prstGeom>
          <a:noFill/>
          <a:ln>
            <a:noFill/>
          </a:ln>
        </p:spPr>
        <p:txBody>
          <a:bodyPr lIns="91425" tIns="45700" rIns="91425" bIns="45700" anchor="t" anchorCtr="0">
            <a:noAutofit/>
          </a:bodyPr>
          <a:lstStyle/>
          <a:p>
            <a:pPr lvl="0">
              <a:lnSpc>
                <a:spcPct val="100000"/>
              </a:lnSpc>
              <a:spcAft>
                <a:spcPts val="400"/>
              </a:spcAft>
              <a:buSzPct val="25000"/>
            </a:pPr>
            <a:r>
              <a:rPr lang="en-US" sz="3600" dirty="0"/>
              <a:t>Audiences:  Who Do You Want to Reach?</a:t>
            </a:r>
            <a:endParaRPr lang="en-US" sz="2800" b="1" i="0" u="none" strike="noStrike" cap="none" dirty="0">
              <a:solidFill>
                <a:srgbClr val="0E6CB8"/>
              </a:solidFill>
              <a:latin typeface="Gill Sans"/>
              <a:ea typeface="Gill Sans"/>
              <a:cs typeface="Gill Sans"/>
              <a:sym typeface="Gill Sans"/>
            </a:endParaRPr>
          </a:p>
        </p:txBody>
      </p:sp>
      <p:sp>
        <p:nvSpPr>
          <p:cNvPr id="4" name="Text Box 31"/>
          <p:cNvSpPr txBox="1"/>
          <p:nvPr/>
        </p:nvSpPr>
        <p:spPr>
          <a:xfrm>
            <a:off x="790564" y="4936336"/>
            <a:ext cx="7220857" cy="81915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lstStyle/>
          <a:p>
            <a:pPr marL="0" marR="0" algn="ctr">
              <a:lnSpc>
                <a:spcPct val="115000"/>
              </a:lnSpc>
              <a:spcBef>
                <a:spcPts val="0"/>
              </a:spcBef>
              <a:spcAft>
                <a:spcPts val="0"/>
              </a:spcAft>
            </a:pPr>
            <a:r>
              <a:rPr lang="en-US" sz="1600" b="1" dirty="0">
                <a:solidFill>
                  <a:srgbClr val="000000"/>
                </a:solidFill>
                <a:effectLst/>
                <a:cs typeface="Calibri"/>
              </a:rPr>
              <a:t>TIP: </a:t>
            </a:r>
            <a:r>
              <a:rPr lang="en-US" sz="1600" dirty="0">
                <a:solidFill>
                  <a:srgbClr val="000000"/>
                </a:solidFill>
                <a:effectLst/>
                <a:cs typeface="Calibri"/>
              </a:rPr>
              <a:t>Net-Map (covered in Step 1: Assess Needs) is a useful tool for helping understand audiences, knowledge flows, and influence.</a:t>
            </a:r>
            <a:endParaRPr lang="en-US" sz="1600" dirty="0">
              <a:solidFill>
                <a:srgbClr val="000000"/>
              </a:solidFill>
              <a:effectLst/>
              <a:latin typeface="Calibri"/>
              <a:ea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TotalTime>
  <Words>4083</Words>
  <Application>Microsoft Office PowerPoint</Application>
  <PresentationFormat>On-screen Show (4:3)</PresentationFormat>
  <Paragraphs>251</Paragraphs>
  <Slides>20</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Gill Sans</vt:lpstr>
      <vt:lpstr>Gill Sans MT</vt:lpstr>
      <vt:lpstr>Helvetica Neue</vt:lpstr>
      <vt:lpstr>Office Theme</vt:lpstr>
      <vt:lpstr>Step 2: Design KM Strategy </vt:lpstr>
      <vt:lpstr>Objectives </vt:lpstr>
      <vt:lpstr>KM Strategy to Improve Programs</vt:lpstr>
      <vt:lpstr>Four Steps to Developing a KM Strategy </vt:lpstr>
      <vt:lpstr>Components of a KM Strategy</vt:lpstr>
      <vt:lpstr>Develop a plan by deciding on objectives, audiences, and KM products and approaches</vt:lpstr>
      <vt:lpstr>Objectives:  On the Way to Your Goal</vt:lpstr>
      <vt:lpstr>Example of a SMART Objective</vt:lpstr>
      <vt:lpstr>Audiences:  Who Do You Want to Reach?</vt:lpstr>
      <vt:lpstr>Choose a Theoretical Framework  </vt:lpstr>
      <vt:lpstr>Theories Relevant to KM</vt:lpstr>
      <vt:lpstr>Theories Relevant to KM (continued)</vt:lpstr>
      <vt:lpstr>KM Tools and Techniques</vt:lpstr>
      <vt:lpstr>Where Does KM Fit?</vt:lpstr>
      <vt:lpstr>Budget, Resources, and Timeline</vt:lpstr>
      <vt:lpstr>Implementation Guide and Timeline: Who Will Conduct the Activities and When?</vt:lpstr>
      <vt:lpstr>M&amp;E Plan: Success, Indicators, and Impact</vt:lpstr>
      <vt:lpstr>Illustrative Indicators</vt:lpstr>
      <vt:lpstr>Launch the KM Strategy</vt:lpstr>
      <vt:lpstr>Plan for Sustainability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Beisser</dc:creator>
  <cp:lastModifiedBy>Sean Stewart</cp:lastModifiedBy>
  <cp:revision>39</cp:revision>
  <cp:lastPrinted>2017-04-10T19:34:28Z</cp:lastPrinted>
  <dcterms:created xsi:type="dcterms:W3CDTF">2017-04-07T16:58:38Z</dcterms:created>
  <dcterms:modified xsi:type="dcterms:W3CDTF">2021-07-13T19:38:47Z</dcterms:modified>
</cp:coreProperties>
</file>