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72" r:id="rId3"/>
    <p:sldId id="258" r:id="rId4"/>
    <p:sldId id="262" r:id="rId5"/>
    <p:sldId id="259" r:id="rId6"/>
    <p:sldId id="269" r:id="rId7"/>
    <p:sldId id="265" r:id="rId8"/>
    <p:sldId id="260" r:id="rId9"/>
    <p:sldId id="270" r:id="rId10"/>
    <p:sldId id="271" r:id="rId11"/>
    <p:sldId id="268" r:id="rId12"/>
    <p:sldId id="263" r:id="rId1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0"/>
    <p:restoredTop sz="85185"/>
  </p:normalViewPr>
  <p:slideViewPr>
    <p:cSldViewPr snapToGrid="0" snapToObjects="1">
      <p:cViewPr>
        <p:scale>
          <a:sx n="60" d="100"/>
          <a:sy n="60" d="100"/>
        </p:scale>
        <p:origin x="1532" y="-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Stewart" userId="07670420a1da6ec3" providerId="LiveId" clId="{979C9BEC-7438-4CD3-A062-33B5912DB769}"/>
    <pc:docChg chg="undo redo custSel modSld modMainMaster">
      <pc:chgData name="Sean Stewart" userId="07670420a1da6ec3" providerId="LiveId" clId="{979C9BEC-7438-4CD3-A062-33B5912DB769}" dt="2020-09-24T18:04:38.516" v="34" actId="1076"/>
      <pc:docMkLst>
        <pc:docMk/>
      </pc:docMkLst>
      <pc:sldChg chg="modSp">
        <pc:chgData name="Sean Stewart" userId="07670420a1da6ec3" providerId="LiveId" clId="{979C9BEC-7438-4CD3-A062-33B5912DB769}" dt="2020-09-24T17:59:10.120" v="1"/>
        <pc:sldMkLst>
          <pc:docMk/>
          <pc:sldMk cId="573196794" sldId="256"/>
        </pc:sldMkLst>
        <pc:spChg chg="mod">
          <ac:chgData name="Sean Stewart" userId="07670420a1da6ec3" providerId="LiveId" clId="{979C9BEC-7438-4CD3-A062-33B5912DB769}" dt="2020-09-24T17:59:10.120" v="1"/>
          <ac:spMkLst>
            <pc:docMk/>
            <pc:sldMk cId="573196794" sldId="256"/>
            <ac:spMk id="7" creationId="{00000000-0000-0000-0000-000000000000}"/>
          </ac:spMkLst>
        </pc:spChg>
        <pc:spChg chg="mod">
          <ac:chgData name="Sean Stewart" userId="07670420a1da6ec3" providerId="LiveId" clId="{979C9BEC-7438-4CD3-A062-33B5912DB769}" dt="2020-09-24T17:59:10.120" v="1"/>
          <ac:spMkLst>
            <pc:docMk/>
            <pc:sldMk cId="573196794" sldId="256"/>
            <ac:spMk id="8" creationId="{00000000-0000-0000-0000-000000000000}"/>
          </ac:spMkLst>
        </pc:spChg>
      </pc:sldChg>
      <pc:sldChg chg="modSp">
        <pc:chgData name="Sean Stewart" userId="07670420a1da6ec3" providerId="LiveId" clId="{979C9BEC-7438-4CD3-A062-33B5912DB769}" dt="2020-09-24T17:59:10.120" v="1"/>
        <pc:sldMkLst>
          <pc:docMk/>
          <pc:sldMk cId="2875065453" sldId="258"/>
        </pc:sldMkLst>
        <pc:spChg chg="mod">
          <ac:chgData name="Sean Stewart" userId="07670420a1da6ec3" providerId="LiveId" clId="{979C9BEC-7438-4CD3-A062-33B5912DB769}" dt="2020-09-24T17:59:10.120" v="1"/>
          <ac:spMkLst>
            <pc:docMk/>
            <pc:sldMk cId="2875065453" sldId="258"/>
            <ac:spMk id="2" creationId="{F3A0BC55-4C4B-418C-8826-FC27C62C47C2}"/>
          </ac:spMkLst>
        </pc:spChg>
        <pc:spChg chg="mod">
          <ac:chgData name="Sean Stewart" userId="07670420a1da6ec3" providerId="LiveId" clId="{979C9BEC-7438-4CD3-A062-33B5912DB769}" dt="2020-09-24T17:59:10.120" v="1"/>
          <ac:spMkLst>
            <pc:docMk/>
            <pc:sldMk cId="2875065453" sldId="258"/>
            <ac:spMk id="3" creationId="{741855A5-A2D0-4328-AECF-C53E8052C42A}"/>
          </ac:spMkLst>
        </pc:spChg>
      </pc:sldChg>
      <pc:sldChg chg="modSp">
        <pc:chgData name="Sean Stewart" userId="07670420a1da6ec3" providerId="LiveId" clId="{979C9BEC-7438-4CD3-A062-33B5912DB769}" dt="2020-09-24T17:59:10.120" v="1"/>
        <pc:sldMkLst>
          <pc:docMk/>
          <pc:sldMk cId="1841939171" sldId="259"/>
        </pc:sldMkLst>
        <pc:spChg chg="mod">
          <ac:chgData name="Sean Stewart" userId="07670420a1da6ec3" providerId="LiveId" clId="{979C9BEC-7438-4CD3-A062-33B5912DB769}" dt="2020-09-24T17:59:10.120" v="1"/>
          <ac:spMkLst>
            <pc:docMk/>
            <pc:sldMk cId="1841939171" sldId="259"/>
            <ac:spMk id="2" creationId="{2BFE4AC1-657E-4A4D-B0D9-28052B1B8EEF}"/>
          </ac:spMkLst>
        </pc:spChg>
      </pc:sldChg>
      <pc:sldChg chg="modSp">
        <pc:chgData name="Sean Stewart" userId="07670420a1da6ec3" providerId="LiveId" clId="{979C9BEC-7438-4CD3-A062-33B5912DB769}" dt="2020-09-24T17:59:10.120" v="1"/>
        <pc:sldMkLst>
          <pc:docMk/>
          <pc:sldMk cId="3718020241" sldId="260"/>
        </pc:sldMkLst>
        <pc:spChg chg="mod">
          <ac:chgData name="Sean Stewart" userId="07670420a1da6ec3" providerId="LiveId" clId="{979C9BEC-7438-4CD3-A062-33B5912DB769}" dt="2020-09-24T17:59:10.120" v="1"/>
          <ac:spMkLst>
            <pc:docMk/>
            <pc:sldMk cId="3718020241" sldId="260"/>
            <ac:spMk id="2" creationId="{1BE8D1D0-A914-4D9A-B852-63B435A0EFF0}"/>
          </ac:spMkLst>
        </pc:spChg>
      </pc:sldChg>
      <pc:sldChg chg="modSp">
        <pc:chgData name="Sean Stewart" userId="07670420a1da6ec3" providerId="LiveId" clId="{979C9BEC-7438-4CD3-A062-33B5912DB769}" dt="2020-09-24T17:59:10.120" v="1"/>
        <pc:sldMkLst>
          <pc:docMk/>
          <pc:sldMk cId="1125948380" sldId="262"/>
        </pc:sldMkLst>
        <pc:spChg chg="mod">
          <ac:chgData name="Sean Stewart" userId="07670420a1da6ec3" providerId="LiveId" clId="{979C9BEC-7438-4CD3-A062-33B5912DB769}" dt="2020-09-24T17:59:10.120" v="1"/>
          <ac:spMkLst>
            <pc:docMk/>
            <pc:sldMk cId="1125948380" sldId="262"/>
            <ac:spMk id="2" creationId="{93367A14-A554-4AE2-89C8-45CA59AD7829}"/>
          </ac:spMkLst>
        </pc:spChg>
      </pc:sldChg>
      <pc:sldChg chg="modSp">
        <pc:chgData name="Sean Stewart" userId="07670420a1da6ec3" providerId="LiveId" clId="{979C9BEC-7438-4CD3-A062-33B5912DB769}" dt="2020-09-24T17:59:10.120" v="1"/>
        <pc:sldMkLst>
          <pc:docMk/>
          <pc:sldMk cId="253120788" sldId="263"/>
        </pc:sldMkLst>
        <pc:spChg chg="mod">
          <ac:chgData name="Sean Stewart" userId="07670420a1da6ec3" providerId="LiveId" clId="{979C9BEC-7438-4CD3-A062-33B5912DB769}" dt="2020-09-24T17:59:10.120" v="1"/>
          <ac:spMkLst>
            <pc:docMk/>
            <pc:sldMk cId="253120788" sldId="263"/>
            <ac:spMk id="2" creationId="{33792755-898E-4403-B2BD-E58CB4D28BC9}"/>
          </ac:spMkLst>
        </pc:spChg>
        <pc:spChg chg="mod">
          <ac:chgData name="Sean Stewart" userId="07670420a1da6ec3" providerId="LiveId" clId="{979C9BEC-7438-4CD3-A062-33B5912DB769}" dt="2020-09-24T17:59:10.120" v="1"/>
          <ac:spMkLst>
            <pc:docMk/>
            <pc:sldMk cId="253120788" sldId="263"/>
            <ac:spMk id="3" creationId="{1CD33932-4215-4B81-8962-A01AF2590CA8}"/>
          </ac:spMkLst>
        </pc:spChg>
      </pc:sldChg>
      <pc:sldChg chg="modSp">
        <pc:chgData name="Sean Stewart" userId="07670420a1da6ec3" providerId="LiveId" clId="{979C9BEC-7438-4CD3-A062-33B5912DB769}" dt="2020-09-24T17:59:10.120" v="1"/>
        <pc:sldMkLst>
          <pc:docMk/>
          <pc:sldMk cId="660128596" sldId="265"/>
        </pc:sldMkLst>
        <pc:spChg chg="mod">
          <ac:chgData name="Sean Stewart" userId="07670420a1da6ec3" providerId="LiveId" clId="{979C9BEC-7438-4CD3-A062-33B5912DB769}" dt="2020-09-24T17:59:10.120" v="1"/>
          <ac:spMkLst>
            <pc:docMk/>
            <pc:sldMk cId="660128596" sldId="265"/>
            <ac:spMk id="2" creationId="{93367A14-A554-4AE2-89C8-45CA59AD7829}"/>
          </ac:spMkLst>
        </pc:spChg>
      </pc:sldChg>
      <pc:sldChg chg="modSp">
        <pc:chgData name="Sean Stewart" userId="07670420a1da6ec3" providerId="LiveId" clId="{979C9BEC-7438-4CD3-A062-33B5912DB769}" dt="2020-09-24T17:59:10.120" v="1"/>
        <pc:sldMkLst>
          <pc:docMk/>
          <pc:sldMk cId="714876527" sldId="268"/>
        </pc:sldMkLst>
        <pc:spChg chg="mod">
          <ac:chgData name="Sean Stewart" userId="07670420a1da6ec3" providerId="LiveId" clId="{979C9BEC-7438-4CD3-A062-33B5912DB769}" dt="2020-09-24T17:59:10.120" v="1"/>
          <ac:spMkLst>
            <pc:docMk/>
            <pc:sldMk cId="714876527" sldId="268"/>
            <ac:spMk id="2" creationId="{A4B96A1E-A4B4-CF4B-A422-0CDFA3055B68}"/>
          </ac:spMkLst>
        </pc:spChg>
      </pc:sldChg>
      <pc:sldChg chg="modSp">
        <pc:chgData name="Sean Stewart" userId="07670420a1da6ec3" providerId="LiveId" clId="{979C9BEC-7438-4CD3-A062-33B5912DB769}" dt="2020-09-24T17:59:10.120" v="1"/>
        <pc:sldMkLst>
          <pc:docMk/>
          <pc:sldMk cId="1768620364" sldId="269"/>
        </pc:sldMkLst>
        <pc:spChg chg="mod">
          <ac:chgData name="Sean Stewart" userId="07670420a1da6ec3" providerId="LiveId" clId="{979C9BEC-7438-4CD3-A062-33B5912DB769}" dt="2020-09-24T17:59:10.120" v="1"/>
          <ac:spMkLst>
            <pc:docMk/>
            <pc:sldMk cId="1768620364" sldId="269"/>
            <ac:spMk id="2" creationId="{93367A14-A554-4AE2-89C8-45CA59AD7829}"/>
          </ac:spMkLst>
        </pc:spChg>
        <pc:spChg chg="mod">
          <ac:chgData name="Sean Stewart" userId="07670420a1da6ec3" providerId="LiveId" clId="{979C9BEC-7438-4CD3-A062-33B5912DB769}" dt="2020-09-24T17:59:10.120" v="1"/>
          <ac:spMkLst>
            <pc:docMk/>
            <pc:sldMk cId="1768620364" sldId="269"/>
            <ac:spMk id="3" creationId="{AD7B8ABA-5E66-4055-830F-416D9936D870}"/>
          </ac:spMkLst>
        </pc:spChg>
      </pc:sldChg>
      <pc:sldChg chg="modSp">
        <pc:chgData name="Sean Stewart" userId="07670420a1da6ec3" providerId="LiveId" clId="{979C9BEC-7438-4CD3-A062-33B5912DB769}" dt="2020-09-24T17:59:10.120" v="1"/>
        <pc:sldMkLst>
          <pc:docMk/>
          <pc:sldMk cId="2756660242" sldId="270"/>
        </pc:sldMkLst>
        <pc:spChg chg="mod">
          <ac:chgData name="Sean Stewart" userId="07670420a1da6ec3" providerId="LiveId" clId="{979C9BEC-7438-4CD3-A062-33B5912DB769}" dt="2020-09-24T17:59:10.120" v="1"/>
          <ac:spMkLst>
            <pc:docMk/>
            <pc:sldMk cId="2756660242" sldId="270"/>
            <ac:spMk id="2" creationId="{B5EBE49B-92D2-7140-A7F0-1C90934E04F1}"/>
          </ac:spMkLst>
        </pc:spChg>
        <pc:spChg chg="mod">
          <ac:chgData name="Sean Stewart" userId="07670420a1da6ec3" providerId="LiveId" clId="{979C9BEC-7438-4CD3-A062-33B5912DB769}" dt="2020-09-24T17:59:10.120" v="1"/>
          <ac:spMkLst>
            <pc:docMk/>
            <pc:sldMk cId="2756660242" sldId="270"/>
            <ac:spMk id="3" creationId="{92D23080-F850-934B-9B0B-594E8315070B}"/>
          </ac:spMkLst>
        </pc:spChg>
      </pc:sldChg>
      <pc:sldChg chg="modSp">
        <pc:chgData name="Sean Stewart" userId="07670420a1da6ec3" providerId="LiveId" clId="{979C9BEC-7438-4CD3-A062-33B5912DB769}" dt="2020-09-24T17:59:10.120" v="1"/>
        <pc:sldMkLst>
          <pc:docMk/>
          <pc:sldMk cId="1714988154" sldId="271"/>
        </pc:sldMkLst>
        <pc:spChg chg="mod">
          <ac:chgData name="Sean Stewart" userId="07670420a1da6ec3" providerId="LiveId" clId="{979C9BEC-7438-4CD3-A062-33B5912DB769}" dt="2020-09-24T17:59:10.120" v="1"/>
          <ac:spMkLst>
            <pc:docMk/>
            <pc:sldMk cId="1714988154" sldId="271"/>
            <ac:spMk id="2" creationId="{B5EBE49B-92D2-7140-A7F0-1C90934E04F1}"/>
          </ac:spMkLst>
        </pc:spChg>
        <pc:spChg chg="mod">
          <ac:chgData name="Sean Stewart" userId="07670420a1da6ec3" providerId="LiveId" clId="{979C9BEC-7438-4CD3-A062-33B5912DB769}" dt="2020-09-24T17:59:10.120" v="1"/>
          <ac:spMkLst>
            <pc:docMk/>
            <pc:sldMk cId="1714988154" sldId="271"/>
            <ac:spMk id="3" creationId="{92D23080-F850-934B-9B0B-594E8315070B}"/>
          </ac:spMkLst>
        </pc:spChg>
      </pc:sldChg>
      <pc:sldChg chg="modSp">
        <pc:chgData name="Sean Stewart" userId="07670420a1da6ec3" providerId="LiveId" clId="{979C9BEC-7438-4CD3-A062-33B5912DB769}" dt="2020-09-24T17:59:10.120" v="1"/>
        <pc:sldMkLst>
          <pc:docMk/>
          <pc:sldMk cId="3734625668" sldId="272"/>
        </pc:sldMkLst>
        <pc:spChg chg="mod">
          <ac:chgData name="Sean Stewart" userId="07670420a1da6ec3" providerId="LiveId" clId="{979C9BEC-7438-4CD3-A062-33B5912DB769}" dt="2020-09-24T17:59:10.120" v="1"/>
          <ac:spMkLst>
            <pc:docMk/>
            <pc:sldMk cId="3734625668" sldId="272"/>
            <ac:spMk id="2" creationId="{09EB7257-4584-7C4F-A29B-24096302F3EF}"/>
          </ac:spMkLst>
        </pc:spChg>
      </pc:sldChg>
      <pc:sldMasterChg chg="modSp mod">
        <pc:chgData name="Sean Stewart" userId="07670420a1da6ec3" providerId="LiveId" clId="{979C9BEC-7438-4CD3-A062-33B5912DB769}" dt="2020-09-24T18:04:38.516" v="34" actId="1076"/>
        <pc:sldMasterMkLst>
          <pc:docMk/>
          <pc:sldMasterMk cId="106876316" sldId="2147483660"/>
        </pc:sldMasterMkLst>
        <pc:spChg chg="mod">
          <ac:chgData name="Sean Stewart" userId="07670420a1da6ec3" providerId="LiveId" clId="{979C9BEC-7438-4CD3-A062-33B5912DB769}" dt="2020-09-24T18:04:35.421" v="33" actId="1076"/>
          <ac:spMkLst>
            <pc:docMk/>
            <pc:sldMasterMk cId="106876316" sldId="2147483660"/>
            <ac:spMk id="11" creationId="{00000000-0000-0000-0000-000000000000}"/>
          </ac:spMkLst>
        </pc:spChg>
        <pc:picChg chg="mod">
          <ac:chgData name="Sean Stewart" userId="07670420a1da6ec3" providerId="LiveId" clId="{979C9BEC-7438-4CD3-A062-33B5912DB769}" dt="2020-09-24T18:04:38.516" v="34" actId="1076"/>
          <ac:picMkLst>
            <pc:docMk/>
            <pc:sldMasterMk cId="106876316" sldId="2147483660"/>
            <ac:picMk id="7" creationId="{00000000-0000-0000-0000-000000000000}"/>
          </ac:picMkLst>
        </pc:picChg>
      </pc:sldMasterChg>
    </pc:docChg>
  </pc:docChgLst>
  <pc:docChgLst>
    <pc:chgData name="Sean Stewart" userId="07670420a1da6ec3" providerId="LiveId" clId="{17F11E66-5E9F-4C42-B01B-8F49C6DE4406}"/>
    <pc:docChg chg="custSel modSld">
      <pc:chgData name="Sean Stewart" userId="07670420a1da6ec3" providerId="LiveId" clId="{17F11E66-5E9F-4C42-B01B-8F49C6DE4406}" dt="2021-07-23T13:08:24.691" v="3" actId="1076"/>
      <pc:docMkLst>
        <pc:docMk/>
      </pc:docMkLst>
      <pc:sldChg chg="modSp mod">
        <pc:chgData name="Sean Stewart" userId="07670420a1da6ec3" providerId="LiveId" clId="{17F11E66-5E9F-4C42-B01B-8F49C6DE4406}" dt="2021-07-23T13:08:24.691" v="3" actId="1076"/>
        <pc:sldMkLst>
          <pc:docMk/>
          <pc:sldMk cId="253120788" sldId="263"/>
        </pc:sldMkLst>
        <pc:spChg chg="mod">
          <ac:chgData name="Sean Stewart" userId="07670420a1da6ec3" providerId="LiveId" clId="{17F11E66-5E9F-4C42-B01B-8F49C6DE4406}" dt="2021-07-23T13:08:24.691" v="3" actId="1076"/>
          <ac:spMkLst>
            <pc:docMk/>
            <pc:sldMk cId="253120788" sldId="263"/>
            <ac:spMk id="3" creationId="{1CD33932-4215-4B81-8962-A01AF2590CA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F0DAA481-0C8F-B746-9529-F6DE5F63DD15}" type="datetimeFigureOut">
              <a:rPr lang="en-US" smtClean="0"/>
              <a:t>7/23/2021</a:t>
            </a:fld>
            <a:endParaRPr lang="en-US"/>
          </a:p>
        </p:txBody>
      </p:sp>
      <p:sp>
        <p:nvSpPr>
          <p:cNvPr id="4" name="Slide Image Placeholder 3"/>
          <p:cNvSpPr>
            <a:spLocks noGrp="1" noRot="1" noChangeAspect="1"/>
          </p:cNvSpPr>
          <p:nvPr>
            <p:ph type="sldImg" idx="2"/>
          </p:nvPr>
        </p:nvSpPr>
        <p:spPr>
          <a:xfrm>
            <a:off x="13509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7C3FDD35-D5DE-374E-B58B-B1AE06A92AC0}" type="slidenum">
              <a:rPr lang="en-US" smtClean="0"/>
              <a:t>‹#›</a:t>
            </a:fld>
            <a:endParaRPr lang="en-US"/>
          </a:p>
        </p:txBody>
      </p:sp>
    </p:spTree>
    <p:extLst>
      <p:ext uri="{BB962C8B-B14F-4D97-AF65-F5344CB8AC3E}">
        <p14:creationId xmlns:p14="http://schemas.microsoft.com/office/powerpoint/2010/main" val="1380304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FDD35-D5DE-374E-B58B-B1AE06A92AC0}" type="slidenum">
              <a:rPr lang="en-US" smtClean="0"/>
              <a:t>1</a:t>
            </a:fld>
            <a:endParaRPr lang="en-US"/>
          </a:p>
        </p:txBody>
      </p:sp>
    </p:spTree>
    <p:extLst>
      <p:ext uri="{BB962C8B-B14F-4D97-AF65-F5344CB8AC3E}">
        <p14:creationId xmlns:p14="http://schemas.microsoft.com/office/powerpoint/2010/main" val="315843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workshop participants do a show of hands: Who has participated in an AAR before? </a:t>
            </a:r>
          </a:p>
          <a:p>
            <a:r>
              <a:rPr lang="en-US" sz="1200" kern="1200" dirty="0">
                <a:solidFill>
                  <a:schemeClr val="tx1"/>
                </a:solidFill>
                <a:effectLst/>
                <a:latin typeface="+mn-lt"/>
                <a:ea typeface="+mn-ea"/>
                <a:cs typeface="+mn-cs"/>
              </a:rPr>
              <a:t>Lightening round-robin: Everyone write down one word that describes their impression of or experience with AARs. Then go around the room and have everyone share their word. </a:t>
            </a:r>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2</a:t>
            </a:fld>
            <a:endParaRPr lang="en-US"/>
          </a:p>
        </p:txBody>
      </p:sp>
    </p:spTree>
    <p:extLst>
      <p:ext uri="{BB962C8B-B14F-4D97-AF65-F5344CB8AC3E}">
        <p14:creationId xmlns:p14="http://schemas.microsoft.com/office/powerpoint/2010/main" val="338806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An AAR may be a formal or informal review process and can be led by an external facilitator or by the team lead.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Your AAR can include all members of a team, even external partners and donors, or you can limit participation to internal staff.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Consider the benefits and limitations of including external collaborators. Are there sensitive issues that group members might not discuss with partners present? Would external partners’ perspective enhance the review?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simple </a:t>
            </a:r>
            <a:r>
              <a:rPr lang="en-US" sz="1200" kern="1200" dirty="0">
                <a:solidFill>
                  <a:schemeClr val="tx1"/>
                </a:solidFill>
                <a:effectLst/>
                <a:latin typeface="+mn-lt"/>
                <a:ea typeface="+mn-ea"/>
                <a:cs typeface="+mn-cs"/>
              </a:rPr>
              <a:t>AAR can be completed in an hour or less. The core internal team meets in person or virtually and discusses the questions in the AAR template, recording everyone’s feedback. A simple AAR is appropriate for a relatively straightforward activity, such as a share fair or a literature review.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complex</a:t>
            </a:r>
            <a:r>
              <a:rPr lang="en-US" sz="1200" kern="1200" dirty="0">
                <a:solidFill>
                  <a:schemeClr val="tx1"/>
                </a:solidFill>
                <a:effectLst/>
                <a:latin typeface="+mn-lt"/>
                <a:ea typeface="+mn-ea"/>
                <a:cs typeface="+mn-cs"/>
              </a:rPr>
              <a:t> AAR might require several hours or more. The full team, including external partners, meets in person or virtually to discuss the questions in the AAR template. Because the group is larger, and it is important that everyone’s voice is heard, the discussion will be lengthier. A complex AAR is appropriate for a multifaceted activity such as a pilot study.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4</a:t>
            </a:fld>
            <a:endParaRPr lang="en-US"/>
          </a:p>
        </p:txBody>
      </p:sp>
    </p:spTree>
    <p:extLst>
      <p:ext uri="{BB962C8B-B14F-4D97-AF65-F5344CB8AC3E}">
        <p14:creationId xmlns:p14="http://schemas.microsoft.com/office/powerpoint/2010/main" val="1094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AAR usually takes the form of a meeting. </a:t>
            </a:r>
          </a:p>
        </p:txBody>
      </p:sp>
      <p:sp>
        <p:nvSpPr>
          <p:cNvPr id="4" name="Slide Number Placeholder 3"/>
          <p:cNvSpPr>
            <a:spLocks noGrp="1"/>
          </p:cNvSpPr>
          <p:nvPr>
            <p:ph type="sldNum" sz="quarter" idx="10"/>
          </p:nvPr>
        </p:nvSpPr>
        <p:spPr/>
        <p:txBody>
          <a:bodyPr/>
          <a:lstStyle/>
          <a:p>
            <a:fld id="{7C3FDD35-D5DE-374E-B58B-B1AE06A92AC0}" type="slidenum">
              <a:rPr lang="en-US" smtClean="0"/>
              <a:t>5</a:t>
            </a:fld>
            <a:endParaRPr lang="en-US"/>
          </a:p>
        </p:txBody>
      </p:sp>
    </p:spTree>
    <p:extLst>
      <p:ext uri="{BB962C8B-B14F-4D97-AF65-F5344CB8AC3E}">
        <p14:creationId xmlns:p14="http://schemas.microsoft.com/office/powerpoint/2010/main" val="347582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AARs should always be conducted after an event has concluded or upon completion of an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deciding whether to incorporate an after-action review into your process, consider several questions.</a:t>
            </a:r>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6</a:t>
            </a:fld>
            <a:endParaRPr lang="en-US"/>
          </a:p>
        </p:txBody>
      </p:sp>
    </p:spTree>
    <p:extLst>
      <p:ext uri="{BB962C8B-B14F-4D97-AF65-F5344CB8AC3E}">
        <p14:creationId xmlns:p14="http://schemas.microsoft.com/office/powerpoint/2010/main" val="227450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AAR can be done virtually, on the phone, or in person, as long as the facilitator ensures that everyone has the opportunity to share their feedback and to listen to that of others. </a:t>
            </a:r>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7</a:t>
            </a:fld>
            <a:endParaRPr lang="en-US"/>
          </a:p>
        </p:txBody>
      </p:sp>
    </p:spTree>
    <p:extLst>
      <p:ext uri="{BB962C8B-B14F-4D97-AF65-F5344CB8AC3E}">
        <p14:creationId xmlns:p14="http://schemas.microsoft.com/office/powerpoint/2010/main" val="218097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AARs help us to learn from our experience and apply the lessons learned to our work in the future. AARs enable knowledge transfer by helping us do several things well (listed on slide).</a:t>
            </a:r>
          </a:p>
          <a:p>
            <a:pPr marL="171450" indent="-171450">
              <a:buFont typeface="Arial" panose="020B0604020202020204" pitchFamily="34" charset="0"/>
              <a:buChar char="•"/>
            </a:pPr>
            <a:r>
              <a:rPr lang="en-US" dirty="0"/>
              <a:t>They’re quick and easy. An after-action review only takes 30 to 60 minutes and can be done anywhere — a conference room, a virtual meeting, or even over the phone.</a:t>
            </a:r>
          </a:p>
          <a:p>
            <a:pPr marL="171450" indent="-171450">
              <a:buFont typeface="Arial" panose="020B0604020202020204" pitchFamily="34" charset="0"/>
              <a:buChar char="•"/>
            </a:pPr>
            <a:r>
              <a:rPr lang="en-US" dirty="0"/>
              <a:t>They help us learn from our experiences and then apply these lessons in order to accomplish future endeavors more efficiently and effectively.</a:t>
            </a:r>
          </a:p>
          <a:p>
            <a:pPr marL="171450" indent="-171450">
              <a:buFont typeface="Arial" panose="020B0604020202020204" pitchFamily="34" charset="0"/>
              <a:buChar char="•"/>
            </a:pPr>
            <a:r>
              <a:rPr lang="en-US" dirty="0"/>
              <a:t>They facilitate the capture and understanding of diverse perspectives.</a:t>
            </a:r>
          </a:p>
          <a:p>
            <a:pPr marL="171450" indent="-171450">
              <a:buFont typeface="Arial" panose="020B0604020202020204" pitchFamily="34" charset="0"/>
              <a:buChar char="•"/>
            </a:pPr>
            <a:r>
              <a:rPr lang="en-US" dirty="0"/>
              <a:t>They encourage constructive feedback from and for all participants in order to improve performance.</a:t>
            </a:r>
          </a:p>
          <a:p>
            <a:pPr marL="171450" indent="-171450">
              <a:buFont typeface="Arial" panose="020B0604020202020204" pitchFamily="34" charset="0"/>
              <a:buChar char="•"/>
            </a:pPr>
            <a:r>
              <a:rPr lang="en-US" dirty="0"/>
              <a:t>They provide written documentation of successes, failures, and clear, tangible action items for improving performance.</a:t>
            </a:r>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8</a:t>
            </a:fld>
            <a:endParaRPr lang="en-US"/>
          </a:p>
        </p:txBody>
      </p:sp>
    </p:spTree>
    <p:extLst>
      <p:ext uri="{BB962C8B-B14F-4D97-AF65-F5344CB8AC3E}">
        <p14:creationId xmlns:p14="http://schemas.microsoft.com/office/powerpoint/2010/main" val="155814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Invite the right people. </a:t>
            </a:r>
            <a:r>
              <a:rPr lang="en-US" dirty="0"/>
              <a:t>After-action reviews should always involve all members of the core internal team who worked on the project or activity. If the project also involved external partners, think carefully about whether to involve them. On one hand, the external perspective can add valuable insight. On the other hand, team members might hesitate to freely share honest feedback — particularly about aspects of the activity that did not go well — with external partners 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Focus on the process and not on the people. </a:t>
            </a:r>
            <a:r>
              <a:rPr lang="en-US" dirty="0"/>
              <a:t>After-action reviews are a great tool for examining process and actions, but they are not appropriate venues for appraising a coworker’s performance or venting about interpersonal issues; those should be handled privately by the team lead or direct supervisor.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Use the AAR discussion guide. </a:t>
            </a:r>
            <a:r>
              <a:rPr lang="en-US" dirty="0"/>
              <a:t>The questions will help establish a common understanding of the work item under review; generate reflection about the successes and failures during the course of the project, activity, event, or task; and help identify specific, actionable recommendations. </a:t>
            </a:r>
            <a:endParaRPr lang="en-US" b="1" dirty="0"/>
          </a:p>
          <a:p>
            <a:r>
              <a:rPr lang="en-US" b="1" dirty="0"/>
              <a:t>Facilitate effectively. </a:t>
            </a:r>
            <a:r>
              <a:rPr lang="en-US" dirty="0"/>
              <a:t>The facilitator can be the team lead, a team member, or an external participant who was not involved in the project or activity under review. The facilitator</a:t>
            </a:r>
            <a:r>
              <a:rPr lang="en-US" b="1" dirty="0"/>
              <a:t> </a:t>
            </a:r>
            <a:r>
              <a:rPr lang="en-US" dirty="0"/>
              <a:t>should set a neutral tone and maintain an open and trusting environment so that everyone feels heard and respected.</a:t>
            </a:r>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9</a:t>
            </a:fld>
            <a:endParaRPr lang="en-US"/>
          </a:p>
        </p:txBody>
      </p:sp>
    </p:spTree>
    <p:extLst>
      <p:ext uri="{BB962C8B-B14F-4D97-AF65-F5344CB8AC3E}">
        <p14:creationId xmlns:p14="http://schemas.microsoft.com/office/powerpoint/2010/main" val="153922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Engage all team members. </a:t>
            </a:r>
            <a:r>
              <a:rPr lang="en-US" dirty="0"/>
              <a:t>Do not allow one or two vocal people to dominate the conversation. Unless everyone, from leadership to administrative staff, shares their experience and perspective, the after-action review will not capture the full picture. The facilitator should make sure everyone feels comfortable contributing and is given the opportunity to be heard. </a:t>
            </a:r>
          </a:p>
          <a:p>
            <a:r>
              <a:rPr lang="en-US" b="1" dirty="0"/>
              <a:t>Designate a note-taker. </a:t>
            </a:r>
            <a:r>
              <a:rPr lang="en-US" dirty="0"/>
              <a:t>Someone other than the facilitator should take detailed notes so that the feedback and insights can be easily accessed later.</a:t>
            </a:r>
          </a:p>
          <a:p>
            <a:r>
              <a:rPr lang="en-US" b="1" dirty="0"/>
              <a:t>Save and share the findings with other project materials </a:t>
            </a:r>
            <a:r>
              <a:rPr lang="en-US" b="0" dirty="0"/>
              <a:t>so that people can access them as a resource when planning future activities. </a:t>
            </a:r>
            <a:endParaRPr lang="en-US" b="1" dirty="0"/>
          </a:p>
          <a:p>
            <a:endParaRPr lang="en-US" dirty="0"/>
          </a:p>
        </p:txBody>
      </p:sp>
      <p:sp>
        <p:nvSpPr>
          <p:cNvPr id="4" name="Slide Number Placeholder 3"/>
          <p:cNvSpPr>
            <a:spLocks noGrp="1"/>
          </p:cNvSpPr>
          <p:nvPr>
            <p:ph type="sldNum" sz="quarter" idx="10"/>
          </p:nvPr>
        </p:nvSpPr>
        <p:spPr/>
        <p:txBody>
          <a:bodyPr/>
          <a:lstStyle/>
          <a:p>
            <a:fld id="{7C3FDD35-D5DE-374E-B58B-B1AE06A92AC0}" type="slidenum">
              <a:rPr lang="en-US" smtClean="0"/>
              <a:t>10</a:t>
            </a:fld>
            <a:endParaRPr lang="en-US"/>
          </a:p>
        </p:txBody>
      </p:sp>
    </p:spTree>
    <p:extLst>
      <p:ext uri="{BB962C8B-B14F-4D97-AF65-F5344CB8AC3E}">
        <p14:creationId xmlns:p14="http://schemas.microsoft.com/office/powerpoint/2010/main" val="250916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007EA5"/>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C668FCF9-A24B-FA41-8F99-CB904FA2263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20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457950" y="6347386"/>
            <a:ext cx="2057400" cy="365125"/>
          </a:xfrm>
        </p:spPr>
        <p:txBody>
          <a:bodyPr/>
          <a:lstStyle/>
          <a:p>
            <a:fld id="{C668FCF9-A24B-FA41-8F99-CB904FA2263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C668FCF9-A24B-FA41-8F99-CB904FA2263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234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234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668FCF9-A24B-FA41-8F99-CB904FA226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68FCF9-A24B-FA41-8F99-CB904FA226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6"/>
            <a:ext cx="7886700" cy="42029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8FCF9-A24B-FA41-8F99-CB904FA2263F}" type="slidenum">
              <a:rPr lang="en-US" smtClean="0"/>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2364" y="6028568"/>
            <a:ext cx="2748572" cy="648038"/>
          </a:xfrm>
          <a:prstGeom prst="rect">
            <a:avLst/>
          </a:prstGeom>
        </p:spPr>
      </p:pic>
      <p:sp>
        <p:nvSpPr>
          <p:cNvPr id="11" name="Rectangle 10"/>
          <p:cNvSpPr/>
          <p:nvPr userDrawn="1"/>
        </p:nvSpPr>
        <p:spPr>
          <a:xfrm>
            <a:off x="533961" y="5879297"/>
            <a:ext cx="569789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This resource is made possible by the support of the American People through the United States Agency for International Development (USAID) under the Knowledge SUCCESS (Strengthening Use, Capacity, Collaboration, Exchange, Synthesis, and Sharing) Project Cooperative Agreement No. 7200AA19CA00001 with the Johns Hopkins University. Knowledge SUCCESS is supported by USAID’s Bureau for Global Health, Office of Population and Reproductive Health and led by the Johns Hopkins Center for Communication Programs (CCP) in partnership with </a:t>
            </a:r>
            <a:r>
              <a:rPr kumimoji="0" lang="en-US" sz="800" b="0" i="1"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Amref</a:t>
            </a:r>
            <a:r>
              <a:rPr kumimoji="0" lang="en-US" sz="8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 Health Africa, </a:t>
            </a:r>
            <a:r>
              <a:rPr kumimoji="0" lang="en-US" sz="800" b="0" i="1"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Busara</a:t>
            </a:r>
            <a:r>
              <a:rPr kumimoji="0" lang="en-US" sz="8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 Center for Behavioral Economics (</a:t>
            </a:r>
            <a:r>
              <a:rPr kumimoji="0" lang="en-US" sz="800" b="0" i="1"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Busara</a:t>
            </a:r>
            <a:r>
              <a:rPr kumimoji="0" lang="en-US" sz="800" b="0" i="1" u="none" strike="noStrike" kern="1200" cap="none" spc="0" normalizeH="0" baseline="0" noProof="0" dirty="0">
                <a:ln>
                  <a:noFill/>
                </a:ln>
                <a:solidFill>
                  <a:prstClr val="black"/>
                </a:solidFill>
                <a:effectLst/>
                <a:uLnTx/>
                <a:uFillTx/>
                <a:latin typeface="+mj-lt"/>
                <a:ea typeface="+mn-ea"/>
                <a:cs typeface="Arial" panose="020B0604020202020204" pitchFamily="34" charset="0"/>
              </a:rPr>
              <a:t>), and FHI 360. The information provided in this resource are the sole responsibility of Knowledge SUCCESS and does not necessarily reflect the views of USAID, the U.S. Government, or the Johns Hopkins University. The resource may be adapted as needed; the original material can be found on www.kmtraining.org. </a:t>
            </a:r>
            <a:endParaRPr kumimoji="0" lang="en-US" sz="8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06876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Lst>
  <p:txStyles>
    <p:titleStyle>
      <a:lvl1pPr algn="l" defTabSz="914400" rtl="0" eaLnBrk="1" latinLnBrk="0" hangingPunct="1">
        <a:lnSpc>
          <a:spcPct val="90000"/>
        </a:lnSpc>
        <a:spcBef>
          <a:spcPct val="0"/>
        </a:spcBef>
        <a:buNone/>
        <a:defRPr sz="4400" kern="1200">
          <a:solidFill>
            <a:srgbClr val="007EA5"/>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EA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E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E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EA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EA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6D1C1-0CE4-8C48-95AA-9453DAF026DE}"/>
              </a:ext>
            </a:extLst>
          </p:cNvPr>
          <p:cNvPicPr>
            <a:picLocks noChangeAspect="1"/>
          </p:cNvPicPr>
          <p:nvPr/>
        </p:nvPicPr>
        <p:blipFill>
          <a:blip r:embed="rId3">
            <a:alphaModFix amt="25000"/>
          </a:blip>
          <a:stretch>
            <a:fillRect/>
          </a:stretch>
        </p:blipFill>
        <p:spPr>
          <a:xfrm>
            <a:off x="0" y="337949"/>
            <a:ext cx="9144000" cy="5443538"/>
          </a:xfrm>
          <a:prstGeom prst="rect">
            <a:avLst/>
          </a:prstGeom>
        </p:spPr>
      </p:pic>
      <p:sp>
        <p:nvSpPr>
          <p:cNvPr id="7" name="Title 6"/>
          <p:cNvSpPr>
            <a:spLocks noGrp="1"/>
          </p:cNvSpPr>
          <p:nvPr>
            <p:ph type="ctrTitle"/>
          </p:nvPr>
        </p:nvSpPr>
        <p:spPr/>
        <p:txBody>
          <a:bodyPr/>
          <a:lstStyle/>
          <a:p>
            <a:r>
              <a:rPr lang="en-US" dirty="0"/>
              <a:t>After-action Reviews</a:t>
            </a:r>
          </a:p>
        </p:txBody>
      </p:sp>
      <p:sp>
        <p:nvSpPr>
          <p:cNvPr id="8" name="Subtitle 7"/>
          <p:cNvSpPr>
            <a:spLocks noGrp="1"/>
          </p:cNvSpPr>
          <p:nvPr>
            <p:ph type="subTitle" idx="1"/>
          </p:nvPr>
        </p:nvSpPr>
        <p:spPr/>
        <p:txBody>
          <a:bodyPr/>
          <a:lstStyle/>
          <a:p>
            <a:r>
              <a:rPr lang="en-US" dirty="0"/>
              <a:t>Investing in Reflection at Work</a:t>
            </a:r>
          </a:p>
        </p:txBody>
      </p:sp>
    </p:spTree>
    <p:extLst>
      <p:ext uri="{BB962C8B-B14F-4D97-AF65-F5344CB8AC3E}">
        <p14:creationId xmlns:p14="http://schemas.microsoft.com/office/powerpoint/2010/main" val="573196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E49B-92D2-7140-A7F0-1C90934E04F1}"/>
              </a:ext>
            </a:extLst>
          </p:cNvPr>
          <p:cNvSpPr>
            <a:spLocks noGrp="1"/>
          </p:cNvSpPr>
          <p:nvPr>
            <p:ph type="title"/>
          </p:nvPr>
        </p:nvSpPr>
        <p:spPr/>
        <p:txBody>
          <a:bodyPr/>
          <a:lstStyle/>
          <a:p>
            <a:r>
              <a:rPr lang="en-US" u="sng" dirty="0"/>
              <a:t>How</a:t>
            </a:r>
            <a:r>
              <a:rPr lang="en-US" dirty="0"/>
              <a:t> Do I Conduct an AAR?</a:t>
            </a:r>
          </a:p>
        </p:txBody>
      </p:sp>
      <p:sp>
        <p:nvSpPr>
          <p:cNvPr id="3" name="Content Placeholder 2">
            <a:extLst>
              <a:ext uri="{FF2B5EF4-FFF2-40B4-BE49-F238E27FC236}">
                <a16:creationId xmlns:a16="http://schemas.microsoft.com/office/drawing/2014/main" id="{92D23080-F850-934B-9B0B-594E8315070B}"/>
              </a:ext>
            </a:extLst>
          </p:cNvPr>
          <p:cNvSpPr>
            <a:spLocks noGrp="1"/>
          </p:cNvSpPr>
          <p:nvPr>
            <p:ph idx="1"/>
          </p:nvPr>
        </p:nvSpPr>
        <p:spPr/>
        <p:txBody>
          <a:bodyPr>
            <a:normAutofit/>
          </a:bodyPr>
          <a:lstStyle/>
          <a:p>
            <a:r>
              <a:rPr lang="en-US" dirty="0"/>
              <a:t>Engage all team members.</a:t>
            </a:r>
          </a:p>
          <a:p>
            <a:endParaRPr lang="en-US" dirty="0"/>
          </a:p>
          <a:p>
            <a:r>
              <a:rPr lang="en-US" dirty="0"/>
              <a:t>Designate a note taker.</a:t>
            </a:r>
          </a:p>
          <a:p>
            <a:endParaRPr lang="en-US" dirty="0"/>
          </a:p>
          <a:p>
            <a:r>
              <a:rPr lang="en-US" dirty="0"/>
              <a:t>Save and share the findings with other project materials.</a:t>
            </a:r>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714988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6A1E-A4B4-CF4B-A422-0CDFA3055B68}"/>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FFF646F9-D9E8-2548-963D-3B5499E63345}"/>
              </a:ext>
            </a:extLst>
          </p:cNvPr>
          <p:cNvSpPr>
            <a:spLocks noGrp="1"/>
          </p:cNvSpPr>
          <p:nvPr>
            <p:ph idx="1"/>
          </p:nvPr>
        </p:nvSpPr>
        <p:spPr>
          <a:xfrm>
            <a:off x="5416062" y="1459523"/>
            <a:ext cx="3253153" cy="4009293"/>
          </a:xfrm>
        </p:spPr>
        <p:txBody>
          <a:bodyPr>
            <a:normAutofit/>
          </a:bodyPr>
          <a:lstStyle/>
          <a:p>
            <a:pPr lvl="0" fontAlgn="base"/>
            <a:r>
              <a:rPr lang="en-US" dirty="0"/>
              <a:t>Documentation of successes, failures, and recommendations for improvement</a:t>
            </a:r>
          </a:p>
          <a:p>
            <a:pPr lvl="0" fontAlgn="base"/>
            <a:r>
              <a:rPr lang="en-US" dirty="0"/>
              <a:t>Clear sense of actions needed to improve performance</a:t>
            </a:r>
          </a:p>
          <a:p>
            <a:endParaRPr lang="en-US" dirty="0"/>
          </a:p>
        </p:txBody>
      </p:sp>
      <p:pic>
        <p:nvPicPr>
          <p:cNvPr id="6" name="Picture 5">
            <a:extLst>
              <a:ext uri="{FF2B5EF4-FFF2-40B4-BE49-F238E27FC236}">
                <a16:creationId xmlns:a16="http://schemas.microsoft.com/office/drawing/2014/main" id="{44101358-FAC2-A046-8F8C-9D74ADE842A9}"/>
              </a:ext>
            </a:extLst>
          </p:cNvPr>
          <p:cNvPicPr>
            <a:picLocks noChangeAspect="1"/>
          </p:cNvPicPr>
          <p:nvPr/>
        </p:nvPicPr>
        <p:blipFill rotWithShape="1">
          <a:blip r:embed="rId2"/>
          <a:srcRect l="6407" t="1" r="10375" b="7453"/>
          <a:stretch/>
        </p:blipFill>
        <p:spPr>
          <a:xfrm>
            <a:off x="628650" y="1977876"/>
            <a:ext cx="4624754" cy="2893063"/>
          </a:xfrm>
          <a:prstGeom prst="rect">
            <a:avLst/>
          </a:prstGeom>
        </p:spPr>
      </p:pic>
      <p:sp>
        <p:nvSpPr>
          <p:cNvPr id="7" name="Rectangle 6">
            <a:extLst>
              <a:ext uri="{FF2B5EF4-FFF2-40B4-BE49-F238E27FC236}">
                <a16:creationId xmlns:a16="http://schemas.microsoft.com/office/drawing/2014/main" id="{F131D32F-1CA8-8B47-9C47-7BDB36E03A98}"/>
              </a:ext>
            </a:extLst>
          </p:cNvPr>
          <p:cNvSpPr/>
          <p:nvPr/>
        </p:nvSpPr>
        <p:spPr>
          <a:xfrm>
            <a:off x="628650" y="4834960"/>
            <a:ext cx="4572000" cy="307777"/>
          </a:xfrm>
          <a:prstGeom prst="rect">
            <a:avLst/>
          </a:prstGeom>
        </p:spPr>
        <p:txBody>
          <a:bodyPr>
            <a:spAutoFit/>
          </a:bodyPr>
          <a:lstStyle/>
          <a:p>
            <a:r>
              <a:rPr lang="en-US" sz="1400" dirty="0"/>
              <a:t>© 2017 Amelie Sow-</a:t>
            </a:r>
            <a:r>
              <a:rPr lang="en-US" sz="1400" dirty="0" err="1"/>
              <a:t>Dia</a:t>
            </a:r>
            <a:r>
              <a:rPr lang="en-US" sz="1400" dirty="0"/>
              <a:t>, Courtesy of </a:t>
            </a:r>
            <a:r>
              <a:rPr lang="en-US" sz="1400" dirty="0" err="1"/>
              <a:t>Photoshare</a:t>
            </a:r>
            <a:endParaRPr lang="en-US" sz="1400" dirty="0"/>
          </a:p>
        </p:txBody>
      </p:sp>
    </p:spTree>
    <p:extLst>
      <p:ext uri="{BB962C8B-B14F-4D97-AF65-F5344CB8AC3E}">
        <p14:creationId xmlns:p14="http://schemas.microsoft.com/office/powerpoint/2010/main" val="71487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2755-898E-4403-B2BD-E58CB4D28BC9}"/>
              </a:ext>
            </a:extLst>
          </p:cNvPr>
          <p:cNvSpPr>
            <a:spLocks noGrp="1"/>
          </p:cNvSpPr>
          <p:nvPr>
            <p:ph type="title"/>
          </p:nvPr>
        </p:nvSpPr>
        <p:spPr/>
        <p:txBody>
          <a:bodyPr/>
          <a:lstStyle/>
          <a:p>
            <a:r>
              <a:rPr lang="en-US" dirty="0"/>
              <a:t>Tools to Help Implement AARs</a:t>
            </a:r>
          </a:p>
        </p:txBody>
      </p:sp>
      <p:sp>
        <p:nvSpPr>
          <p:cNvPr id="3" name="Content Placeholder 2">
            <a:extLst>
              <a:ext uri="{FF2B5EF4-FFF2-40B4-BE49-F238E27FC236}">
                <a16:creationId xmlns:a16="http://schemas.microsoft.com/office/drawing/2014/main" id="{1CD33932-4215-4B81-8962-A01AF2590CA8}"/>
              </a:ext>
            </a:extLst>
          </p:cNvPr>
          <p:cNvSpPr>
            <a:spLocks noGrp="1"/>
          </p:cNvSpPr>
          <p:nvPr>
            <p:ph idx="1"/>
          </p:nvPr>
        </p:nvSpPr>
        <p:spPr>
          <a:xfrm>
            <a:off x="628650" y="1708779"/>
            <a:ext cx="7886700" cy="4207622"/>
          </a:xfrm>
        </p:spPr>
        <p:txBody>
          <a:bodyPr>
            <a:normAutofit fontScale="70000" lnSpcReduction="20000"/>
          </a:bodyPr>
          <a:lstStyle/>
          <a:p>
            <a:r>
              <a:rPr lang="en-US" dirty="0"/>
              <a:t>After-Action Review: Technical Guidance. Washington, D.C.: USAID; 2006. Available from: https://pdf.usaid.gov/pdf_docs/pnadf360.pdf </a:t>
            </a:r>
          </a:p>
          <a:p>
            <a:r>
              <a:rPr lang="en-US" dirty="0"/>
              <a:t>The Art of Knowledge Exchange. Washington, D.C.: International Bank for Reconstruction and Development/The World Bank; 2015. Available from: http://</a:t>
            </a:r>
            <a:r>
              <a:rPr lang="en-US" dirty="0" err="1"/>
              <a:t>documents.worldbank.org</a:t>
            </a:r>
            <a:r>
              <a:rPr lang="en-US" dirty="0"/>
              <a:t>/curated/</a:t>
            </a:r>
            <a:r>
              <a:rPr lang="en-US" dirty="0" err="1"/>
              <a:t>en</a:t>
            </a:r>
            <a:r>
              <a:rPr lang="en-US" dirty="0"/>
              <a:t>/889681468169750608/pdf/84397-REVISED-PUBLIC-aoke-2015-handbook.pdf </a:t>
            </a:r>
          </a:p>
          <a:p>
            <a:r>
              <a:rPr lang="en-US" dirty="0"/>
              <a:t>Futrell, E. Making the Case for Reflection at Work: Why After-Action Reviews Are Worth Your Time. Baltimore, MD: Johns Hopkins Center for Communications; 2015. Available from: https://</a:t>
            </a:r>
            <a:r>
              <a:rPr lang="en-US" dirty="0" err="1"/>
              <a:t>medium.com</a:t>
            </a:r>
            <a:r>
              <a:rPr lang="en-US" dirty="0"/>
              <a:t>/the-exchange-k4health/making-the-case-for-reflection-at-work-77590b26aac0?source=latest </a:t>
            </a:r>
          </a:p>
          <a:p>
            <a:r>
              <a:rPr lang="en-US" dirty="0"/>
              <a:t>Ramalingam, B. Tools for Knowledge and Learning: A Guide for Development and Humanitarian </a:t>
            </a:r>
            <a:r>
              <a:rPr lang="en-US" dirty="0" err="1"/>
              <a:t>Organisations</a:t>
            </a:r>
            <a:r>
              <a:rPr lang="en-US" dirty="0"/>
              <a:t>. London, U.K.: Overseas Development Institute: 2006. Available from: https://cdn.odi.org/media/documents/188.pdf</a:t>
            </a:r>
          </a:p>
          <a:p>
            <a:endParaRPr lang="en-US" dirty="0"/>
          </a:p>
        </p:txBody>
      </p:sp>
    </p:spTree>
    <p:extLst>
      <p:ext uri="{BB962C8B-B14F-4D97-AF65-F5344CB8AC3E}">
        <p14:creationId xmlns:p14="http://schemas.microsoft.com/office/powerpoint/2010/main" val="25312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7257-4584-7C4F-A29B-24096302F3EF}"/>
              </a:ext>
            </a:extLst>
          </p:cNvPr>
          <p:cNvSpPr>
            <a:spLocks noGrp="1"/>
          </p:cNvSpPr>
          <p:nvPr>
            <p:ph type="title"/>
          </p:nvPr>
        </p:nvSpPr>
        <p:spPr/>
        <p:txBody>
          <a:bodyPr/>
          <a:lstStyle/>
          <a:p>
            <a:r>
              <a:rPr lang="en-US" dirty="0"/>
              <a:t>First Impressions</a:t>
            </a:r>
          </a:p>
        </p:txBody>
      </p:sp>
      <p:pic>
        <p:nvPicPr>
          <p:cNvPr id="13" name="Content Placeholder 12">
            <a:extLst>
              <a:ext uri="{FF2B5EF4-FFF2-40B4-BE49-F238E27FC236}">
                <a16:creationId xmlns:a16="http://schemas.microsoft.com/office/drawing/2014/main" id="{6DB7A539-B38C-6D47-B20D-585B5F0A23B6}"/>
              </a:ext>
            </a:extLst>
          </p:cNvPr>
          <p:cNvPicPr>
            <a:picLocks noGrp="1" noChangeAspect="1"/>
          </p:cNvPicPr>
          <p:nvPr>
            <p:ph idx="1"/>
          </p:nvPr>
        </p:nvPicPr>
        <p:blipFill>
          <a:blip r:embed="rId3"/>
          <a:stretch>
            <a:fillRect/>
          </a:stretch>
        </p:blipFill>
        <p:spPr>
          <a:xfrm>
            <a:off x="1485900" y="1700119"/>
            <a:ext cx="6172200" cy="4082653"/>
          </a:xfrm>
        </p:spPr>
      </p:pic>
      <p:sp>
        <p:nvSpPr>
          <p:cNvPr id="14" name="Rectangle 13">
            <a:extLst>
              <a:ext uri="{FF2B5EF4-FFF2-40B4-BE49-F238E27FC236}">
                <a16:creationId xmlns:a16="http://schemas.microsoft.com/office/drawing/2014/main" id="{64EA9508-1042-0C4B-B05A-E829182CC9DE}"/>
              </a:ext>
            </a:extLst>
          </p:cNvPr>
          <p:cNvSpPr/>
          <p:nvPr/>
        </p:nvSpPr>
        <p:spPr>
          <a:xfrm>
            <a:off x="1485900" y="5422870"/>
            <a:ext cx="3539752" cy="307777"/>
          </a:xfrm>
          <a:prstGeom prst="rect">
            <a:avLst/>
          </a:prstGeom>
        </p:spPr>
        <p:txBody>
          <a:bodyPr wrap="none">
            <a:spAutoFit/>
          </a:bodyPr>
          <a:lstStyle/>
          <a:p>
            <a:r>
              <a:rPr lang="en-US" sz="1400" dirty="0"/>
              <a:t>© 2017 Laura Wando, Courtesy of </a:t>
            </a:r>
            <a:r>
              <a:rPr lang="en-US" sz="1400" dirty="0" err="1"/>
              <a:t>Photoshare</a:t>
            </a:r>
            <a:endParaRPr lang="en-US" sz="1400" dirty="0"/>
          </a:p>
        </p:txBody>
      </p:sp>
    </p:spTree>
    <p:extLst>
      <p:ext uri="{BB962C8B-B14F-4D97-AF65-F5344CB8AC3E}">
        <p14:creationId xmlns:p14="http://schemas.microsoft.com/office/powerpoint/2010/main" val="373462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0BC55-4C4B-418C-8826-FC27C62C47C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741855A5-A2D0-4328-AECF-C53E8052C42A}"/>
              </a:ext>
            </a:extLst>
          </p:cNvPr>
          <p:cNvSpPr>
            <a:spLocks noGrp="1"/>
          </p:cNvSpPr>
          <p:nvPr>
            <p:ph idx="1"/>
          </p:nvPr>
        </p:nvSpPr>
        <p:spPr/>
        <p:txBody>
          <a:bodyPr>
            <a:normAutofit lnSpcReduction="10000"/>
          </a:bodyPr>
          <a:lstStyle/>
          <a:p>
            <a:pPr marL="0" indent="0">
              <a:buNone/>
            </a:pPr>
            <a:r>
              <a:rPr lang="en-US" dirty="0"/>
              <a:t>By the end of this session, participants will be able to: </a:t>
            </a:r>
          </a:p>
          <a:p>
            <a:r>
              <a:rPr lang="en-US" dirty="0"/>
              <a:t>Understand the essential elements of an after-action review</a:t>
            </a:r>
          </a:p>
          <a:p>
            <a:r>
              <a:rPr lang="en-US" dirty="0"/>
              <a:t>Determine when it is useful to do an AAR </a:t>
            </a:r>
          </a:p>
          <a:p>
            <a:r>
              <a:rPr lang="en-US" dirty="0"/>
              <a:t>Successfully conduct an AAR</a:t>
            </a:r>
          </a:p>
          <a:p>
            <a:r>
              <a:rPr lang="en-US" dirty="0"/>
              <a:t>Apply the findings from an AAR to current and future work</a:t>
            </a:r>
          </a:p>
          <a:p>
            <a:r>
              <a:rPr lang="en-US" dirty="0"/>
              <a:t>Identify an opportunity to conduct an AAR in the near future</a:t>
            </a:r>
          </a:p>
        </p:txBody>
      </p:sp>
    </p:spTree>
    <p:extLst>
      <p:ext uri="{BB962C8B-B14F-4D97-AF65-F5344CB8AC3E}">
        <p14:creationId xmlns:p14="http://schemas.microsoft.com/office/powerpoint/2010/main" val="2875065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67A14-A554-4AE2-89C8-45CA59AD7829}"/>
              </a:ext>
            </a:extLst>
          </p:cNvPr>
          <p:cNvSpPr>
            <a:spLocks noGrp="1"/>
          </p:cNvSpPr>
          <p:nvPr>
            <p:ph type="title"/>
          </p:nvPr>
        </p:nvSpPr>
        <p:spPr/>
        <p:txBody>
          <a:bodyPr/>
          <a:lstStyle/>
          <a:p>
            <a:r>
              <a:rPr lang="en-US" u="sng" dirty="0"/>
              <a:t>Who</a:t>
            </a:r>
            <a:r>
              <a:rPr lang="en-US" dirty="0"/>
              <a:t> should conduct an After-action Review (AAR)?</a:t>
            </a:r>
          </a:p>
        </p:txBody>
      </p:sp>
      <p:sp>
        <p:nvSpPr>
          <p:cNvPr id="3" name="Content Placeholder 2">
            <a:extLst>
              <a:ext uri="{FF2B5EF4-FFF2-40B4-BE49-F238E27FC236}">
                <a16:creationId xmlns:a16="http://schemas.microsoft.com/office/drawing/2014/main" id="{AD7B8ABA-5E66-4055-830F-416D9936D870}"/>
              </a:ext>
            </a:extLst>
          </p:cNvPr>
          <p:cNvSpPr>
            <a:spLocks noGrp="1"/>
          </p:cNvSpPr>
          <p:nvPr>
            <p:ph idx="1"/>
          </p:nvPr>
        </p:nvSpPr>
        <p:spPr>
          <a:xfrm>
            <a:off x="5081954" y="2019057"/>
            <a:ext cx="3657600" cy="4207622"/>
          </a:xfrm>
        </p:spPr>
        <p:txBody>
          <a:bodyPr/>
          <a:lstStyle/>
          <a:p>
            <a:pPr marL="0" indent="0">
              <a:buNone/>
            </a:pPr>
            <a:r>
              <a:rPr lang="en-US" dirty="0"/>
              <a:t>Any team that has recently completed a task, project, or event whose future work might be improved by reflecting on successes and lessons learned </a:t>
            </a:r>
          </a:p>
        </p:txBody>
      </p:sp>
      <p:pic>
        <p:nvPicPr>
          <p:cNvPr id="4" name="Picture 3">
            <a:extLst>
              <a:ext uri="{FF2B5EF4-FFF2-40B4-BE49-F238E27FC236}">
                <a16:creationId xmlns:a16="http://schemas.microsoft.com/office/drawing/2014/main" id="{F3AEC40F-0C2F-4848-9D17-634EBA102F86}"/>
              </a:ext>
            </a:extLst>
          </p:cNvPr>
          <p:cNvPicPr>
            <a:picLocks noChangeAspect="1"/>
          </p:cNvPicPr>
          <p:nvPr/>
        </p:nvPicPr>
        <p:blipFill>
          <a:blip r:embed="rId3"/>
          <a:stretch>
            <a:fillRect/>
          </a:stretch>
        </p:blipFill>
        <p:spPr>
          <a:xfrm>
            <a:off x="382465" y="2234134"/>
            <a:ext cx="4488268" cy="2654390"/>
          </a:xfrm>
          <a:prstGeom prst="rect">
            <a:avLst/>
          </a:prstGeom>
        </p:spPr>
      </p:pic>
    </p:spTree>
    <p:extLst>
      <p:ext uri="{BB962C8B-B14F-4D97-AF65-F5344CB8AC3E}">
        <p14:creationId xmlns:p14="http://schemas.microsoft.com/office/powerpoint/2010/main" val="1125948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4AC1-657E-4A4D-B0D9-28052B1B8EEF}"/>
              </a:ext>
            </a:extLst>
          </p:cNvPr>
          <p:cNvSpPr>
            <a:spLocks noGrp="1"/>
          </p:cNvSpPr>
          <p:nvPr>
            <p:ph type="title"/>
          </p:nvPr>
        </p:nvSpPr>
        <p:spPr/>
        <p:txBody>
          <a:bodyPr/>
          <a:lstStyle/>
          <a:p>
            <a:r>
              <a:rPr lang="en-US" u="sng" dirty="0"/>
              <a:t>What</a:t>
            </a:r>
            <a:r>
              <a:rPr lang="en-US" dirty="0"/>
              <a:t> Is an AAR?</a:t>
            </a:r>
          </a:p>
        </p:txBody>
      </p:sp>
      <p:sp>
        <p:nvSpPr>
          <p:cNvPr id="3" name="Content Placeholder 2">
            <a:extLst>
              <a:ext uri="{FF2B5EF4-FFF2-40B4-BE49-F238E27FC236}">
                <a16:creationId xmlns:a16="http://schemas.microsoft.com/office/drawing/2014/main" id="{0806BE82-34E0-4664-AEE8-5127C44C7BB5}"/>
              </a:ext>
            </a:extLst>
          </p:cNvPr>
          <p:cNvSpPr>
            <a:spLocks noGrp="1"/>
          </p:cNvSpPr>
          <p:nvPr>
            <p:ph idx="1"/>
          </p:nvPr>
        </p:nvSpPr>
        <p:spPr>
          <a:xfrm>
            <a:off x="439617" y="1843210"/>
            <a:ext cx="3745521" cy="2236421"/>
          </a:xfrm>
        </p:spPr>
        <p:txBody>
          <a:bodyPr>
            <a:normAutofit/>
          </a:bodyPr>
          <a:lstStyle/>
          <a:p>
            <a:pPr marL="0" indent="0">
              <a:buNone/>
            </a:pPr>
            <a:r>
              <a:rPr lang="en-US" dirty="0"/>
              <a:t>A structured review process, or debrief for teams to reflect on a recent event or task and ask…</a:t>
            </a:r>
          </a:p>
        </p:txBody>
      </p:sp>
      <p:pic>
        <p:nvPicPr>
          <p:cNvPr id="4" name="Picture 3">
            <a:extLst>
              <a:ext uri="{FF2B5EF4-FFF2-40B4-BE49-F238E27FC236}">
                <a16:creationId xmlns:a16="http://schemas.microsoft.com/office/drawing/2014/main" id="{E481A1EF-DB39-E049-8425-E2C93ED4E2A3}"/>
              </a:ext>
            </a:extLst>
          </p:cNvPr>
          <p:cNvPicPr>
            <a:picLocks noChangeAspect="1"/>
          </p:cNvPicPr>
          <p:nvPr/>
        </p:nvPicPr>
        <p:blipFill>
          <a:blip r:embed="rId3"/>
          <a:stretch>
            <a:fillRect/>
          </a:stretch>
        </p:blipFill>
        <p:spPr>
          <a:xfrm>
            <a:off x="4301633" y="1690689"/>
            <a:ext cx="4396154" cy="2923442"/>
          </a:xfrm>
          <a:prstGeom prst="rect">
            <a:avLst/>
          </a:prstGeom>
        </p:spPr>
      </p:pic>
      <p:sp>
        <p:nvSpPr>
          <p:cNvPr id="5" name="Content Placeholder 2">
            <a:extLst>
              <a:ext uri="{FF2B5EF4-FFF2-40B4-BE49-F238E27FC236}">
                <a16:creationId xmlns:a16="http://schemas.microsoft.com/office/drawing/2014/main" id="{F8D3CCE6-19B7-2943-A8A7-1BF7323C1C10}"/>
              </a:ext>
            </a:extLst>
          </p:cNvPr>
          <p:cNvSpPr txBox="1">
            <a:spLocks/>
          </p:cNvSpPr>
          <p:nvPr/>
        </p:nvSpPr>
        <p:spPr>
          <a:xfrm>
            <a:off x="439617" y="3956539"/>
            <a:ext cx="6699737" cy="2149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EA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7E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7E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7EA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7EA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happened? </a:t>
            </a:r>
          </a:p>
          <a:p>
            <a:r>
              <a:rPr lang="en-US" dirty="0"/>
              <a:t>Why? </a:t>
            </a:r>
          </a:p>
          <a:p>
            <a:r>
              <a:rPr lang="en-US" dirty="0"/>
              <a:t>What worked well?</a:t>
            </a:r>
          </a:p>
          <a:p>
            <a:r>
              <a:rPr lang="en-US" dirty="0"/>
              <a:t>What can be done better in the future? </a:t>
            </a:r>
          </a:p>
        </p:txBody>
      </p:sp>
      <p:sp>
        <p:nvSpPr>
          <p:cNvPr id="6" name="Rectangle 5">
            <a:extLst>
              <a:ext uri="{FF2B5EF4-FFF2-40B4-BE49-F238E27FC236}">
                <a16:creationId xmlns:a16="http://schemas.microsoft.com/office/drawing/2014/main" id="{466EE0FA-E84D-844E-8AF0-F3390FE9C706}"/>
              </a:ext>
            </a:extLst>
          </p:cNvPr>
          <p:cNvSpPr/>
          <p:nvPr/>
        </p:nvSpPr>
        <p:spPr>
          <a:xfrm>
            <a:off x="4185138" y="4343979"/>
            <a:ext cx="4478021" cy="307777"/>
          </a:xfrm>
          <a:prstGeom prst="rect">
            <a:avLst/>
          </a:prstGeom>
          <a:noFill/>
        </p:spPr>
        <p:txBody>
          <a:bodyPr wrap="none" lIns="91440" tIns="45720" rIns="91440" bIns="45720">
            <a:spAutoFit/>
          </a:bodyPr>
          <a:lstStyle/>
          <a:p>
            <a:pPr algn="ctr"/>
            <a:r>
              <a:rPr lang="en-US" sz="1400" dirty="0">
                <a:solidFill>
                  <a:schemeClr val="bg1"/>
                </a:solidFill>
              </a:rPr>
              <a:t>© 2009 </a:t>
            </a:r>
            <a:r>
              <a:rPr lang="en-US" sz="1400" dirty="0" err="1">
                <a:solidFill>
                  <a:schemeClr val="bg1"/>
                </a:solidFill>
              </a:rPr>
              <a:t>Somenath</a:t>
            </a:r>
            <a:r>
              <a:rPr lang="en-US" sz="1400" dirty="0">
                <a:solidFill>
                  <a:schemeClr val="bg1"/>
                </a:solidFill>
              </a:rPr>
              <a:t> Mukhopadhyay, Courtesy of </a:t>
            </a:r>
            <a:r>
              <a:rPr lang="en-US" sz="1400" dirty="0" err="1">
                <a:solidFill>
                  <a:schemeClr val="bg1"/>
                </a:solidFill>
              </a:rPr>
              <a:t>Photoshare</a:t>
            </a:r>
            <a:endParaRPr lang="en-US" sz="1400" b="1" cap="none" spc="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4193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67A14-A554-4AE2-89C8-45CA59AD7829}"/>
              </a:ext>
            </a:extLst>
          </p:cNvPr>
          <p:cNvSpPr>
            <a:spLocks noGrp="1"/>
          </p:cNvSpPr>
          <p:nvPr>
            <p:ph type="title"/>
          </p:nvPr>
        </p:nvSpPr>
        <p:spPr/>
        <p:txBody>
          <a:bodyPr/>
          <a:lstStyle/>
          <a:p>
            <a:r>
              <a:rPr lang="en-US" u="sng" dirty="0"/>
              <a:t>When</a:t>
            </a:r>
            <a:r>
              <a:rPr lang="en-US" dirty="0"/>
              <a:t> should we do an AAR?</a:t>
            </a:r>
          </a:p>
        </p:txBody>
      </p:sp>
      <p:sp>
        <p:nvSpPr>
          <p:cNvPr id="3" name="Content Placeholder 2">
            <a:extLst>
              <a:ext uri="{FF2B5EF4-FFF2-40B4-BE49-F238E27FC236}">
                <a16:creationId xmlns:a16="http://schemas.microsoft.com/office/drawing/2014/main" id="{AD7B8ABA-5E66-4055-830F-416D9936D870}"/>
              </a:ext>
            </a:extLst>
          </p:cNvPr>
          <p:cNvSpPr>
            <a:spLocks noGrp="1"/>
          </p:cNvSpPr>
          <p:nvPr>
            <p:ph idx="1"/>
          </p:nvPr>
        </p:nvSpPr>
        <p:spPr/>
        <p:txBody>
          <a:bodyPr>
            <a:normAutofit/>
          </a:bodyPr>
          <a:lstStyle/>
          <a:p>
            <a:r>
              <a:rPr lang="en-US" dirty="0"/>
              <a:t>Did the process go so well that we want to replicate it?</a:t>
            </a:r>
          </a:p>
          <a:p>
            <a:r>
              <a:rPr lang="en-US" dirty="0"/>
              <a:t>Did we learn valuable lessons from choices or mistakes during the activity?</a:t>
            </a:r>
          </a:p>
          <a:p>
            <a:r>
              <a:rPr lang="en-US" dirty="0"/>
              <a:t>Will my team do similar activities in the future?</a:t>
            </a:r>
          </a:p>
          <a:p>
            <a:r>
              <a:rPr lang="en-US" dirty="0"/>
              <a:t>Can others benefit from our insights?</a:t>
            </a:r>
          </a:p>
          <a:p>
            <a:r>
              <a:rPr lang="en-US" dirty="0"/>
              <a:t>Will team members benefit from a structured opportunity to reflect on their actions and contributions?</a:t>
            </a:r>
          </a:p>
        </p:txBody>
      </p:sp>
    </p:spTree>
    <p:extLst>
      <p:ext uri="{BB962C8B-B14F-4D97-AF65-F5344CB8AC3E}">
        <p14:creationId xmlns:p14="http://schemas.microsoft.com/office/powerpoint/2010/main" val="1768620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67A14-A554-4AE2-89C8-45CA59AD7829}"/>
              </a:ext>
            </a:extLst>
          </p:cNvPr>
          <p:cNvSpPr>
            <a:spLocks noGrp="1"/>
          </p:cNvSpPr>
          <p:nvPr>
            <p:ph type="title"/>
          </p:nvPr>
        </p:nvSpPr>
        <p:spPr/>
        <p:txBody>
          <a:bodyPr/>
          <a:lstStyle/>
          <a:p>
            <a:r>
              <a:rPr lang="en-US" u="sng" dirty="0"/>
              <a:t>Where</a:t>
            </a:r>
            <a:r>
              <a:rPr lang="en-US" dirty="0"/>
              <a:t> should an AAR happen?</a:t>
            </a:r>
          </a:p>
        </p:txBody>
      </p:sp>
      <p:sp>
        <p:nvSpPr>
          <p:cNvPr id="3" name="Content Placeholder 2">
            <a:extLst>
              <a:ext uri="{FF2B5EF4-FFF2-40B4-BE49-F238E27FC236}">
                <a16:creationId xmlns:a16="http://schemas.microsoft.com/office/drawing/2014/main" id="{AD7B8ABA-5E66-4055-830F-416D9936D870}"/>
              </a:ext>
            </a:extLst>
          </p:cNvPr>
          <p:cNvSpPr>
            <a:spLocks noGrp="1"/>
          </p:cNvSpPr>
          <p:nvPr>
            <p:ph idx="1"/>
          </p:nvPr>
        </p:nvSpPr>
        <p:spPr>
          <a:xfrm>
            <a:off x="5889360" y="2054225"/>
            <a:ext cx="2625989" cy="3979022"/>
          </a:xfrm>
        </p:spPr>
        <p:txBody>
          <a:bodyPr/>
          <a:lstStyle/>
          <a:p>
            <a:r>
              <a:rPr lang="en-US" dirty="0"/>
              <a:t>Virtual</a:t>
            </a:r>
          </a:p>
          <a:p>
            <a:r>
              <a:rPr lang="en-US" dirty="0"/>
              <a:t>Phone</a:t>
            </a:r>
          </a:p>
          <a:p>
            <a:r>
              <a:rPr lang="en-US" dirty="0"/>
              <a:t>In person</a:t>
            </a:r>
          </a:p>
        </p:txBody>
      </p:sp>
      <p:pic>
        <p:nvPicPr>
          <p:cNvPr id="4" name="Picture 3">
            <a:extLst>
              <a:ext uri="{FF2B5EF4-FFF2-40B4-BE49-F238E27FC236}">
                <a16:creationId xmlns:a16="http://schemas.microsoft.com/office/drawing/2014/main" id="{28DCC806-6907-BF48-92A8-C989876C92C3}"/>
              </a:ext>
            </a:extLst>
          </p:cNvPr>
          <p:cNvPicPr>
            <a:picLocks noChangeAspect="1"/>
          </p:cNvPicPr>
          <p:nvPr/>
        </p:nvPicPr>
        <p:blipFill>
          <a:blip r:embed="rId3"/>
          <a:stretch>
            <a:fillRect/>
          </a:stretch>
        </p:blipFill>
        <p:spPr>
          <a:xfrm>
            <a:off x="628650" y="2054225"/>
            <a:ext cx="5260711" cy="2955040"/>
          </a:xfrm>
          <a:prstGeom prst="rect">
            <a:avLst/>
          </a:prstGeom>
        </p:spPr>
      </p:pic>
    </p:spTree>
    <p:extLst>
      <p:ext uri="{BB962C8B-B14F-4D97-AF65-F5344CB8AC3E}">
        <p14:creationId xmlns:p14="http://schemas.microsoft.com/office/powerpoint/2010/main" val="66012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D1D0-A914-4D9A-B852-63B435A0EFF0}"/>
              </a:ext>
            </a:extLst>
          </p:cNvPr>
          <p:cNvSpPr>
            <a:spLocks noGrp="1"/>
          </p:cNvSpPr>
          <p:nvPr>
            <p:ph type="title"/>
          </p:nvPr>
        </p:nvSpPr>
        <p:spPr/>
        <p:txBody>
          <a:bodyPr/>
          <a:lstStyle/>
          <a:p>
            <a:r>
              <a:rPr lang="en-US" u="sng" dirty="0"/>
              <a:t>Why</a:t>
            </a:r>
            <a:r>
              <a:rPr lang="en-US" dirty="0"/>
              <a:t> Should We Do AARs?</a:t>
            </a:r>
          </a:p>
        </p:txBody>
      </p:sp>
      <p:sp>
        <p:nvSpPr>
          <p:cNvPr id="3" name="Content Placeholder 2">
            <a:extLst>
              <a:ext uri="{FF2B5EF4-FFF2-40B4-BE49-F238E27FC236}">
                <a16:creationId xmlns:a16="http://schemas.microsoft.com/office/drawing/2014/main" id="{430C58BB-7BB3-494C-90D9-2A0A00080DBD}"/>
              </a:ext>
            </a:extLst>
          </p:cNvPr>
          <p:cNvSpPr>
            <a:spLocks noGrp="1"/>
          </p:cNvSpPr>
          <p:nvPr>
            <p:ph idx="1"/>
          </p:nvPr>
        </p:nvSpPr>
        <p:spPr>
          <a:xfrm>
            <a:off x="4519246" y="1494692"/>
            <a:ext cx="4396153" cy="4538555"/>
          </a:xfrm>
        </p:spPr>
        <p:txBody>
          <a:bodyPr>
            <a:normAutofit lnSpcReduction="10000"/>
          </a:bodyPr>
          <a:lstStyle/>
          <a:p>
            <a:r>
              <a:rPr lang="en-US" dirty="0"/>
              <a:t>Quick and easy</a:t>
            </a:r>
          </a:p>
          <a:p>
            <a:r>
              <a:rPr lang="en-US" dirty="0"/>
              <a:t>Document best practices</a:t>
            </a:r>
          </a:p>
          <a:p>
            <a:r>
              <a:rPr lang="en-US" dirty="0"/>
              <a:t>Identify and apply lessons learned </a:t>
            </a:r>
          </a:p>
          <a:p>
            <a:r>
              <a:rPr lang="en-US" dirty="0"/>
              <a:t>Capture diverse perspectives </a:t>
            </a:r>
          </a:p>
          <a:p>
            <a:r>
              <a:rPr lang="en-US" dirty="0"/>
              <a:t>Encourage constructive feedback</a:t>
            </a:r>
          </a:p>
          <a:p>
            <a:r>
              <a:rPr lang="en-US" dirty="0"/>
              <a:t>Facilitate performance improvement</a:t>
            </a:r>
          </a:p>
        </p:txBody>
      </p:sp>
      <p:pic>
        <p:nvPicPr>
          <p:cNvPr id="4" name="Picture 3">
            <a:extLst>
              <a:ext uri="{FF2B5EF4-FFF2-40B4-BE49-F238E27FC236}">
                <a16:creationId xmlns:a16="http://schemas.microsoft.com/office/drawing/2014/main" id="{EA5B683B-B0D3-234B-A94F-957C56B19C56}"/>
              </a:ext>
            </a:extLst>
          </p:cNvPr>
          <p:cNvPicPr>
            <a:picLocks noChangeAspect="1"/>
          </p:cNvPicPr>
          <p:nvPr/>
        </p:nvPicPr>
        <p:blipFill>
          <a:blip r:embed="rId3"/>
          <a:stretch>
            <a:fillRect/>
          </a:stretch>
        </p:blipFill>
        <p:spPr>
          <a:xfrm>
            <a:off x="347297" y="1969477"/>
            <a:ext cx="4009294" cy="3006970"/>
          </a:xfrm>
          <a:prstGeom prst="rect">
            <a:avLst/>
          </a:prstGeom>
        </p:spPr>
      </p:pic>
      <p:sp>
        <p:nvSpPr>
          <p:cNvPr id="5" name="Rectangle 4">
            <a:extLst>
              <a:ext uri="{FF2B5EF4-FFF2-40B4-BE49-F238E27FC236}">
                <a16:creationId xmlns:a16="http://schemas.microsoft.com/office/drawing/2014/main" id="{21781A2B-8299-EF4D-ABEB-360592B4F634}"/>
              </a:ext>
            </a:extLst>
          </p:cNvPr>
          <p:cNvSpPr/>
          <p:nvPr/>
        </p:nvSpPr>
        <p:spPr>
          <a:xfrm>
            <a:off x="356091" y="4976447"/>
            <a:ext cx="4681904" cy="523220"/>
          </a:xfrm>
          <a:prstGeom prst="rect">
            <a:avLst/>
          </a:prstGeom>
        </p:spPr>
        <p:txBody>
          <a:bodyPr wrap="square">
            <a:spAutoFit/>
          </a:bodyPr>
          <a:lstStyle/>
          <a:p>
            <a:r>
              <a:rPr lang="en-US" sz="1400" dirty="0"/>
              <a:t>© 2015 Sarah </a:t>
            </a:r>
            <a:r>
              <a:rPr lang="en-US" sz="1400" dirty="0" err="1"/>
              <a:t>Fohl</a:t>
            </a:r>
            <a:r>
              <a:rPr lang="en-US" sz="1400" dirty="0"/>
              <a:t>/Johns Hopkins CCP, Courtesy of </a:t>
            </a:r>
            <a:r>
              <a:rPr lang="en-US" sz="1400" dirty="0" err="1"/>
              <a:t>Photoshare</a:t>
            </a:r>
            <a:endParaRPr lang="en-US" sz="1400" dirty="0"/>
          </a:p>
        </p:txBody>
      </p:sp>
    </p:spTree>
    <p:extLst>
      <p:ext uri="{BB962C8B-B14F-4D97-AF65-F5344CB8AC3E}">
        <p14:creationId xmlns:p14="http://schemas.microsoft.com/office/powerpoint/2010/main" val="371802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E49B-92D2-7140-A7F0-1C90934E04F1}"/>
              </a:ext>
            </a:extLst>
          </p:cNvPr>
          <p:cNvSpPr>
            <a:spLocks noGrp="1"/>
          </p:cNvSpPr>
          <p:nvPr>
            <p:ph type="title"/>
          </p:nvPr>
        </p:nvSpPr>
        <p:spPr/>
        <p:txBody>
          <a:bodyPr/>
          <a:lstStyle/>
          <a:p>
            <a:r>
              <a:rPr lang="en-US" u="sng" dirty="0"/>
              <a:t>How</a:t>
            </a:r>
            <a:r>
              <a:rPr lang="en-US" dirty="0"/>
              <a:t> Do I Conduct an AAR?</a:t>
            </a:r>
          </a:p>
        </p:txBody>
      </p:sp>
      <p:sp>
        <p:nvSpPr>
          <p:cNvPr id="3" name="Content Placeholder 2">
            <a:extLst>
              <a:ext uri="{FF2B5EF4-FFF2-40B4-BE49-F238E27FC236}">
                <a16:creationId xmlns:a16="http://schemas.microsoft.com/office/drawing/2014/main" id="{92D23080-F850-934B-9B0B-594E8315070B}"/>
              </a:ext>
            </a:extLst>
          </p:cNvPr>
          <p:cNvSpPr>
            <a:spLocks noGrp="1"/>
          </p:cNvSpPr>
          <p:nvPr>
            <p:ph idx="1"/>
          </p:nvPr>
        </p:nvSpPr>
        <p:spPr/>
        <p:txBody>
          <a:bodyPr>
            <a:normAutofit/>
          </a:bodyPr>
          <a:lstStyle/>
          <a:p>
            <a:r>
              <a:rPr lang="en-US" dirty="0"/>
              <a:t>Invite the right people.</a:t>
            </a:r>
          </a:p>
          <a:p>
            <a:endParaRPr lang="en-US" dirty="0"/>
          </a:p>
          <a:p>
            <a:r>
              <a:rPr lang="en-US" dirty="0"/>
              <a:t>Focus on the process and not the people.</a:t>
            </a:r>
          </a:p>
          <a:p>
            <a:endParaRPr lang="en-US" dirty="0"/>
          </a:p>
          <a:p>
            <a:r>
              <a:rPr lang="en-US" dirty="0"/>
              <a:t>Use the AAR discussion guide. </a:t>
            </a:r>
          </a:p>
          <a:p>
            <a:pPr marL="0" indent="0">
              <a:buNone/>
            </a:pPr>
            <a:endParaRPr lang="en-US" dirty="0"/>
          </a:p>
          <a:p>
            <a:r>
              <a:rPr lang="en-US" dirty="0"/>
              <a:t>Facilitate effectively.</a:t>
            </a:r>
          </a:p>
          <a:p>
            <a:pPr marL="0" indent="0">
              <a:buNone/>
            </a:pPr>
            <a:r>
              <a:rPr lang="en-US" dirty="0"/>
              <a:t>.</a:t>
            </a:r>
          </a:p>
          <a:p>
            <a:pPr marL="0"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7566602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1432</TotalTime>
  <Words>1371</Words>
  <Application>Microsoft Office PowerPoint</Application>
  <PresentationFormat>On-screen Show (4:3)</PresentationFormat>
  <Paragraphs>97</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Gill Sans MT</vt:lpstr>
      <vt:lpstr>Office Theme</vt:lpstr>
      <vt:lpstr>After-action Reviews</vt:lpstr>
      <vt:lpstr>First Impressions</vt:lpstr>
      <vt:lpstr>Learning Objectives</vt:lpstr>
      <vt:lpstr>Who should conduct an After-action Review (AAR)?</vt:lpstr>
      <vt:lpstr>What Is an AAR?</vt:lpstr>
      <vt:lpstr>When should we do an AAR?</vt:lpstr>
      <vt:lpstr>Where should an AAR happen?</vt:lpstr>
      <vt:lpstr>Why Should We Do AARs?</vt:lpstr>
      <vt:lpstr>How Do I Conduct an AAR?</vt:lpstr>
      <vt:lpstr>How Do I Conduct an AAR?</vt:lpstr>
      <vt:lpstr>Results</vt:lpstr>
      <vt:lpstr>Tools to Help Implement AARs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Beisser</dc:creator>
  <cp:lastModifiedBy>Sean Stewart</cp:lastModifiedBy>
  <cp:revision>22</cp:revision>
  <cp:lastPrinted>2017-04-10T19:34:28Z</cp:lastPrinted>
  <dcterms:created xsi:type="dcterms:W3CDTF">2017-04-07T16:58:38Z</dcterms:created>
  <dcterms:modified xsi:type="dcterms:W3CDTF">2021-07-23T13:08:25Z</dcterms:modified>
</cp:coreProperties>
</file>